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1" r:id="rId3"/>
  </p:sldMasterIdLst>
  <p:notesMasterIdLst>
    <p:notesMasterId r:id="rId132"/>
  </p:notesMasterIdLst>
  <p:handoutMasterIdLst>
    <p:handoutMasterId r:id="rId133"/>
  </p:handoutMasterIdLst>
  <p:sldIdLst>
    <p:sldId id="263" r:id="rId4"/>
    <p:sldId id="527" r:id="rId5"/>
    <p:sldId id="528" r:id="rId6"/>
    <p:sldId id="529" r:id="rId7"/>
    <p:sldId id="530" r:id="rId8"/>
    <p:sldId id="531" r:id="rId9"/>
    <p:sldId id="532" r:id="rId10"/>
    <p:sldId id="533" r:id="rId11"/>
    <p:sldId id="534" r:id="rId12"/>
    <p:sldId id="535" r:id="rId13"/>
    <p:sldId id="536" r:id="rId14"/>
    <p:sldId id="439" r:id="rId15"/>
    <p:sldId id="440" r:id="rId16"/>
    <p:sldId id="441" r:id="rId17"/>
    <p:sldId id="442" r:id="rId18"/>
    <p:sldId id="443" r:id="rId19"/>
    <p:sldId id="444" r:id="rId20"/>
    <p:sldId id="601" r:id="rId21"/>
    <p:sldId id="448" r:id="rId22"/>
    <p:sldId id="449" r:id="rId23"/>
    <p:sldId id="450" r:id="rId24"/>
    <p:sldId id="452" r:id="rId25"/>
    <p:sldId id="453" r:id="rId26"/>
    <p:sldId id="454" r:id="rId27"/>
    <p:sldId id="455" r:id="rId28"/>
    <p:sldId id="456" r:id="rId29"/>
    <p:sldId id="457" r:id="rId30"/>
    <p:sldId id="550" r:id="rId31"/>
    <p:sldId id="302" r:id="rId32"/>
    <p:sldId id="549" r:id="rId33"/>
    <p:sldId id="542" r:id="rId34"/>
    <p:sldId id="260" r:id="rId35"/>
    <p:sldId id="261" r:id="rId36"/>
    <p:sldId id="262" r:id="rId37"/>
    <p:sldId id="264" r:id="rId38"/>
    <p:sldId id="458" r:id="rId39"/>
    <p:sldId id="537" r:id="rId40"/>
    <p:sldId id="538" r:id="rId41"/>
    <p:sldId id="539" r:id="rId42"/>
    <p:sldId id="540" r:id="rId43"/>
    <p:sldId id="541" r:id="rId44"/>
    <p:sldId id="543" r:id="rId45"/>
    <p:sldId id="544" r:id="rId46"/>
    <p:sldId id="545" r:id="rId47"/>
    <p:sldId id="546" r:id="rId48"/>
    <p:sldId id="548" r:id="rId49"/>
    <p:sldId id="547" r:id="rId50"/>
    <p:sldId id="552" r:id="rId51"/>
    <p:sldId id="487" r:id="rId52"/>
    <p:sldId id="516" r:id="rId53"/>
    <p:sldId id="580" r:id="rId54"/>
    <p:sldId id="577" r:id="rId55"/>
    <p:sldId id="566" r:id="rId56"/>
    <p:sldId id="567" r:id="rId57"/>
    <p:sldId id="568" r:id="rId58"/>
    <p:sldId id="569" r:id="rId59"/>
    <p:sldId id="570" r:id="rId60"/>
    <p:sldId id="572" r:id="rId61"/>
    <p:sldId id="571" r:id="rId62"/>
    <p:sldId id="573" r:id="rId63"/>
    <p:sldId id="574" r:id="rId64"/>
    <p:sldId id="575" r:id="rId65"/>
    <p:sldId id="576" r:id="rId66"/>
    <p:sldId id="341" r:id="rId67"/>
    <p:sldId id="517" r:id="rId68"/>
    <p:sldId id="518" r:id="rId69"/>
    <p:sldId id="519" r:id="rId70"/>
    <p:sldId id="581" r:id="rId71"/>
    <p:sldId id="579" r:id="rId72"/>
    <p:sldId id="488" r:id="rId73"/>
    <p:sldId id="584" r:id="rId74"/>
    <p:sldId id="513" r:id="rId75"/>
    <p:sldId id="510" r:id="rId76"/>
    <p:sldId id="511" r:id="rId77"/>
    <p:sldId id="512" r:id="rId78"/>
    <p:sldId id="497" r:id="rId79"/>
    <p:sldId id="498" r:id="rId80"/>
    <p:sldId id="500" r:id="rId81"/>
    <p:sldId id="501" r:id="rId82"/>
    <p:sldId id="502" r:id="rId83"/>
    <p:sldId id="503" r:id="rId84"/>
    <p:sldId id="504" r:id="rId85"/>
    <p:sldId id="505" r:id="rId86"/>
    <p:sldId id="506" r:id="rId87"/>
    <p:sldId id="507" r:id="rId88"/>
    <p:sldId id="509" r:id="rId89"/>
    <p:sldId id="553" r:id="rId90"/>
    <p:sldId id="554" r:id="rId91"/>
    <p:sldId id="555" r:id="rId92"/>
    <p:sldId id="556" r:id="rId93"/>
    <p:sldId id="557" r:id="rId94"/>
    <p:sldId id="558" r:id="rId95"/>
    <p:sldId id="599" r:id="rId96"/>
    <p:sldId id="491" r:id="rId97"/>
    <p:sldId id="494" r:id="rId98"/>
    <p:sldId id="492" r:id="rId99"/>
    <p:sldId id="521" r:id="rId100"/>
    <p:sldId id="582" r:id="rId101"/>
    <p:sldId id="594" r:id="rId102"/>
    <p:sldId id="597" r:id="rId103"/>
    <p:sldId id="496" r:id="rId104"/>
    <p:sldId id="586" r:id="rId105"/>
    <p:sldId id="587" r:id="rId106"/>
    <p:sldId id="588" r:id="rId107"/>
    <p:sldId id="589" r:id="rId108"/>
    <p:sldId id="590" r:id="rId109"/>
    <p:sldId id="592" r:id="rId110"/>
    <p:sldId id="591" r:id="rId111"/>
    <p:sldId id="593" r:id="rId112"/>
    <p:sldId id="595" r:id="rId113"/>
    <p:sldId id="598" r:id="rId114"/>
    <p:sldId id="583" r:id="rId115"/>
    <p:sldId id="600" r:id="rId116"/>
    <p:sldId id="514" r:id="rId117"/>
    <p:sldId id="437" r:id="rId118"/>
    <p:sldId id="336" r:id="rId119"/>
    <p:sldId id="335" r:id="rId120"/>
    <p:sldId id="338" r:id="rId121"/>
    <p:sldId id="339" r:id="rId122"/>
    <p:sldId id="340" r:id="rId123"/>
    <p:sldId id="515" r:id="rId124"/>
    <p:sldId id="520" r:id="rId125"/>
    <p:sldId id="330" r:id="rId126"/>
    <p:sldId id="329" r:id="rId127"/>
    <p:sldId id="331" r:id="rId128"/>
    <p:sldId id="333" r:id="rId129"/>
    <p:sldId id="334" r:id="rId130"/>
    <p:sldId id="267" r:id="rId1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derico Manuel Giorgi" initials="FMG" lastIdx="1" clrIdx="0">
    <p:extLst>
      <p:ext uri="{19B8F6BF-5375-455C-9EA6-DF929625EA0E}">
        <p15:presenceInfo xmlns:p15="http://schemas.microsoft.com/office/powerpoint/2012/main" userId="S::federico.giorgi@unibo.it::5e31e446-1ba7-4a9a-8379-4e0021e28d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760B"/>
    <a:srgbClr val="DC971A"/>
    <a:srgbClr val="9F1370"/>
    <a:srgbClr val="BD2B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04" autoAdjust="0"/>
  </p:normalViewPr>
  <p:slideViewPr>
    <p:cSldViewPr showGuides="1">
      <p:cViewPr varScale="1">
        <p:scale>
          <a:sx n="63" d="100"/>
          <a:sy n="63" d="100"/>
        </p:scale>
        <p:origin x="748"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commentAuthors" Target="commentAuthor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96EE71-764E-4B34-9FED-6892013BF4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B54DCE-A3F1-46B5-86E6-2A83DF6D97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FF22B0-D344-4F48-A8CD-47E6671CABC7}" type="datetimeFigureOut">
              <a:rPr lang="en-US" smtClean="0"/>
              <a:t>3/20/2023</a:t>
            </a:fld>
            <a:endParaRPr lang="en-US"/>
          </a:p>
        </p:txBody>
      </p:sp>
      <p:sp>
        <p:nvSpPr>
          <p:cNvPr id="4" name="Footer Placeholder 3">
            <a:extLst>
              <a:ext uri="{FF2B5EF4-FFF2-40B4-BE49-F238E27FC236}">
                <a16:creationId xmlns:a16="http://schemas.microsoft.com/office/drawing/2014/main" id="{26348467-687D-404B-B605-807E400BB2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21BDC7-5540-4C4B-8867-FB4AE322D0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F66EF-65E2-4515-9E99-2DBAEE1A9CCF}" type="slidenum">
              <a:rPr lang="en-US" smtClean="0"/>
              <a:t>‹#›</a:t>
            </a:fld>
            <a:endParaRPr lang="en-US"/>
          </a:p>
        </p:txBody>
      </p:sp>
    </p:spTree>
    <p:extLst>
      <p:ext uri="{BB962C8B-B14F-4D97-AF65-F5344CB8AC3E}">
        <p14:creationId xmlns:p14="http://schemas.microsoft.com/office/powerpoint/2010/main" val="3190475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27804-B4E0-4029-96C2-31A6D3DA85C7}"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DAC87-FC3C-46B2-816C-E86383661F34}" type="slidenum">
              <a:rPr lang="en-US" smtClean="0"/>
              <a:t>‹#›</a:t>
            </a:fld>
            <a:endParaRPr lang="en-US"/>
          </a:p>
        </p:txBody>
      </p:sp>
    </p:spTree>
    <p:extLst>
      <p:ext uri="{BB962C8B-B14F-4D97-AF65-F5344CB8AC3E}">
        <p14:creationId xmlns:p14="http://schemas.microsoft.com/office/powerpoint/2010/main" val="193953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COPERTINA">
    <p:spTree>
      <p:nvGrpSpPr>
        <p:cNvPr id="1" name=""/>
        <p:cNvGrpSpPr/>
        <p:nvPr/>
      </p:nvGrpSpPr>
      <p:grpSpPr>
        <a:xfrm>
          <a:off x="0" y="0"/>
          <a:ext cx="0" cy="0"/>
          <a:chOff x="0" y="0"/>
          <a:chExt cx="0" cy="0"/>
        </a:xfrm>
      </p:grpSpPr>
      <p:sp>
        <p:nvSpPr>
          <p:cNvPr id="3" name="Segnaposto testo 2"/>
          <p:cNvSpPr>
            <a:spLocks noGrp="1"/>
          </p:cNvSpPr>
          <p:nvPr>
            <p:ph type="body" sz="quarter" idx="10" hasCustomPrompt="1"/>
          </p:nvPr>
        </p:nvSpPr>
        <p:spPr>
          <a:xfrm>
            <a:off x="4751851" y="548680"/>
            <a:ext cx="6913364" cy="4536504"/>
          </a:xfrm>
          <a:prstGeom prst="rect">
            <a:avLst/>
          </a:prstGeom>
        </p:spPr>
        <p:txBody>
          <a:bodyPr anchor="ctr" anchorCtr="0"/>
          <a:lstStyle>
            <a:lvl1pPr marL="0" indent="0">
              <a:buNone/>
              <a:defRPr sz="3600" b="1">
                <a:solidFill>
                  <a:schemeClr val="bg1"/>
                </a:solidFill>
                <a:latin typeface="Century Gothic" panose="020B0502020202020204" pitchFamily="34" charset="0"/>
              </a:defRPr>
            </a:lvl1pPr>
          </a:lstStyle>
          <a:p>
            <a:pPr lvl="0"/>
            <a:r>
              <a:rPr lang="it-IT" dirty="0"/>
              <a:t>Fare clic per inserire </a:t>
            </a:r>
          </a:p>
          <a:p>
            <a:pPr lvl="0"/>
            <a:r>
              <a:rPr lang="it-IT" dirty="0"/>
              <a:t>il titolo della presentazione</a:t>
            </a:r>
          </a:p>
        </p:txBody>
      </p:sp>
      <p:sp>
        <p:nvSpPr>
          <p:cNvPr id="6" name="Segnaposto testo 5"/>
          <p:cNvSpPr>
            <a:spLocks noGrp="1"/>
          </p:cNvSpPr>
          <p:nvPr>
            <p:ph type="body" sz="quarter" idx="11" hasCustomPrompt="1"/>
          </p:nvPr>
        </p:nvSpPr>
        <p:spPr>
          <a:xfrm>
            <a:off x="4751917" y="5379814"/>
            <a:ext cx="7008283" cy="425450"/>
          </a:xfrm>
          <a:prstGeom prst="rect">
            <a:avLst/>
          </a:prstGeom>
        </p:spPr>
        <p:txBody>
          <a:bodyPr/>
          <a:lstStyle>
            <a:lvl1pPr marL="0" indent="0">
              <a:buNone/>
              <a:defRPr sz="2400" b="1">
                <a:solidFill>
                  <a:schemeClr val="bg1"/>
                </a:solidFill>
                <a:latin typeface="Century Gothic" panose="020B0502020202020204" pitchFamily="34" charset="0"/>
              </a:defRPr>
            </a:lvl1pPr>
          </a:lstStyle>
          <a:p>
            <a:pPr lvl="0"/>
            <a:r>
              <a:rPr lang="it-IT" dirty="0"/>
              <a:t>Nome Cognome</a:t>
            </a:r>
          </a:p>
        </p:txBody>
      </p:sp>
      <p:sp>
        <p:nvSpPr>
          <p:cNvPr id="8" name="Segnaposto testo 7"/>
          <p:cNvSpPr>
            <a:spLocks noGrp="1"/>
          </p:cNvSpPr>
          <p:nvPr>
            <p:ph type="body" sz="quarter" idx="12" hasCustomPrompt="1"/>
          </p:nvPr>
        </p:nvSpPr>
        <p:spPr>
          <a:xfrm>
            <a:off x="4751918" y="5877942"/>
            <a:ext cx="7105649" cy="791418"/>
          </a:xfrm>
          <a:prstGeom prst="rect">
            <a:avLst/>
          </a:prstGeom>
        </p:spPr>
        <p:txBody>
          <a:bodyPr/>
          <a:lstStyle>
            <a:lvl1pPr marL="0" indent="0">
              <a:buNone/>
              <a:defRPr sz="2000" baseline="0">
                <a:solidFill>
                  <a:schemeClr val="bg1"/>
                </a:solidFill>
                <a:latin typeface="Century Gothic" panose="020B0502020202020204" pitchFamily="34" charset="0"/>
              </a:defRPr>
            </a:lvl1pPr>
          </a:lstStyle>
          <a:p>
            <a:pPr lvl="0"/>
            <a:r>
              <a:rPr lang="it-IT" dirty="0"/>
              <a:t>Dipartimento/Struttura </a:t>
            </a:r>
            <a:r>
              <a:rPr lang="it-IT" dirty="0" err="1"/>
              <a:t>xxxxxx</a:t>
            </a:r>
            <a:r>
              <a:rPr lang="it-IT" dirty="0"/>
              <a:t> </a:t>
            </a:r>
            <a:r>
              <a:rPr lang="it-IT" dirty="0" err="1"/>
              <a:t>xxxxxxxxxxxx</a:t>
            </a:r>
            <a:r>
              <a:rPr lang="it-IT" dirty="0"/>
              <a:t> </a:t>
            </a:r>
            <a:r>
              <a:rPr lang="it-IT" dirty="0" err="1"/>
              <a:t>xxxxxxxx</a:t>
            </a:r>
            <a:r>
              <a:rPr lang="it-IT" dirty="0"/>
              <a:t> </a:t>
            </a:r>
            <a:r>
              <a:rPr lang="it-IT" dirty="0" err="1"/>
              <a:t>xxxxx</a:t>
            </a:r>
            <a:r>
              <a:rPr lang="it-IT" dirty="0"/>
              <a:t> </a:t>
            </a:r>
            <a:r>
              <a:rPr lang="it-IT" dirty="0" err="1"/>
              <a:t>xxxxxxxxxxxxxxxxxxx</a:t>
            </a:r>
            <a:r>
              <a:rPr lang="it-IT" dirty="0"/>
              <a:t> </a:t>
            </a:r>
            <a:r>
              <a:rPr lang="it-IT" dirty="0" err="1"/>
              <a:t>xxxxx</a:t>
            </a:r>
            <a:endParaRPr lang="it-IT" dirty="0"/>
          </a:p>
        </p:txBody>
      </p:sp>
    </p:spTree>
    <p:extLst>
      <p:ext uri="{BB962C8B-B14F-4D97-AF65-F5344CB8AC3E}">
        <p14:creationId xmlns:p14="http://schemas.microsoft.com/office/powerpoint/2010/main" val="256672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828042-8B8E-49FB-89AF-D1B571E2B98C}"/>
              </a:ext>
            </a:extLst>
          </p:cNvPr>
          <p:cNvSpPr>
            <a:spLocks noGrp="1"/>
          </p:cNvSpPr>
          <p:nvPr>
            <p:ph type="body" sz="quarter" idx="10" hasCustomPrompt="1"/>
          </p:nvPr>
        </p:nvSpPr>
        <p:spPr>
          <a:xfrm>
            <a:off x="119063" y="44450"/>
            <a:ext cx="11593561"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33484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s">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C1F4C0CA-61E6-4379-B10E-FFD31B4D578E}"/>
              </a:ext>
            </a:extLst>
          </p:cNvPr>
          <p:cNvSpPr>
            <a:spLocks noGrp="1"/>
          </p:cNvSpPr>
          <p:nvPr>
            <p:ph type="body" sz="quarter" idx="10" hasCustomPrompt="1"/>
          </p:nvPr>
        </p:nvSpPr>
        <p:spPr>
          <a:xfrm>
            <a:off x="119063" y="44450"/>
            <a:ext cx="11593561"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
        <p:nvSpPr>
          <p:cNvPr id="6" name="Text Placeholder 5">
            <a:extLst>
              <a:ext uri="{FF2B5EF4-FFF2-40B4-BE49-F238E27FC236}">
                <a16:creationId xmlns:a16="http://schemas.microsoft.com/office/drawing/2014/main" id="{47ED708C-A6FE-492E-AC95-48CB5E045D1A}"/>
              </a:ext>
            </a:extLst>
          </p:cNvPr>
          <p:cNvSpPr>
            <a:spLocks noGrp="1"/>
          </p:cNvSpPr>
          <p:nvPr>
            <p:ph type="body" sz="quarter" idx="11"/>
          </p:nvPr>
        </p:nvSpPr>
        <p:spPr>
          <a:xfrm>
            <a:off x="334963" y="1052513"/>
            <a:ext cx="8353325" cy="543295"/>
          </a:xfrm>
          <a:prstGeom prst="rect">
            <a:avLst/>
          </a:prstGeom>
        </p:spPr>
        <p:txBody>
          <a:bodyPr/>
          <a:lstStyle>
            <a:lvl1pPr marL="342900" indent="-342900">
              <a:buClr>
                <a:srgbClr val="002060"/>
              </a:buClr>
              <a:buSzPct val="100000"/>
              <a:buFont typeface="Century Gothic" panose="020B0502020202020204" pitchFamily="34" charset="0"/>
              <a:buChar char="►"/>
              <a:defRPr sz="2400">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Click to edit Master text styles</a:t>
            </a:r>
          </a:p>
        </p:txBody>
      </p:sp>
      <p:sp>
        <p:nvSpPr>
          <p:cNvPr id="8" name="Text Placeholder 7">
            <a:extLst>
              <a:ext uri="{FF2B5EF4-FFF2-40B4-BE49-F238E27FC236}">
                <a16:creationId xmlns:a16="http://schemas.microsoft.com/office/drawing/2014/main" id="{F419324F-4454-4068-98E1-6A2DDBC1961A}"/>
              </a:ext>
            </a:extLst>
          </p:cNvPr>
          <p:cNvSpPr>
            <a:spLocks noGrp="1"/>
          </p:cNvSpPr>
          <p:nvPr>
            <p:ph type="body" sz="quarter" idx="12"/>
          </p:nvPr>
        </p:nvSpPr>
        <p:spPr>
          <a:xfrm>
            <a:off x="695401" y="1617231"/>
            <a:ext cx="7992888" cy="443617"/>
          </a:xfrm>
          <a:prstGeom prst="rect">
            <a:avLst/>
          </a:prstGeom>
          <a:solidFill>
            <a:schemeClr val="bg1">
              <a:lumMod val="95000"/>
            </a:schemeClr>
          </a:solidFill>
        </p:spPr>
        <p:txBody>
          <a:bodyPr/>
          <a:lstStyle>
            <a:lvl1pPr marL="0" indent="0">
              <a:buNone/>
              <a:defRPr sz="2000">
                <a:latin typeface="Courier New" panose="02070309020205020404" pitchFamily="49" charset="0"/>
                <a:cs typeface="Courier New" panose="02070309020205020404" pitchFamily="49" charset="0"/>
              </a:defRPr>
            </a:lvl1pPr>
            <a:lvl4pPr marL="1371600" indent="0">
              <a:buNone/>
              <a:defRPr/>
            </a:lvl4pPr>
          </a:lstStyle>
          <a:p>
            <a:pPr lvl="0"/>
            <a:r>
              <a:rPr lang="en-US" dirty="0"/>
              <a:t>Click to edit Master text styles</a:t>
            </a:r>
          </a:p>
        </p:txBody>
      </p:sp>
      <p:sp>
        <p:nvSpPr>
          <p:cNvPr id="9" name="Text Placeholder 5">
            <a:extLst>
              <a:ext uri="{FF2B5EF4-FFF2-40B4-BE49-F238E27FC236}">
                <a16:creationId xmlns:a16="http://schemas.microsoft.com/office/drawing/2014/main" id="{C2144A75-4BD2-4811-8343-0418B9B28294}"/>
              </a:ext>
            </a:extLst>
          </p:cNvPr>
          <p:cNvSpPr>
            <a:spLocks noGrp="1"/>
          </p:cNvSpPr>
          <p:nvPr>
            <p:ph type="body" sz="quarter" idx="13"/>
          </p:nvPr>
        </p:nvSpPr>
        <p:spPr>
          <a:xfrm>
            <a:off x="335360" y="2492673"/>
            <a:ext cx="8353325" cy="543295"/>
          </a:xfrm>
          <a:prstGeom prst="rect">
            <a:avLst/>
          </a:prstGeom>
        </p:spPr>
        <p:txBody>
          <a:bodyPr/>
          <a:lstStyle>
            <a:lvl1pPr marL="342900" indent="-342900">
              <a:buClr>
                <a:srgbClr val="002060"/>
              </a:buClr>
              <a:buSzPct val="100000"/>
              <a:buFont typeface="Century Gothic" panose="020B0502020202020204" pitchFamily="34" charset="0"/>
              <a:buChar char="►"/>
              <a:defRPr sz="2400">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Click to edit Master text styles</a:t>
            </a:r>
          </a:p>
        </p:txBody>
      </p:sp>
      <p:sp>
        <p:nvSpPr>
          <p:cNvPr id="10" name="Text Placeholder 7">
            <a:extLst>
              <a:ext uri="{FF2B5EF4-FFF2-40B4-BE49-F238E27FC236}">
                <a16:creationId xmlns:a16="http://schemas.microsoft.com/office/drawing/2014/main" id="{0D542E99-2FF6-45A1-B03D-0DA6D558BBCE}"/>
              </a:ext>
            </a:extLst>
          </p:cNvPr>
          <p:cNvSpPr>
            <a:spLocks noGrp="1"/>
          </p:cNvSpPr>
          <p:nvPr>
            <p:ph type="body" sz="quarter" idx="14"/>
          </p:nvPr>
        </p:nvSpPr>
        <p:spPr>
          <a:xfrm>
            <a:off x="695798" y="3057391"/>
            <a:ext cx="7992888" cy="443617"/>
          </a:xfrm>
          <a:prstGeom prst="rect">
            <a:avLst/>
          </a:prstGeom>
          <a:solidFill>
            <a:schemeClr val="bg1">
              <a:lumMod val="95000"/>
            </a:schemeClr>
          </a:solidFill>
        </p:spPr>
        <p:txBody>
          <a:bodyPr/>
          <a:lstStyle>
            <a:lvl1pPr marL="0" indent="0">
              <a:buNone/>
              <a:defRPr sz="2000">
                <a:latin typeface="Courier New" panose="02070309020205020404" pitchFamily="49" charset="0"/>
                <a:cs typeface="Courier New" panose="02070309020205020404" pitchFamily="49" charset="0"/>
              </a:defRPr>
            </a:lvl1pPr>
            <a:lvl4pPr marL="1371600" indent="0">
              <a:buNone/>
              <a:defRPr/>
            </a:lvl4pPr>
          </a:lstStyle>
          <a:p>
            <a:pPr lvl="0"/>
            <a:r>
              <a:rPr lang="en-US" dirty="0"/>
              <a:t>Click to edit Master text styles</a:t>
            </a:r>
          </a:p>
        </p:txBody>
      </p:sp>
      <p:sp>
        <p:nvSpPr>
          <p:cNvPr id="11" name="Text Placeholder 5">
            <a:extLst>
              <a:ext uri="{FF2B5EF4-FFF2-40B4-BE49-F238E27FC236}">
                <a16:creationId xmlns:a16="http://schemas.microsoft.com/office/drawing/2014/main" id="{D3C55ED0-440A-430A-A836-C350324D8B7C}"/>
              </a:ext>
            </a:extLst>
          </p:cNvPr>
          <p:cNvSpPr>
            <a:spLocks noGrp="1"/>
          </p:cNvSpPr>
          <p:nvPr>
            <p:ph type="body" sz="quarter" idx="15"/>
          </p:nvPr>
        </p:nvSpPr>
        <p:spPr>
          <a:xfrm>
            <a:off x="334962" y="3932833"/>
            <a:ext cx="8353325" cy="543295"/>
          </a:xfrm>
          <a:prstGeom prst="rect">
            <a:avLst/>
          </a:prstGeom>
        </p:spPr>
        <p:txBody>
          <a:bodyPr/>
          <a:lstStyle>
            <a:lvl1pPr marL="342900" indent="-342900">
              <a:buClr>
                <a:srgbClr val="002060"/>
              </a:buClr>
              <a:buSzPct val="100000"/>
              <a:buFont typeface="Century Gothic" panose="020B0502020202020204" pitchFamily="34" charset="0"/>
              <a:buChar char="►"/>
              <a:defRPr sz="2400">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52475AE0-486A-4146-9BA7-22E63C341B27}"/>
              </a:ext>
            </a:extLst>
          </p:cNvPr>
          <p:cNvSpPr>
            <a:spLocks noGrp="1"/>
          </p:cNvSpPr>
          <p:nvPr>
            <p:ph type="body" sz="quarter" idx="16"/>
          </p:nvPr>
        </p:nvSpPr>
        <p:spPr>
          <a:xfrm>
            <a:off x="695400" y="4497551"/>
            <a:ext cx="7992888" cy="443617"/>
          </a:xfrm>
          <a:prstGeom prst="rect">
            <a:avLst/>
          </a:prstGeom>
          <a:solidFill>
            <a:schemeClr val="bg1">
              <a:lumMod val="95000"/>
            </a:schemeClr>
          </a:solidFill>
        </p:spPr>
        <p:txBody>
          <a:bodyPr/>
          <a:lstStyle>
            <a:lvl1pPr marL="0" indent="0">
              <a:buNone/>
              <a:defRPr sz="2000">
                <a:latin typeface="Courier New" panose="02070309020205020404" pitchFamily="49" charset="0"/>
                <a:cs typeface="Courier New" panose="02070309020205020404" pitchFamily="49" charset="0"/>
              </a:defRPr>
            </a:lvl1pPr>
            <a:lvl4pPr marL="1371600" indent="0">
              <a:buNone/>
              <a:defRPr/>
            </a:lvl4pPr>
          </a:lstStyle>
          <a:p>
            <a:pPr lvl="0"/>
            <a:r>
              <a:rPr lang="en-US" dirty="0"/>
              <a:t>Click to edit Master text styles</a:t>
            </a:r>
          </a:p>
        </p:txBody>
      </p:sp>
    </p:spTree>
    <p:extLst>
      <p:ext uri="{BB962C8B-B14F-4D97-AF65-F5344CB8AC3E}">
        <p14:creationId xmlns:p14="http://schemas.microsoft.com/office/powerpoint/2010/main" val="116161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semplice">
    <p:spTree>
      <p:nvGrpSpPr>
        <p:cNvPr id="1" name=""/>
        <p:cNvGrpSpPr/>
        <p:nvPr/>
      </p:nvGrpSpPr>
      <p:grpSpPr>
        <a:xfrm>
          <a:off x="0" y="0"/>
          <a:ext cx="0" cy="0"/>
          <a:chOff x="0" y="0"/>
          <a:chExt cx="0" cy="0"/>
        </a:xfrm>
      </p:grpSpPr>
      <p:sp>
        <p:nvSpPr>
          <p:cNvPr id="9" name="Segnaposto testo 7"/>
          <p:cNvSpPr>
            <a:spLocks noGrp="1"/>
          </p:cNvSpPr>
          <p:nvPr>
            <p:ph type="body" sz="quarter" idx="11" hasCustomPrompt="1"/>
          </p:nvPr>
        </p:nvSpPr>
        <p:spPr>
          <a:xfrm>
            <a:off x="527051" y="836713"/>
            <a:ext cx="11233149" cy="5184576"/>
          </a:xfrm>
          <a:prstGeom prst="rect">
            <a:avLst/>
          </a:prstGeom>
        </p:spPr>
        <p:txBody>
          <a:bodyPr/>
          <a:lstStyle>
            <a:lvl1pPr marL="285750" indent="-285750">
              <a:buFont typeface="Arial" panose="020B0604020202020204" pitchFamily="34" charset="0"/>
              <a:buChar char="•"/>
              <a:defRPr sz="2400" baseline="0">
                <a:latin typeface="Century Gothic" panose="020B0502020202020204" pitchFamily="34" charset="0"/>
              </a:defRPr>
            </a:lvl1pPr>
            <a:lvl2pPr>
              <a:defRPr sz="2200">
                <a:latin typeface="Century Gothic" panose="020B0502020202020204" pitchFamily="34" charset="0"/>
              </a:defRPr>
            </a:lvl2pPr>
            <a:lvl3pPr>
              <a:defRPr sz="2000"/>
            </a:lvl3pPr>
            <a:lvl4pPr>
              <a:defRPr sz="1800"/>
            </a:lvl4pPr>
            <a:lvl5pPr>
              <a:defRPr sz="1600">
                <a:latin typeface="Century Gothic" panose="020B0502020202020204" pitchFamily="34" charset="0"/>
              </a:defRPr>
            </a:lvl5pPr>
          </a:lstStyle>
          <a:p>
            <a:pPr lvl="0"/>
            <a:r>
              <a:rPr lang="it-IT" dirty="0"/>
              <a:t>Level 1</a:t>
            </a:r>
          </a:p>
          <a:p>
            <a:pPr lvl="1"/>
            <a:r>
              <a:rPr lang="it-IT" dirty="0"/>
              <a:t>Level 2</a:t>
            </a:r>
          </a:p>
          <a:p>
            <a:pPr lvl="2"/>
            <a:r>
              <a:rPr lang="it-IT" dirty="0"/>
              <a:t>Level 3</a:t>
            </a:r>
          </a:p>
          <a:p>
            <a:pPr lvl="3"/>
            <a:r>
              <a:rPr lang="it-IT" dirty="0"/>
              <a:t>Level 4</a:t>
            </a:r>
          </a:p>
          <a:p>
            <a:pPr lvl="4"/>
            <a:r>
              <a:rPr lang="it-IT" dirty="0"/>
              <a:t>Level 5</a:t>
            </a:r>
          </a:p>
          <a:p>
            <a:pPr lvl="2"/>
            <a:endParaRPr lang="it-IT" dirty="0"/>
          </a:p>
        </p:txBody>
      </p:sp>
      <p:sp>
        <p:nvSpPr>
          <p:cNvPr id="5" name="Text Placeholder 3">
            <a:extLst>
              <a:ext uri="{FF2B5EF4-FFF2-40B4-BE49-F238E27FC236}">
                <a16:creationId xmlns:a16="http://schemas.microsoft.com/office/drawing/2014/main" id="{5CC9517F-7D6C-45A9-974E-F1A06FFADDFA}"/>
              </a:ext>
            </a:extLst>
          </p:cNvPr>
          <p:cNvSpPr>
            <a:spLocks noGrp="1"/>
          </p:cNvSpPr>
          <p:nvPr>
            <p:ph type="body" sz="quarter" idx="10" hasCustomPrompt="1"/>
          </p:nvPr>
        </p:nvSpPr>
        <p:spPr>
          <a:xfrm>
            <a:off x="119063" y="44450"/>
            <a:ext cx="11641137"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341815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a con punto elenco">
    <p:spTree>
      <p:nvGrpSpPr>
        <p:cNvPr id="1" name=""/>
        <p:cNvGrpSpPr/>
        <p:nvPr/>
      </p:nvGrpSpPr>
      <p:grpSpPr>
        <a:xfrm>
          <a:off x="0" y="0"/>
          <a:ext cx="0" cy="0"/>
          <a:chOff x="0" y="0"/>
          <a:chExt cx="0" cy="0"/>
        </a:xfrm>
      </p:grpSpPr>
      <p:sp>
        <p:nvSpPr>
          <p:cNvPr id="8" name="Segnaposto testo 7"/>
          <p:cNvSpPr>
            <a:spLocks noGrp="1"/>
          </p:cNvSpPr>
          <p:nvPr>
            <p:ph type="body" sz="quarter" idx="11" hasCustomPrompt="1"/>
          </p:nvPr>
        </p:nvSpPr>
        <p:spPr>
          <a:xfrm>
            <a:off x="527051" y="764704"/>
            <a:ext cx="11233149" cy="431949"/>
          </a:xfrm>
          <a:prstGeom prst="rect">
            <a:avLst/>
          </a:prstGeom>
        </p:spPr>
        <p:txBody>
          <a:bodyPr/>
          <a:lstStyle>
            <a:lvl1pPr marL="0" indent="0">
              <a:buFont typeface="Arial" panose="020B0604020202020204" pitchFamily="34" charset="0"/>
              <a:buNone/>
              <a:defRPr sz="1800" baseline="0">
                <a:latin typeface="Century Gothic" panose="020B0502020202020204" pitchFamily="34" charset="0"/>
              </a:defRPr>
            </a:lvl1pPr>
          </a:lstStyle>
          <a:p>
            <a:pPr lvl="0"/>
            <a:r>
              <a:rPr lang="it-IT" dirty="0"/>
              <a:t>Fare clic per modificare il testo</a:t>
            </a:r>
          </a:p>
        </p:txBody>
      </p:sp>
      <p:sp>
        <p:nvSpPr>
          <p:cNvPr id="10" name="Segnaposto testo 9"/>
          <p:cNvSpPr>
            <a:spLocks noGrp="1"/>
          </p:cNvSpPr>
          <p:nvPr>
            <p:ph type="body" sz="quarter" idx="12" hasCustomPrompt="1"/>
          </p:nvPr>
        </p:nvSpPr>
        <p:spPr>
          <a:xfrm>
            <a:off x="527051" y="1412776"/>
            <a:ext cx="11233149" cy="4537174"/>
          </a:xfrm>
          <a:prstGeom prst="rect">
            <a:avLst/>
          </a:prstGeom>
        </p:spPr>
        <p:txBody>
          <a:bodyPr/>
          <a:lstStyle>
            <a:lvl1pPr marL="285750" indent="-285750">
              <a:buFont typeface="Wingdings" panose="05000000000000000000" pitchFamily="2" charset="2"/>
              <a:buChar char="§"/>
              <a:defRPr sz="1800" baseline="0">
                <a:latin typeface="Century Gothic" panose="020B0502020202020204" pitchFamily="34" charset="0"/>
              </a:defRPr>
            </a:lvl1pPr>
            <a:lvl2pPr marL="742950" indent="-285750">
              <a:buFont typeface="Wingdings" panose="05000000000000000000" pitchFamily="2" charset="2"/>
              <a:buChar char="§"/>
              <a:defRPr sz="1800">
                <a:latin typeface="Century Gothic" panose="020B0502020202020204" pitchFamily="34" charset="0"/>
              </a:defRPr>
            </a:lvl2pPr>
          </a:lstStyle>
          <a:p>
            <a:pPr lvl="1"/>
            <a:r>
              <a:rPr lang="it-IT" dirty="0"/>
              <a:t>Fare clic per modificare il punto elenco uno</a:t>
            </a:r>
          </a:p>
          <a:p>
            <a:pPr lvl="1"/>
            <a:r>
              <a:rPr lang="it-IT" dirty="0"/>
              <a:t>Fare clic per modificare il punto elenco due</a:t>
            </a:r>
          </a:p>
          <a:p>
            <a:pPr lvl="1"/>
            <a:r>
              <a:rPr lang="it-IT" dirty="0"/>
              <a:t>Fare clic per modificare il punto elenco tre</a:t>
            </a:r>
          </a:p>
          <a:p>
            <a:pPr lvl="1"/>
            <a:r>
              <a:rPr lang="it-IT" dirty="0"/>
              <a:t>Fare clic per modificare il punto elenco quattro</a:t>
            </a:r>
          </a:p>
        </p:txBody>
      </p:sp>
      <p:sp>
        <p:nvSpPr>
          <p:cNvPr id="6" name="Text Placeholder 3">
            <a:extLst>
              <a:ext uri="{FF2B5EF4-FFF2-40B4-BE49-F238E27FC236}">
                <a16:creationId xmlns:a16="http://schemas.microsoft.com/office/drawing/2014/main" id="{AD875AE7-71D1-4304-9D00-033890D3BEF6}"/>
              </a:ext>
            </a:extLst>
          </p:cNvPr>
          <p:cNvSpPr>
            <a:spLocks noGrp="1"/>
          </p:cNvSpPr>
          <p:nvPr>
            <p:ph type="body" sz="quarter" idx="10" hasCustomPrompt="1"/>
          </p:nvPr>
        </p:nvSpPr>
        <p:spPr>
          <a:xfrm>
            <a:off x="119063" y="44450"/>
            <a:ext cx="11641137"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304385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a con grafico">
    <p:spTree>
      <p:nvGrpSpPr>
        <p:cNvPr id="1" name=""/>
        <p:cNvGrpSpPr/>
        <p:nvPr/>
      </p:nvGrpSpPr>
      <p:grpSpPr>
        <a:xfrm>
          <a:off x="0" y="0"/>
          <a:ext cx="0" cy="0"/>
          <a:chOff x="0" y="0"/>
          <a:chExt cx="0" cy="0"/>
        </a:xfrm>
      </p:grpSpPr>
      <p:sp>
        <p:nvSpPr>
          <p:cNvPr id="9" name="Segnaposto grafico 8"/>
          <p:cNvSpPr>
            <a:spLocks noGrp="1"/>
          </p:cNvSpPr>
          <p:nvPr>
            <p:ph type="chart" sz="quarter" idx="10" hasCustomPrompt="1"/>
          </p:nvPr>
        </p:nvSpPr>
        <p:spPr>
          <a:xfrm>
            <a:off x="911026" y="1484784"/>
            <a:ext cx="10369551" cy="4320704"/>
          </a:xfrm>
          <a:prstGeom prst="rect">
            <a:avLst/>
          </a:prstGeom>
        </p:spPr>
        <p:txBody>
          <a:bodyPr/>
          <a:lstStyle>
            <a:lvl1pPr marL="0" indent="0">
              <a:buNone/>
              <a:defRPr sz="1800" baseline="0">
                <a:latin typeface="Century Gothic" panose="020B0502020202020204" pitchFamily="34" charset="0"/>
              </a:defRPr>
            </a:lvl1pPr>
          </a:lstStyle>
          <a:p>
            <a:r>
              <a:rPr lang="it-IT" dirty="0"/>
              <a:t>Fare clic sull’icona per inserire un grafico</a:t>
            </a:r>
          </a:p>
        </p:txBody>
      </p:sp>
      <p:sp>
        <p:nvSpPr>
          <p:cNvPr id="11" name="Segnaposto testo 7"/>
          <p:cNvSpPr>
            <a:spLocks noGrp="1"/>
          </p:cNvSpPr>
          <p:nvPr>
            <p:ph type="body" sz="quarter" idx="12" hasCustomPrompt="1"/>
          </p:nvPr>
        </p:nvSpPr>
        <p:spPr>
          <a:xfrm>
            <a:off x="551384" y="764704"/>
            <a:ext cx="11233149" cy="431949"/>
          </a:xfrm>
          <a:prstGeom prst="rect">
            <a:avLst/>
          </a:prstGeom>
        </p:spPr>
        <p:txBody>
          <a:bodyPr/>
          <a:lstStyle>
            <a:lvl1pPr marL="0" indent="0">
              <a:buFont typeface="Arial" panose="020B0604020202020204" pitchFamily="34" charset="0"/>
              <a:buNone/>
              <a:defRPr sz="1800" baseline="0">
                <a:latin typeface="Century Gothic" panose="020B0502020202020204" pitchFamily="34" charset="0"/>
              </a:defRPr>
            </a:lvl1pPr>
          </a:lstStyle>
          <a:p>
            <a:pPr lvl="0"/>
            <a:r>
              <a:rPr lang="it-IT" dirty="0"/>
              <a:t>Fare clic per modificare il testo</a:t>
            </a:r>
          </a:p>
        </p:txBody>
      </p:sp>
      <p:sp>
        <p:nvSpPr>
          <p:cNvPr id="6" name="Text Placeholder 3">
            <a:extLst>
              <a:ext uri="{FF2B5EF4-FFF2-40B4-BE49-F238E27FC236}">
                <a16:creationId xmlns:a16="http://schemas.microsoft.com/office/drawing/2014/main" id="{0B0A23F1-9F58-452D-A57D-E416D0EBF836}"/>
              </a:ext>
            </a:extLst>
          </p:cNvPr>
          <p:cNvSpPr>
            <a:spLocks noGrp="1"/>
          </p:cNvSpPr>
          <p:nvPr>
            <p:ph type="body" sz="quarter" idx="13" hasCustomPrompt="1"/>
          </p:nvPr>
        </p:nvSpPr>
        <p:spPr>
          <a:xfrm>
            <a:off x="119064" y="44450"/>
            <a:ext cx="11665470"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555833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a con immagine">
    <p:spTree>
      <p:nvGrpSpPr>
        <p:cNvPr id="1" name=""/>
        <p:cNvGrpSpPr/>
        <p:nvPr/>
      </p:nvGrpSpPr>
      <p:grpSpPr>
        <a:xfrm>
          <a:off x="0" y="0"/>
          <a:ext cx="0" cy="0"/>
          <a:chOff x="0" y="0"/>
          <a:chExt cx="0" cy="0"/>
        </a:xfrm>
      </p:grpSpPr>
      <p:sp>
        <p:nvSpPr>
          <p:cNvPr id="11" name="Segnaposto immagine 10"/>
          <p:cNvSpPr>
            <a:spLocks noGrp="1"/>
          </p:cNvSpPr>
          <p:nvPr>
            <p:ph type="pic" sz="quarter" idx="10" hasCustomPrompt="1"/>
          </p:nvPr>
        </p:nvSpPr>
        <p:spPr>
          <a:xfrm>
            <a:off x="1534584" y="908721"/>
            <a:ext cx="9122833" cy="4897364"/>
          </a:xfrm>
          <a:prstGeom prst="rect">
            <a:avLst/>
          </a:prstGeom>
        </p:spPr>
        <p:txBody>
          <a:bodyPr/>
          <a:lstStyle>
            <a:lvl1pPr marL="0" indent="0">
              <a:buNone/>
              <a:defRPr sz="1800">
                <a:latin typeface="Century Gothic" panose="020B0502020202020204" pitchFamily="34" charset="0"/>
              </a:defRPr>
            </a:lvl1pPr>
          </a:lstStyle>
          <a:p>
            <a:r>
              <a:rPr lang="it-IT" dirty="0"/>
              <a:t>Fare clic sull’icona per inserire un’immagine</a:t>
            </a:r>
          </a:p>
        </p:txBody>
      </p:sp>
      <p:sp>
        <p:nvSpPr>
          <p:cNvPr id="5" name="Text Placeholder 3">
            <a:extLst>
              <a:ext uri="{FF2B5EF4-FFF2-40B4-BE49-F238E27FC236}">
                <a16:creationId xmlns:a16="http://schemas.microsoft.com/office/drawing/2014/main" id="{A7FD49D3-B7C2-4A9C-B29B-7DE580E7925F}"/>
              </a:ext>
            </a:extLst>
          </p:cNvPr>
          <p:cNvSpPr>
            <a:spLocks noGrp="1"/>
          </p:cNvSpPr>
          <p:nvPr>
            <p:ph type="body" sz="quarter" idx="11" hasCustomPrompt="1"/>
          </p:nvPr>
        </p:nvSpPr>
        <p:spPr>
          <a:xfrm>
            <a:off x="119063" y="44450"/>
            <a:ext cx="11593561"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397025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b="8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3339" y="116632"/>
            <a:ext cx="9697077" cy="792088"/>
          </a:xfrm>
        </p:spPr>
        <p:txBody>
          <a:bodyPr>
            <a:normAutofit/>
          </a:bodyPr>
          <a:lstStyle>
            <a:lvl1pPr algn="l">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600" y="1124744"/>
            <a:ext cx="10972800" cy="540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10F07FB-5EA6-48F8-A16E-C7C24A234A23}"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AF567-95B6-4DDB-9384-470E9F452EF5}" type="slidenum">
              <a:rPr lang="en-US" smtClean="0"/>
              <a:t>‹#›</a:t>
            </a:fld>
            <a:endParaRPr lang="en-US" dirty="0"/>
          </a:p>
        </p:txBody>
      </p:sp>
    </p:spTree>
    <p:extLst>
      <p:ext uri="{BB962C8B-B14F-4D97-AF65-F5344CB8AC3E}">
        <p14:creationId xmlns:p14="http://schemas.microsoft.com/office/powerpoint/2010/main" val="857758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CHIUSURA">
    <p:spTree>
      <p:nvGrpSpPr>
        <p:cNvPr id="1" name=""/>
        <p:cNvGrpSpPr/>
        <p:nvPr/>
      </p:nvGrpSpPr>
      <p:grpSpPr>
        <a:xfrm>
          <a:off x="0" y="0"/>
          <a:ext cx="0" cy="0"/>
          <a:chOff x="0" y="0"/>
          <a:chExt cx="0" cy="0"/>
        </a:xfrm>
      </p:grpSpPr>
      <p:sp>
        <p:nvSpPr>
          <p:cNvPr id="8" name="Segnaposto testo 7"/>
          <p:cNvSpPr>
            <a:spLocks noGrp="1"/>
          </p:cNvSpPr>
          <p:nvPr>
            <p:ph type="body" sz="quarter" idx="10" hasCustomPrompt="1"/>
          </p:nvPr>
        </p:nvSpPr>
        <p:spPr>
          <a:xfrm>
            <a:off x="1487488" y="2780928"/>
            <a:ext cx="9217024" cy="432370"/>
          </a:xfrm>
          <a:prstGeom prst="rect">
            <a:avLst/>
          </a:prstGeom>
        </p:spPr>
        <p:txBody>
          <a:bodyPr/>
          <a:lstStyle>
            <a:lvl1pPr marL="0" indent="0" algn="ctr">
              <a:buFontTx/>
              <a:buNone/>
              <a:defRPr sz="2000" b="1">
                <a:solidFill>
                  <a:schemeClr val="bg1"/>
                </a:solidFill>
                <a:latin typeface="Century Gothic" panose="020B0502020202020204" pitchFamily="34" charset="0"/>
              </a:defRPr>
            </a:lvl1pPr>
          </a:lstStyle>
          <a:p>
            <a:pPr lvl="0"/>
            <a:r>
              <a:rPr lang="it-IT" dirty="0"/>
              <a:t>Nome Cognome</a:t>
            </a:r>
          </a:p>
        </p:txBody>
      </p:sp>
      <p:sp>
        <p:nvSpPr>
          <p:cNvPr id="13" name="Segnaposto testo 12"/>
          <p:cNvSpPr>
            <a:spLocks noGrp="1"/>
          </p:cNvSpPr>
          <p:nvPr>
            <p:ph type="body" sz="quarter" idx="11" hasCustomPrompt="1"/>
          </p:nvPr>
        </p:nvSpPr>
        <p:spPr>
          <a:xfrm>
            <a:off x="1439483" y="3573017"/>
            <a:ext cx="9313035" cy="936103"/>
          </a:xfrm>
          <a:prstGeom prst="rect">
            <a:avLst/>
          </a:prstGeom>
        </p:spPr>
        <p:txBody>
          <a:bodyPr/>
          <a:lstStyle>
            <a:lvl1pPr marL="0" indent="0" algn="ctr">
              <a:buFontTx/>
              <a:buNone/>
              <a:defRPr sz="1600">
                <a:solidFill>
                  <a:schemeClr val="bg1"/>
                </a:solidFill>
                <a:latin typeface="Century Gothic" panose="020B0502020202020204" pitchFamily="34" charset="0"/>
              </a:defRPr>
            </a:lvl1pPr>
          </a:lstStyle>
          <a:p>
            <a:pPr lvl="0"/>
            <a:r>
              <a:rPr lang="it-IT" dirty="0"/>
              <a:t>Struttura</a:t>
            </a:r>
          </a:p>
        </p:txBody>
      </p:sp>
      <p:sp>
        <p:nvSpPr>
          <p:cNvPr id="16" name="Segnaposto testo 15"/>
          <p:cNvSpPr>
            <a:spLocks noGrp="1"/>
          </p:cNvSpPr>
          <p:nvPr>
            <p:ph type="body" sz="quarter" idx="12" hasCustomPrompt="1"/>
          </p:nvPr>
        </p:nvSpPr>
        <p:spPr>
          <a:xfrm>
            <a:off x="1390651" y="4725144"/>
            <a:ext cx="9410700" cy="1440160"/>
          </a:xfrm>
          <a:prstGeom prst="rect">
            <a:avLst/>
          </a:prstGeom>
        </p:spPr>
        <p:txBody>
          <a:bodyPr/>
          <a:lstStyle>
            <a:lvl1pPr marL="0" indent="0" algn="ctr">
              <a:buFontTx/>
              <a:buNone/>
              <a:defRPr sz="1300" b="0">
                <a:solidFill>
                  <a:schemeClr val="bg1"/>
                </a:solidFill>
                <a:latin typeface="Century Gothic" panose="020B0502020202020204" pitchFamily="34" charset="0"/>
              </a:defRPr>
            </a:lvl1pPr>
          </a:lstStyle>
          <a:p>
            <a:pPr lvl="0"/>
            <a:r>
              <a:rPr lang="it-IT" dirty="0"/>
              <a:t>nome.cognome@unibo.it</a:t>
            </a:r>
          </a:p>
          <a:p>
            <a:pPr lvl="0"/>
            <a:r>
              <a:rPr lang="it-IT" dirty="0"/>
              <a:t>051 20 99982</a:t>
            </a:r>
          </a:p>
        </p:txBody>
      </p:sp>
    </p:spTree>
    <p:extLst>
      <p:ext uri="{BB962C8B-B14F-4D97-AF65-F5344CB8AC3E}">
        <p14:creationId xmlns:p14="http://schemas.microsoft.com/office/powerpoint/2010/main" val="42494506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ttangolo 8"/>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2715" y="1700808"/>
            <a:ext cx="2538989" cy="2538989"/>
          </a:xfrm>
          <a:prstGeom prst="rect">
            <a:avLst/>
          </a:prstGeom>
        </p:spPr>
      </p:pic>
      <p:cxnSp>
        <p:nvCxnSpPr>
          <p:cNvPr id="12" name="Connettore 1 11"/>
          <p:cNvCxnSpPr/>
          <p:nvPr userDrawn="1"/>
        </p:nvCxnSpPr>
        <p:spPr>
          <a:xfrm>
            <a:off x="4367808" y="188640"/>
            <a:ext cx="0" cy="64087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657427"/>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083993-6C56-4148-9985-6158B662D1BB}"/>
              </a:ext>
            </a:extLst>
          </p:cNvPr>
          <p:cNvGrpSpPr/>
          <p:nvPr userDrawn="1"/>
        </p:nvGrpSpPr>
        <p:grpSpPr>
          <a:xfrm>
            <a:off x="11049000" y="6477000"/>
            <a:ext cx="1067257" cy="303593"/>
            <a:chOff x="9981743" y="6173407"/>
            <a:chExt cx="2007620" cy="548680"/>
          </a:xfrm>
        </p:grpSpPr>
        <p:sp>
          <p:nvSpPr>
            <p:cNvPr id="8" name="Rettangolo 7"/>
            <p:cNvSpPr/>
            <p:nvPr userDrawn="1"/>
          </p:nvSpPr>
          <p:spPr>
            <a:xfrm>
              <a:off x="9981743" y="6173407"/>
              <a:ext cx="2007619" cy="5486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9" name="Immagine 8"/>
            <p:cNvPicPr>
              <a:picLocks noChangeAspect="1"/>
            </p:cNvPicPr>
            <p:nvPr userDrawn="1"/>
          </p:nvPicPr>
          <p:blipFill rotWithShape="1">
            <a:blip r:embed="rId9" cstate="print">
              <a:extLst>
                <a:ext uri="{28A0092B-C50C-407E-A947-70E740481C1C}">
                  <a14:useLocalDpi xmlns:a14="http://schemas.microsoft.com/office/drawing/2010/main" val="0"/>
                </a:ext>
              </a:extLst>
            </a:blip>
            <a:stretch/>
          </p:blipFill>
          <p:spPr>
            <a:xfrm>
              <a:off x="9981743" y="6173421"/>
              <a:ext cx="2007620" cy="548666"/>
            </a:xfrm>
            <a:prstGeom prst="rect">
              <a:avLst/>
            </a:prstGeom>
          </p:spPr>
        </p:pic>
      </p:grpSp>
      <p:sp>
        <p:nvSpPr>
          <p:cNvPr id="2" name="TextBox 1">
            <a:extLst>
              <a:ext uri="{FF2B5EF4-FFF2-40B4-BE49-F238E27FC236}">
                <a16:creationId xmlns:a16="http://schemas.microsoft.com/office/drawing/2014/main" id="{02E867B7-F1A4-4946-9FF8-C033268226AC}"/>
              </a:ext>
            </a:extLst>
          </p:cNvPr>
          <p:cNvSpPr txBox="1"/>
          <p:nvPr userDrawn="1"/>
        </p:nvSpPr>
        <p:spPr>
          <a:xfrm>
            <a:off x="11725507" y="-35804"/>
            <a:ext cx="527712" cy="246221"/>
          </a:xfrm>
          <a:prstGeom prst="rect">
            <a:avLst/>
          </a:prstGeom>
          <a:noFill/>
        </p:spPr>
        <p:txBody>
          <a:bodyPr wrap="square" rtlCol="0">
            <a:spAutoFit/>
          </a:bodyPr>
          <a:lstStyle/>
          <a:p>
            <a:pPr algn="r"/>
            <a:fld id="{762B6270-2F8C-4B29-AA87-93E148DB44E3}" type="slidenum">
              <a:rPr lang="en-US" sz="1000" b="1" smtClean="0">
                <a:solidFill>
                  <a:schemeClr val="tx2"/>
                </a:solidFill>
                <a:latin typeface="Century Gothic" panose="020B0502020202020204" pitchFamily="34" charset="0"/>
              </a:rPr>
              <a:t>‹#›</a:t>
            </a:fld>
            <a:endParaRPr lang="en-US" sz="1000" b="1"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35706528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61" r:id="rId3"/>
    <p:sldLayoutId id="2147483670" r:id="rId4"/>
    <p:sldLayoutId id="2147483667" r:id="rId5"/>
    <p:sldLayoutId id="2147483669" r:id="rId6"/>
    <p:sldLayoutId id="2147483675" r:id="rId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8" name="Immagin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26505" y="116632"/>
            <a:ext cx="2538989" cy="2538989"/>
          </a:xfrm>
          <a:prstGeom prst="rect">
            <a:avLst/>
          </a:prstGeom>
        </p:spPr>
      </p:pic>
      <p:sp>
        <p:nvSpPr>
          <p:cNvPr id="9" name="CasellaDiTesto 8"/>
          <p:cNvSpPr txBox="1"/>
          <p:nvPr userDrawn="1"/>
        </p:nvSpPr>
        <p:spPr>
          <a:xfrm>
            <a:off x="3733800" y="6519446"/>
            <a:ext cx="4511013" cy="338554"/>
          </a:xfrm>
          <a:prstGeom prst="rect">
            <a:avLst/>
          </a:prstGeom>
          <a:noFill/>
        </p:spPr>
        <p:txBody>
          <a:bodyPr wrap="square" rtlCol="0">
            <a:spAutoFit/>
          </a:bodyPr>
          <a:lstStyle/>
          <a:p>
            <a:pPr algn="ctr"/>
            <a:r>
              <a:rPr lang="it-IT" sz="1600" dirty="0">
                <a:solidFill>
                  <a:schemeClr val="bg1"/>
                </a:solidFill>
              </a:rPr>
              <a:t>https://www.unibo.it/sitoweb/federico.giorgi/en</a:t>
            </a:r>
          </a:p>
        </p:txBody>
      </p:sp>
    </p:spTree>
    <p:extLst>
      <p:ext uri="{BB962C8B-B14F-4D97-AF65-F5344CB8AC3E}">
        <p14:creationId xmlns:p14="http://schemas.microsoft.com/office/powerpoint/2010/main" val="1868398845"/>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www.7-zip.org/" TargetMode="External"/><Relationship Id="rId7" Type="http://schemas.openxmlformats.org/officeDocument/2006/relationships/image" Target="../media/image71.png"/><Relationship Id="rId2" Type="http://schemas.openxmlformats.org/officeDocument/2006/relationships/hyperlink" Target="https://www.gencodegenes.org/" TargetMode="Externa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hyperlink" Target="https://www.dropbox.com/s/jhhzzgp0v3nn2mo/gencode.vM31.annotation.sorted.gff3.idx?dl=0" TargetMode="External"/><Relationship Id="rId4" Type="http://schemas.openxmlformats.org/officeDocument/2006/relationships/hyperlink" Target="https://www.dropbox.com/s/vywr8hklz0be3l1/gencode.vM31.annotation.sorted.gff3.zip?dl=0"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dropbox.com/s/i4xh9drm94pohgl/gencode.vM31.annotation.gff3.gz?dl=0" TargetMode="Externa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dropbox.com/s/vywr8hklz0be3l1/gencode.vM31.annotation.sorted.gff3.zip?dl=0" TargetMode="Externa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dropbox.com/s/jhhzzgp0v3nn2mo/gencode.vM31.annotation.sorted.gff3.idx?dl=0" TargetMode="Externa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hyperlink" Target="https://www.dropbox.com/s/vywr8hklz0be3l1/gencode.vM31.annotation.sorted.gff3.zip?dl=0" TargetMode="External"/><Relationship Id="rId2" Type="http://schemas.openxmlformats.org/officeDocument/2006/relationships/hyperlink" Target="https://www.dropbox.com/s/jhhzzgp0v3nn2mo/gencode.vM31.annotation.sorted.gff3.idx?dl=0" TargetMode="Externa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dropbox.com/sh/ppdyj6f041bvt4t/AAC6-LYBNHLm5wdqb1FL7J3ra?dl=0" TargetMode="Externa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gif"/><Relationship Id="rId1" Type="http://schemas.openxmlformats.org/officeDocument/2006/relationships/slideLayout" Target="../slideLayouts/slideLayout4.xml"/><Relationship Id="rId5" Type="http://schemas.openxmlformats.org/officeDocument/2006/relationships/hyperlink" Target="https://www.ncbi.nlm.nih.gov/geo/" TargetMode="External"/><Relationship Id="rId4" Type="http://schemas.openxmlformats.org/officeDocument/2006/relationships/image" Target="../media/image101.png"/></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 Id="rId5" Type="http://schemas.openxmlformats.org/officeDocument/2006/relationships/hyperlink" Target="https://www.ebi.ac.uk/biostudies/europepmc/studies/S-EPMC8270128" TargetMode="External"/><Relationship Id="rId4" Type="http://schemas.openxmlformats.org/officeDocument/2006/relationships/hyperlink" Target="https://www.ebi.ac.uk/biostudies/arrayexpress/studies/E-GEOD-63472?query=single-cell"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broadinstitute.org/software/igv/download" TargetMode="Externa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hyperlink" Target="https://igv.org/app/"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igv.org/app/" TargetMode="External"/><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igv.org/app/" TargetMode="External"/><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pevsnerlab.kennedykrieger.org/php/index.php" TargetMode="External"/><Relationship Id="rId1" Type="http://schemas.openxmlformats.org/officeDocument/2006/relationships/slideLayout" Target="../slideLayouts/slideLayout4.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www.dropbox.com/s/i0p8mafnbwk2rsz/stark.sorted.bam?dl=1" TargetMode="External"/><Relationship Id="rId2" Type="http://schemas.openxmlformats.org/officeDocument/2006/relationships/image" Target="../media/image46.jpeg"/><Relationship Id="rId1" Type="http://schemas.openxmlformats.org/officeDocument/2006/relationships/slideLayout" Target="../slideLayouts/slideLayout4.xml"/><Relationship Id="rId5" Type="http://schemas.openxmlformats.org/officeDocument/2006/relationships/hyperlink" Target="https://www.ebi.ac.uk/arrayexpress/experiments/E-MTAB-4313" TargetMode="External"/><Relationship Id="rId4" Type="http://schemas.openxmlformats.org/officeDocument/2006/relationships/hyperlink" Target="https://www.dropbox.com/s/5yckjfs6ce0e4u2/stark.sorted.bam.bai?dl=1"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dropbox.com/s/e7a2lhohnes0275/lannister.sorted.bam.bai?dl=1" TargetMode="External"/><Relationship Id="rId2" Type="http://schemas.openxmlformats.org/officeDocument/2006/relationships/hyperlink" Target="https://www.dropbox.com/s/ak5wfo9a1f39f0d/lannister.sorted.bam?dl=1" TargetMode="Externa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67.xml.rels><?xml version="1.0" encoding="UTF-8" standalone="yes"?>
<Relationships xmlns="http://schemas.openxmlformats.org/package/2006/relationships"><Relationship Id="rId3" Type="http://schemas.openxmlformats.org/officeDocument/2006/relationships/hyperlink" Target="https://www.dropbox.com/s/64p4vi1p53r8dpf/baratheon.sorted.bam.bai?dl=1" TargetMode="External"/><Relationship Id="rId2" Type="http://schemas.openxmlformats.org/officeDocument/2006/relationships/hyperlink" Target="https://www.dropbox.com/s/pkzry54eqb4w31y/baratheon.sorted.bam?dl=1"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notepad-plus-plus.org/downloads/" TargetMode="Externa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hyperlink" Target="https://www.dropbox.com/s/y89s1vo3rsk4f5w/read1.fq?dl=0" TargetMode="External"/><Relationship Id="rId2" Type="http://schemas.openxmlformats.org/officeDocument/2006/relationships/hyperlink" Target="https://www.dropbox.com/s/al8hm4zth54pafu/read1.fa?dl=0" TargetMode="Externa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dropbox.com/s/5v1o1ldx6lmmmc3/WT1_sorted_chr19_small.sam?dl=0" TargetMode="Externa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hyperlink" Target="https://samtools.github.io/hts-specs/SAMv1.pdf" TargetMode="Externa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broadinstitute.github.io/picard/explain-flags.html" TargetMode="External"/><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dropbox.com/s/qj1eidd0glxfr9c/mm10.HouseKeepingGenes_chr19_fixed.bed?dl=0" TargetMode="Externa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dropbox.com/s/6pugvnev0ezbzih/example.wig?dl=0" TargetMode="Externa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hyperlink" Target="http://ftp.ensembl.org/pub/current_gtf/mus_musculus/" TargetMode="External"/><Relationship Id="rId7" Type="http://schemas.openxmlformats.org/officeDocument/2006/relationships/image" Target="../media/image72.png"/><Relationship Id="rId2" Type="http://schemas.openxmlformats.org/officeDocument/2006/relationships/hyperlink" Target="http://www.ensembl.org/info/data/ftp/index.html" TargetMode="Externa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hyperlink" Target="https://www.7-zip.org/" TargetMode="External"/><Relationship Id="rId4" Type="http://schemas.openxmlformats.org/officeDocument/2006/relationships/hyperlink" Target="https://notepad-plus-plus.org/downloads/"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it-IT"/>
              <a:t>BIOINFORMATICS</a:t>
            </a:r>
          </a:p>
          <a:p>
            <a:endParaRPr lang="it-IT" dirty="0"/>
          </a:p>
          <a:p>
            <a:r>
              <a:rPr lang="it-IT" dirty="0"/>
              <a:t>Next Generation </a:t>
            </a:r>
            <a:r>
              <a:rPr lang="it-IT" dirty="0" err="1"/>
              <a:t>Sequencing</a:t>
            </a:r>
            <a:endParaRPr lang="it-IT" dirty="0"/>
          </a:p>
        </p:txBody>
      </p:sp>
      <p:sp>
        <p:nvSpPr>
          <p:cNvPr id="3" name="Segnaposto testo 2"/>
          <p:cNvSpPr>
            <a:spLocks noGrp="1"/>
          </p:cNvSpPr>
          <p:nvPr>
            <p:ph type="body" sz="quarter" idx="11"/>
          </p:nvPr>
        </p:nvSpPr>
        <p:spPr/>
        <p:txBody>
          <a:bodyPr/>
          <a:lstStyle/>
          <a:p>
            <a:r>
              <a:rPr lang="it-IT" dirty="0"/>
              <a:t>Federico M. Giorgi, PhD</a:t>
            </a:r>
          </a:p>
        </p:txBody>
      </p:sp>
      <p:sp>
        <p:nvSpPr>
          <p:cNvPr id="4" name="Segnaposto testo 3"/>
          <p:cNvSpPr>
            <a:spLocks noGrp="1"/>
          </p:cNvSpPr>
          <p:nvPr>
            <p:ph type="body" sz="quarter" idx="12"/>
          </p:nvPr>
        </p:nvSpPr>
        <p:spPr/>
        <p:txBody>
          <a:bodyPr/>
          <a:lstStyle/>
          <a:p>
            <a:r>
              <a:rPr lang="it-IT" dirty="0"/>
              <a:t>Department of Pharmacy and Biotechnology</a:t>
            </a:r>
          </a:p>
        </p:txBody>
      </p:sp>
    </p:spTree>
    <p:extLst>
      <p:ext uri="{BB962C8B-B14F-4D97-AF65-F5344CB8AC3E}">
        <p14:creationId xmlns:p14="http://schemas.microsoft.com/office/powerpoint/2010/main" val="3085230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385049-45D9-40DE-BB40-9D27FB37B4BB}"/>
              </a:ext>
            </a:extLst>
          </p:cNvPr>
          <p:cNvSpPr>
            <a:spLocks noGrp="1"/>
          </p:cNvSpPr>
          <p:nvPr>
            <p:ph type="body" sz="quarter" idx="10"/>
          </p:nvPr>
        </p:nvSpPr>
        <p:spPr/>
        <p:txBody>
          <a:bodyPr/>
          <a:lstStyle/>
          <a:p>
            <a:r>
              <a:rPr lang="en-US"/>
              <a:t>Align Reads over Genome</a:t>
            </a:r>
          </a:p>
        </p:txBody>
      </p:sp>
      <p:sp>
        <p:nvSpPr>
          <p:cNvPr id="4" name="TextBox 3">
            <a:extLst>
              <a:ext uri="{FF2B5EF4-FFF2-40B4-BE49-F238E27FC236}">
                <a16:creationId xmlns:a16="http://schemas.microsoft.com/office/drawing/2014/main" id="{0BB8CB5D-9C30-4F4F-807B-AC32FE61B6EA}"/>
              </a:ext>
            </a:extLst>
          </p:cNvPr>
          <p:cNvSpPr txBox="1"/>
          <p:nvPr/>
        </p:nvSpPr>
        <p:spPr>
          <a:xfrm>
            <a:off x="381001" y="1392972"/>
            <a:ext cx="2819400" cy="33855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1600" b="1">
                <a:solidFill>
                  <a:srgbClr val="0070C0"/>
                </a:solidFill>
                <a:latin typeface="Courier" panose="02060409020205020404" pitchFamily="49" charset="0"/>
              </a:rPr>
              <a:t>CATGCATGCATCGATCGANC</a:t>
            </a:r>
            <a:br>
              <a:rPr lang="en-US" sz="1600" b="1">
                <a:solidFill>
                  <a:srgbClr val="0070C0"/>
                </a:solidFill>
                <a:latin typeface="Courier" panose="02060409020205020404" pitchFamily="49" charset="0"/>
              </a:rPr>
            </a:br>
            <a:br>
              <a:rPr lang="en-US" sz="1600" b="1">
                <a:solidFill>
                  <a:srgbClr val="0070C0"/>
                </a:solidFill>
                <a:latin typeface="Courier" panose="02060409020205020404" pitchFamily="49" charset="0"/>
              </a:rPr>
            </a:br>
            <a:r>
              <a:rPr lang="en-US" sz="1600" b="1">
                <a:solidFill>
                  <a:srgbClr val="0070C0"/>
                </a:solidFill>
                <a:latin typeface="Courier" panose="02060409020205020404" pitchFamily="49" charset="0"/>
              </a:rPr>
              <a:t>ATGCGCACATGCATGCATCG</a:t>
            </a:r>
          </a:p>
          <a:p>
            <a:pPr algn="l"/>
            <a:endParaRPr lang="en-US" sz="1600" b="1">
              <a:solidFill>
                <a:srgbClr val="0070C0"/>
              </a:solidFill>
              <a:latin typeface="Courier" panose="02060409020205020404" pitchFamily="49" charset="0"/>
            </a:endParaRPr>
          </a:p>
          <a:p>
            <a:r>
              <a:rPr lang="en-US" sz="1600" b="1">
                <a:solidFill>
                  <a:srgbClr val="0070C0"/>
                </a:solidFill>
                <a:latin typeface="Courier" panose="02060409020205020404" pitchFamily="49" charset="0"/>
              </a:rPr>
              <a:t>GTTGGGACGTAATGCGCACA</a:t>
            </a:r>
          </a:p>
          <a:p>
            <a:endParaRPr lang="en-US" sz="1600" b="1">
              <a:solidFill>
                <a:srgbClr val="0070C0"/>
              </a:solidFill>
              <a:latin typeface="Courier" panose="02060409020205020404" pitchFamily="49" charset="0"/>
            </a:endParaRPr>
          </a:p>
          <a:p>
            <a:r>
              <a:rPr lang="en-US" sz="1600" b="1">
                <a:solidFill>
                  <a:srgbClr val="0070C0"/>
                </a:solidFill>
                <a:latin typeface="Courier" panose="02060409020205020404" pitchFamily="49" charset="0"/>
              </a:rPr>
              <a:t>TCGANCTGTATTTTTACGGA</a:t>
            </a:r>
          </a:p>
          <a:p>
            <a:endParaRPr lang="en-US" sz="1600" b="1">
              <a:solidFill>
                <a:srgbClr val="0070C0"/>
              </a:solidFill>
              <a:latin typeface="Courier" panose="02060409020205020404" pitchFamily="49" charset="0"/>
            </a:endParaRPr>
          </a:p>
          <a:p>
            <a:r>
              <a:rPr lang="en-US" sz="1600" b="1">
                <a:solidFill>
                  <a:srgbClr val="00B050"/>
                </a:solidFill>
                <a:latin typeface="Courier" panose="02060409020205020404" pitchFamily="49" charset="0"/>
              </a:rPr>
              <a:t>TGGAAGCCCCCCTGATGCAT</a:t>
            </a:r>
          </a:p>
          <a:p>
            <a:endParaRPr lang="en-US" sz="1600" b="1">
              <a:solidFill>
                <a:srgbClr val="00B050"/>
              </a:solidFill>
              <a:latin typeface="Courier" panose="02060409020205020404" pitchFamily="49" charset="0"/>
            </a:endParaRPr>
          </a:p>
          <a:p>
            <a:r>
              <a:rPr lang="en-US" sz="1600" b="1">
                <a:solidFill>
                  <a:srgbClr val="00B050"/>
                </a:solidFill>
                <a:latin typeface="Courier" panose="02060409020205020404" pitchFamily="49" charset="0"/>
              </a:rPr>
              <a:t>GCATGCTGGAAGCCCCCCTG</a:t>
            </a:r>
          </a:p>
          <a:p>
            <a:endParaRPr lang="en-US" sz="1600" b="1">
              <a:solidFill>
                <a:srgbClr val="00B050"/>
              </a:solidFill>
              <a:latin typeface="Courier" panose="02060409020205020404" pitchFamily="49" charset="0"/>
            </a:endParaRPr>
          </a:p>
          <a:p>
            <a:r>
              <a:rPr lang="en-US" sz="1600" b="1">
                <a:solidFill>
                  <a:srgbClr val="9F1370"/>
                </a:solidFill>
                <a:latin typeface="Courier" panose="02060409020205020404" pitchFamily="49" charset="0"/>
              </a:rPr>
              <a:t>AGGTATGGAGGGTGGTGGAG</a:t>
            </a:r>
          </a:p>
        </p:txBody>
      </p:sp>
      <p:sp>
        <p:nvSpPr>
          <p:cNvPr id="6" name="TextBox 5">
            <a:extLst>
              <a:ext uri="{FF2B5EF4-FFF2-40B4-BE49-F238E27FC236}">
                <a16:creationId xmlns:a16="http://schemas.microsoft.com/office/drawing/2014/main" id="{BE6092D2-F662-4C9D-9F63-0678AEC0FE1D}"/>
              </a:ext>
            </a:extLst>
          </p:cNvPr>
          <p:cNvSpPr txBox="1"/>
          <p:nvPr/>
        </p:nvSpPr>
        <p:spPr>
          <a:xfrm>
            <a:off x="3505200" y="3593068"/>
            <a:ext cx="7543800" cy="369332"/>
          </a:xfrm>
          <a:prstGeom prst="rect">
            <a:avLst/>
          </a:prstGeom>
          <a:noFill/>
        </p:spPr>
        <p:txBody>
          <a:bodyPr wrap="square">
            <a:spAutoFit/>
          </a:bodyPr>
          <a:lstStyle/>
          <a:p>
            <a:r>
              <a:rPr lang="en-US" sz="1800" b="1">
                <a:latin typeface="Courier" panose="02060409020205020404" pitchFamily="49" charset="0"/>
              </a:rPr>
              <a:t>GTTGGGACGTAATGCGCACATGCATGCATGCATCGANCTGTATTTTTACGGA</a:t>
            </a:r>
          </a:p>
        </p:txBody>
      </p:sp>
      <p:sp>
        <p:nvSpPr>
          <p:cNvPr id="8" name="TextBox 7">
            <a:extLst>
              <a:ext uri="{FF2B5EF4-FFF2-40B4-BE49-F238E27FC236}">
                <a16:creationId xmlns:a16="http://schemas.microsoft.com/office/drawing/2014/main" id="{B61A2615-D413-40B1-BE92-CE717E616D9C}"/>
              </a:ext>
            </a:extLst>
          </p:cNvPr>
          <p:cNvSpPr txBox="1"/>
          <p:nvPr/>
        </p:nvSpPr>
        <p:spPr>
          <a:xfrm>
            <a:off x="5956660" y="3128873"/>
            <a:ext cx="3111140" cy="369332"/>
          </a:xfrm>
          <a:prstGeom prst="rect">
            <a:avLst/>
          </a:prstGeom>
          <a:noFill/>
        </p:spPr>
        <p:txBody>
          <a:bodyPr wrap="square">
            <a:spAutoFit/>
          </a:bodyPr>
          <a:lstStyle/>
          <a:p>
            <a:r>
              <a:rPr lang="en-US" sz="1800" b="1">
                <a:solidFill>
                  <a:srgbClr val="0070C0"/>
                </a:solidFill>
                <a:latin typeface="Courier" panose="02060409020205020404" pitchFamily="49" charset="0"/>
              </a:rPr>
              <a:t>CATGCATGCATCGATCGANC</a:t>
            </a:r>
            <a:endParaRPr lang="en-US"/>
          </a:p>
        </p:txBody>
      </p:sp>
      <p:sp>
        <p:nvSpPr>
          <p:cNvPr id="9" name="TextBox 8">
            <a:extLst>
              <a:ext uri="{FF2B5EF4-FFF2-40B4-BE49-F238E27FC236}">
                <a16:creationId xmlns:a16="http://schemas.microsoft.com/office/drawing/2014/main" id="{F4C0EC96-86D5-4756-A92E-0A04DA488A23}"/>
              </a:ext>
            </a:extLst>
          </p:cNvPr>
          <p:cNvSpPr txBox="1"/>
          <p:nvPr/>
        </p:nvSpPr>
        <p:spPr>
          <a:xfrm>
            <a:off x="4800600" y="905143"/>
            <a:ext cx="6477000" cy="400110"/>
          </a:xfrm>
          <a:prstGeom prst="rect">
            <a:avLst/>
          </a:prstGeom>
          <a:noFill/>
        </p:spPr>
        <p:txBody>
          <a:bodyPr wrap="square" rtlCol="0">
            <a:spAutoFit/>
          </a:bodyPr>
          <a:lstStyle/>
          <a:p>
            <a:pPr algn="ctr"/>
            <a:r>
              <a:rPr lang="en-US" sz="2000" b="1" u="sng">
                <a:latin typeface="Century Gothic" panose="020B0502020202020204" pitchFamily="34" charset="0"/>
              </a:rPr>
              <a:t>Align sequences over Reference Genome</a:t>
            </a:r>
            <a:endParaRPr lang="en-US" sz="2000" b="1" u="sng" dirty="0">
              <a:latin typeface="Century Gothic" panose="020B0502020202020204" pitchFamily="34" charset="0"/>
            </a:endParaRPr>
          </a:p>
        </p:txBody>
      </p:sp>
      <p:sp>
        <p:nvSpPr>
          <p:cNvPr id="11" name="TextBox 10">
            <a:extLst>
              <a:ext uri="{FF2B5EF4-FFF2-40B4-BE49-F238E27FC236}">
                <a16:creationId xmlns:a16="http://schemas.microsoft.com/office/drawing/2014/main" id="{71FF0A04-1DDD-4505-A93A-54A6AA324AC3}"/>
              </a:ext>
            </a:extLst>
          </p:cNvPr>
          <p:cNvSpPr txBox="1"/>
          <p:nvPr/>
        </p:nvSpPr>
        <p:spPr>
          <a:xfrm>
            <a:off x="3505200" y="2904946"/>
            <a:ext cx="6143624" cy="369332"/>
          </a:xfrm>
          <a:prstGeom prst="rect">
            <a:avLst/>
          </a:prstGeom>
          <a:noFill/>
        </p:spPr>
        <p:txBody>
          <a:bodyPr wrap="square">
            <a:spAutoFit/>
          </a:bodyPr>
          <a:lstStyle/>
          <a:p>
            <a:r>
              <a:rPr lang="en-US" sz="1800" b="1">
                <a:solidFill>
                  <a:srgbClr val="0070C0"/>
                </a:solidFill>
                <a:latin typeface="Courier" panose="02060409020205020404" pitchFamily="49" charset="0"/>
              </a:rPr>
              <a:t>GTTGGGACGTAATGCGCACA</a:t>
            </a:r>
          </a:p>
        </p:txBody>
      </p:sp>
      <p:sp>
        <p:nvSpPr>
          <p:cNvPr id="13" name="TextBox 12">
            <a:extLst>
              <a:ext uri="{FF2B5EF4-FFF2-40B4-BE49-F238E27FC236}">
                <a16:creationId xmlns:a16="http://schemas.microsoft.com/office/drawing/2014/main" id="{4F45A5F3-39AE-406A-AF2D-ADE87B30E24B}"/>
              </a:ext>
            </a:extLst>
          </p:cNvPr>
          <p:cNvSpPr txBox="1"/>
          <p:nvPr/>
        </p:nvSpPr>
        <p:spPr>
          <a:xfrm>
            <a:off x="5029200" y="2678668"/>
            <a:ext cx="3219450" cy="369332"/>
          </a:xfrm>
          <a:prstGeom prst="rect">
            <a:avLst/>
          </a:prstGeom>
          <a:noFill/>
        </p:spPr>
        <p:txBody>
          <a:bodyPr wrap="square">
            <a:spAutoFit/>
          </a:bodyPr>
          <a:lstStyle/>
          <a:p>
            <a:r>
              <a:rPr lang="en-US" sz="1800" b="1">
                <a:solidFill>
                  <a:srgbClr val="0070C0"/>
                </a:solidFill>
                <a:latin typeface="Courier" panose="02060409020205020404" pitchFamily="49" charset="0"/>
              </a:rPr>
              <a:t>ATGCGCACATGCATGCATCG</a:t>
            </a:r>
            <a:endParaRPr lang="en-US"/>
          </a:p>
        </p:txBody>
      </p:sp>
      <p:sp>
        <p:nvSpPr>
          <p:cNvPr id="14" name="TextBox 13">
            <a:extLst>
              <a:ext uri="{FF2B5EF4-FFF2-40B4-BE49-F238E27FC236}">
                <a16:creationId xmlns:a16="http://schemas.microsoft.com/office/drawing/2014/main" id="{592DB23F-B95D-489B-A4C6-72476371E72D}"/>
              </a:ext>
            </a:extLst>
          </p:cNvPr>
          <p:cNvSpPr txBox="1"/>
          <p:nvPr/>
        </p:nvSpPr>
        <p:spPr>
          <a:xfrm>
            <a:off x="381000" y="916811"/>
            <a:ext cx="2590800" cy="400110"/>
          </a:xfrm>
          <a:prstGeom prst="rect">
            <a:avLst/>
          </a:prstGeom>
          <a:noFill/>
        </p:spPr>
        <p:txBody>
          <a:bodyPr wrap="square" rtlCol="0">
            <a:spAutoFit/>
          </a:bodyPr>
          <a:lstStyle/>
          <a:p>
            <a:pPr algn="l"/>
            <a:r>
              <a:rPr lang="en-US" sz="2000">
                <a:latin typeface="Century Gothic" panose="020B0502020202020204" pitchFamily="34" charset="0"/>
              </a:rPr>
              <a:t>Reads:</a:t>
            </a:r>
            <a:endParaRPr lang="en-US" sz="2000" dirty="0">
              <a:latin typeface="Century Gothic" panose="020B0502020202020204" pitchFamily="34" charset="0"/>
            </a:endParaRPr>
          </a:p>
        </p:txBody>
      </p:sp>
      <p:sp>
        <p:nvSpPr>
          <p:cNvPr id="16" name="TextBox 15">
            <a:extLst>
              <a:ext uri="{FF2B5EF4-FFF2-40B4-BE49-F238E27FC236}">
                <a16:creationId xmlns:a16="http://schemas.microsoft.com/office/drawing/2014/main" id="{7C2224A3-110C-4C6A-8C7C-2F6A36724BFD}"/>
              </a:ext>
            </a:extLst>
          </p:cNvPr>
          <p:cNvSpPr txBox="1"/>
          <p:nvPr/>
        </p:nvSpPr>
        <p:spPr>
          <a:xfrm>
            <a:off x="7296150" y="2440364"/>
            <a:ext cx="3219450" cy="369332"/>
          </a:xfrm>
          <a:prstGeom prst="rect">
            <a:avLst/>
          </a:prstGeom>
          <a:noFill/>
        </p:spPr>
        <p:txBody>
          <a:bodyPr wrap="square">
            <a:spAutoFit/>
          </a:bodyPr>
          <a:lstStyle/>
          <a:p>
            <a:r>
              <a:rPr lang="en-US" sz="1800" b="1">
                <a:solidFill>
                  <a:srgbClr val="0070C0"/>
                </a:solidFill>
                <a:latin typeface="Courier" panose="02060409020205020404" pitchFamily="49" charset="0"/>
              </a:rPr>
              <a:t>TCGANCTGTATTTTTACGGA</a:t>
            </a:r>
            <a:endParaRPr lang="en-US"/>
          </a:p>
        </p:txBody>
      </p:sp>
      <p:sp>
        <p:nvSpPr>
          <p:cNvPr id="17" name="TextBox 16">
            <a:extLst>
              <a:ext uri="{FF2B5EF4-FFF2-40B4-BE49-F238E27FC236}">
                <a16:creationId xmlns:a16="http://schemas.microsoft.com/office/drawing/2014/main" id="{03D9EF00-A965-46EF-8913-8A276EE53A67}"/>
              </a:ext>
            </a:extLst>
          </p:cNvPr>
          <p:cNvSpPr txBox="1"/>
          <p:nvPr/>
        </p:nvSpPr>
        <p:spPr>
          <a:xfrm>
            <a:off x="10436409" y="2605653"/>
            <a:ext cx="1682382" cy="707886"/>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000">
                <a:solidFill>
                  <a:srgbClr val="0070C0"/>
                </a:solidFill>
                <a:latin typeface="Century Gothic" panose="020B0502020202020204" pitchFamily="34" charset="0"/>
              </a:rPr>
              <a:t>Sequencing Reads</a:t>
            </a:r>
            <a:endParaRPr lang="en-US" sz="2000" dirty="0">
              <a:solidFill>
                <a:srgbClr val="0070C0"/>
              </a:solidFill>
              <a:latin typeface="Century Gothic" panose="020B0502020202020204" pitchFamily="34" charset="0"/>
            </a:endParaRPr>
          </a:p>
        </p:txBody>
      </p:sp>
      <p:cxnSp>
        <p:nvCxnSpPr>
          <p:cNvPr id="18" name="Straight Arrow Connector 17">
            <a:extLst>
              <a:ext uri="{FF2B5EF4-FFF2-40B4-BE49-F238E27FC236}">
                <a16:creationId xmlns:a16="http://schemas.microsoft.com/office/drawing/2014/main" id="{885ADEFD-549B-4A61-9BA1-1BD39BC12C6D}"/>
              </a:ext>
            </a:extLst>
          </p:cNvPr>
          <p:cNvCxnSpPr>
            <a:cxnSpLocks/>
          </p:cNvCxnSpPr>
          <p:nvPr/>
        </p:nvCxnSpPr>
        <p:spPr>
          <a:xfrm>
            <a:off x="7162800" y="3962400"/>
            <a:ext cx="0" cy="5450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ight Brace 19">
            <a:extLst>
              <a:ext uri="{FF2B5EF4-FFF2-40B4-BE49-F238E27FC236}">
                <a16:creationId xmlns:a16="http://schemas.microsoft.com/office/drawing/2014/main" id="{FA11F361-6B53-44F0-929E-E9258022AB96}"/>
              </a:ext>
            </a:extLst>
          </p:cNvPr>
          <p:cNvSpPr/>
          <p:nvPr/>
        </p:nvSpPr>
        <p:spPr>
          <a:xfrm>
            <a:off x="10147667" y="2580858"/>
            <a:ext cx="241660" cy="762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0A65AA1-6756-47E7-8234-979F29429C53}"/>
              </a:ext>
            </a:extLst>
          </p:cNvPr>
          <p:cNvSpPr txBox="1"/>
          <p:nvPr/>
        </p:nvSpPr>
        <p:spPr>
          <a:xfrm>
            <a:off x="6321609" y="4564439"/>
            <a:ext cx="1682382" cy="707886"/>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a:solidFill>
                  <a:schemeClr val="tx1"/>
                </a:solidFill>
                <a:latin typeface="Century Gothic" panose="020B0502020202020204" pitchFamily="34" charset="0"/>
              </a:rPr>
              <a:t>Reference Genome</a:t>
            </a:r>
            <a:endParaRPr lang="en-US"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7083927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AA8AF3B-EA00-6731-D686-7FE169B42D34}"/>
              </a:ext>
            </a:extLst>
          </p:cNvPr>
          <p:cNvSpPr>
            <a:spLocks noGrp="1"/>
          </p:cNvSpPr>
          <p:nvPr>
            <p:ph type="body" sz="quarter" idx="11"/>
          </p:nvPr>
        </p:nvSpPr>
        <p:spPr/>
        <p:txBody>
          <a:bodyPr/>
          <a:lstStyle/>
          <a:p>
            <a:r>
              <a:rPr lang="en-US"/>
              <a:t>With Notepad++</a:t>
            </a:r>
          </a:p>
          <a:p>
            <a:pPr lvl="1"/>
            <a:r>
              <a:rPr lang="en-US"/>
              <a:t>Search... Find...</a:t>
            </a:r>
          </a:p>
          <a:p>
            <a:pPr lvl="1"/>
            <a:r>
              <a:rPr lang="en-US"/>
              <a:t>Turn on "extended"</a:t>
            </a:r>
          </a:p>
          <a:p>
            <a:pPr lvl="1"/>
            <a:r>
              <a:rPr lang="en-US"/>
              <a:t>Find what: \tgene\t</a:t>
            </a:r>
          </a:p>
          <a:p>
            <a:pPr lvl="1"/>
            <a:r>
              <a:rPr lang="en-US"/>
              <a:t>\t is the TAB!</a:t>
            </a:r>
          </a:p>
          <a:p>
            <a:pPr lvl="1"/>
            <a:r>
              <a:rPr lang="en-US"/>
              <a:t>Click on "Count"</a:t>
            </a:r>
          </a:p>
          <a:p>
            <a:endParaRPr lang="en-US"/>
          </a:p>
          <a:p>
            <a:r>
              <a:rPr lang="en-US"/>
              <a:t>With Sublime Text</a:t>
            </a:r>
          </a:p>
          <a:p>
            <a:pPr lvl="1"/>
            <a:r>
              <a:rPr lang="en-US"/>
              <a:t>Find... Find...</a:t>
            </a:r>
          </a:p>
          <a:p>
            <a:pPr lvl="1"/>
            <a:r>
              <a:rPr lang="en-US"/>
              <a:t>Bottom bar, click on Regular Expressions</a:t>
            </a:r>
          </a:p>
          <a:p>
            <a:pPr lvl="1"/>
            <a:r>
              <a:rPr lang="en-US"/>
              <a:t>Insert \tgene\t</a:t>
            </a:r>
          </a:p>
          <a:p>
            <a:pPr lvl="1"/>
            <a:r>
              <a:rPr lang="en-US"/>
              <a:t>Click on "Find All"</a:t>
            </a:r>
          </a:p>
        </p:txBody>
      </p:sp>
      <p:sp>
        <p:nvSpPr>
          <p:cNvPr id="5" name="Text Placeholder 4">
            <a:extLst>
              <a:ext uri="{FF2B5EF4-FFF2-40B4-BE49-F238E27FC236}">
                <a16:creationId xmlns:a16="http://schemas.microsoft.com/office/drawing/2014/main" id="{F9FAE2BE-45BA-2390-8F33-81A261A65698}"/>
              </a:ext>
            </a:extLst>
          </p:cNvPr>
          <p:cNvSpPr>
            <a:spLocks noGrp="1"/>
          </p:cNvSpPr>
          <p:nvPr>
            <p:ph type="body" sz="quarter" idx="10"/>
          </p:nvPr>
        </p:nvSpPr>
        <p:spPr/>
        <p:txBody>
          <a:bodyPr/>
          <a:lstStyle/>
          <a:p>
            <a:r>
              <a:rPr lang="en-US">
                <a:solidFill>
                  <a:srgbClr val="FF0000"/>
                </a:solidFill>
              </a:rPr>
              <a:t>Solution: counting the number of gene entries</a:t>
            </a:r>
          </a:p>
        </p:txBody>
      </p:sp>
      <p:pic>
        <p:nvPicPr>
          <p:cNvPr id="4" name="Picture 2" descr="Which key functions as the opposite of the tab key? - Quora">
            <a:extLst>
              <a:ext uri="{FF2B5EF4-FFF2-40B4-BE49-F238E27FC236}">
                <a16:creationId xmlns:a16="http://schemas.microsoft.com/office/drawing/2014/main" id="{2B57E642-0254-555C-CFA6-D4F62E5482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1215" y="2209800"/>
            <a:ext cx="885825" cy="703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9C21B83-7D39-39B0-6259-BEDE8684D432}"/>
              </a:ext>
            </a:extLst>
          </p:cNvPr>
          <p:cNvPicPr>
            <a:picLocks noChangeAspect="1"/>
          </p:cNvPicPr>
          <p:nvPr/>
        </p:nvPicPr>
        <p:blipFill>
          <a:blip r:embed="rId3"/>
          <a:stretch>
            <a:fillRect/>
          </a:stretch>
        </p:blipFill>
        <p:spPr>
          <a:xfrm>
            <a:off x="6880786" y="972985"/>
            <a:ext cx="3898828" cy="2286224"/>
          </a:xfrm>
          <a:prstGeom prst="rect">
            <a:avLst/>
          </a:prstGeom>
        </p:spPr>
      </p:pic>
      <p:pic>
        <p:nvPicPr>
          <p:cNvPr id="10" name="Picture 9">
            <a:extLst>
              <a:ext uri="{FF2B5EF4-FFF2-40B4-BE49-F238E27FC236}">
                <a16:creationId xmlns:a16="http://schemas.microsoft.com/office/drawing/2014/main" id="{4CA894AB-4609-25D9-BCCB-0EC6C3B0DC27}"/>
              </a:ext>
            </a:extLst>
          </p:cNvPr>
          <p:cNvPicPr>
            <a:picLocks noChangeAspect="1"/>
          </p:cNvPicPr>
          <p:nvPr/>
        </p:nvPicPr>
        <p:blipFill>
          <a:blip r:embed="rId4"/>
          <a:stretch>
            <a:fillRect/>
          </a:stretch>
        </p:blipFill>
        <p:spPr>
          <a:xfrm>
            <a:off x="6854221" y="4495800"/>
            <a:ext cx="437210" cy="462929"/>
          </a:xfrm>
          <a:prstGeom prst="rect">
            <a:avLst/>
          </a:prstGeom>
        </p:spPr>
      </p:pic>
      <p:pic>
        <p:nvPicPr>
          <p:cNvPr id="12" name="Picture 11">
            <a:extLst>
              <a:ext uri="{FF2B5EF4-FFF2-40B4-BE49-F238E27FC236}">
                <a16:creationId xmlns:a16="http://schemas.microsoft.com/office/drawing/2014/main" id="{BF07114A-7B21-F2DF-A273-C565FCF018A6}"/>
              </a:ext>
            </a:extLst>
          </p:cNvPr>
          <p:cNvPicPr>
            <a:picLocks noChangeAspect="1"/>
          </p:cNvPicPr>
          <p:nvPr/>
        </p:nvPicPr>
        <p:blipFill>
          <a:blip r:embed="rId5"/>
          <a:stretch>
            <a:fillRect/>
          </a:stretch>
        </p:blipFill>
        <p:spPr>
          <a:xfrm>
            <a:off x="3937150" y="5410200"/>
            <a:ext cx="2943636" cy="390580"/>
          </a:xfrm>
          <a:prstGeom prst="rect">
            <a:avLst/>
          </a:prstGeom>
        </p:spPr>
      </p:pic>
    </p:spTree>
    <p:extLst>
      <p:ext uri="{BB962C8B-B14F-4D97-AF65-F5344CB8AC3E}">
        <p14:creationId xmlns:p14="http://schemas.microsoft.com/office/powerpoint/2010/main" val="19815591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6E251EA-15CB-4550-878E-1DF62FF0A094}"/>
              </a:ext>
            </a:extLst>
          </p:cNvPr>
          <p:cNvSpPr>
            <a:spLocks noGrp="1"/>
          </p:cNvSpPr>
          <p:nvPr>
            <p:ph type="body" sz="quarter" idx="11"/>
          </p:nvPr>
        </p:nvSpPr>
        <p:spPr>
          <a:xfrm>
            <a:off x="527051" y="569112"/>
            <a:ext cx="11233149" cy="431949"/>
          </a:xfrm>
        </p:spPr>
        <p:txBody>
          <a:bodyPr/>
          <a:lstStyle/>
          <a:p>
            <a:r>
              <a:rPr lang="en-US" sz="2400" b="1" dirty="0"/>
              <a:t>GENCODE</a:t>
            </a:r>
            <a:r>
              <a:rPr lang="en-US" b="1" dirty="0"/>
              <a:t>: Repository for detailed gene annotations</a:t>
            </a:r>
          </a:p>
          <a:p>
            <a:endParaRPr lang="en-US" dirty="0"/>
          </a:p>
        </p:txBody>
      </p:sp>
      <p:sp>
        <p:nvSpPr>
          <p:cNvPr id="6" name="Text Placeholder 5">
            <a:extLst>
              <a:ext uri="{FF2B5EF4-FFF2-40B4-BE49-F238E27FC236}">
                <a16:creationId xmlns:a16="http://schemas.microsoft.com/office/drawing/2014/main" id="{16376D66-076B-4F04-BF14-95B6F41D0AD4}"/>
              </a:ext>
            </a:extLst>
          </p:cNvPr>
          <p:cNvSpPr>
            <a:spLocks noGrp="1"/>
          </p:cNvSpPr>
          <p:nvPr>
            <p:ph type="body" sz="quarter" idx="12"/>
          </p:nvPr>
        </p:nvSpPr>
        <p:spPr>
          <a:xfrm>
            <a:off x="527051" y="914400"/>
            <a:ext cx="11588749" cy="5943600"/>
          </a:xfrm>
        </p:spPr>
        <p:txBody>
          <a:bodyPr/>
          <a:lstStyle/>
          <a:p>
            <a:r>
              <a:rPr lang="en-US" sz="2400" dirty="0"/>
              <a:t>Explore Gene annotations at the GENCODE repository</a:t>
            </a:r>
          </a:p>
          <a:p>
            <a:pPr marL="0" indent="0">
              <a:buNone/>
            </a:pPr>
            <a:r>
              <a:rPr lang="en-US" dirty="0">
                <a:hlinkClick r:id="rId2"/>
              </a:rPr>
              <a:t>https://www.gencodegenes.org/</a:t>
            </a:r>
            <a:endParaRPr lang="en-US" dirty="0"/>
          </a:p>
          <a:p>
            <a:pPr lvl="1"/>
            <a:r>
              <a:rPr lang="en-US" dirty="0"/>
              <a:t>Highly curated gene annotation (i.e., also non-coding, rare isoforms, etc.)</a:t>
            </a:r>
          </a:p>
          <a:p>
            <a:pPr lvl="1"/>
            <a:r>
              <a:rPr lang="en-US" dirty="0"/>
              <a:t>How many species?</a:t>
            </a:r>
          </a:p>
          <a:p>
            <a:pPr lvl="1"/>
            <a:r>
              <a:rPr lang="en-US" dirty="0"/>
              <a:t>Explore the various gene annotations</a:t>
            </a:r>
          </a:p>
          <a:p>
            <a:pPr lvl="1"/>
            <a:r>
              <a:rPr lang="en-US" dirty="0"/>
              <a:t>Download the GFF3 for mouse mm39 (a.k.a. GRCm39);</a:t>
            </a:r>
          </a:p>
          <a:p>
            <a:pPr lvl="2"/>
            <a:r>
              <a:rPr lang="en-US" sz="1600" dirty="0"/>
              <a:t>M31 is the </a:t>
            </a:r>
            <a:r>
              <a:rPr lang="en-US" sz="1600" i="1" dirty="0"/>
              <a:t>annotation</a:t>
            </a:r>
            <a:r>
              <a:rPr lang="en-US" sz="1600" dirty="0"/>
              <a:t> version, mm39 is the </a:t>
            </a:r>
            <a:r>
              <a:rPr lang="en-US" sz="1600" i="1" dirty="0"/>
              <a:t>sequence</a:t>
            </a:r>
            <a:r>
              <a:rPr lang="en-US" sz="1600" dirty="0"/>
              <a:t> version</a:t>
            </a:r>
          </a:p>
          <a:p>
            <a:pPr lvl="2"/>
            <a:r>
              <a:rPr lang="en-US" sz="1600" dirty="0"/>
              <a:t>how many lines?</a:t>
            </a:r>
          </a:p>
          <a:p>
            <a:pPr lvl="2"/>
            <a:r>
              <a:rPr lang="en-US" sz="1600" dirty="0"/>
              <a:t>how many gene lines?</a:t>
            </a:r>
            <a:endParaRPr lang="en-US" dirty="0"/>
          </a:p>
          <a:p>
            <a:pPr lvl="1"/>
            <a:r>
              <a:rPr lang="en-US" dirty="0"/>
              <a:t>On local IGV, load directly the </a:t>
            </a:r>
            <a:r>
              <a:rPr lang="en-US"/>
              <a:t>GENCODE GFF3 and </a:t>
            </a:r>
            <a:r>
              <a:rPr lang="en-US" dirty="0"/>
              <a:t>compare it to the default </a:t>
            </a:r>
            <a:r>
              <a:rPr lang="en-US" dirty="0" err="1"/>
              <a:t>Refseq</a:t>
            </a:r>
            <a:r>
              <a:rPr lang="en-US" dirty="0"/>
              <a:t> gene annotation</a:t>
            </a:r>
          </a:p>
          <a:p>
            <a:pPr lvl="1"/>
            <a:endParaRPr lang="en-US" dirty="0"/>
          </a:p>
          <a:p>
            <a:pPr lvl="1"/>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Note: .</a:t>
            </a:r>
            <a:r>
              <a:rPr kumimoji="0" lang="en-US" sz="18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gz</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files (GZIP) can be unpacked with the 7-zip tool </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hlinkClick r:id="rId3"/>
              </a:rPr>
              <a:t>https://www.7-zip.org/</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lvl="1"/>
            <a:endParaRPr lang="en-US" dirty="0"/>
          </a:p>
          <a:p>
            <a:pPr lvl="1"/>
            <a:r>
              <a:rPr kumimoji="0" lang="en-US"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HARD: Try to load the file on I</a:t>
            </a:r>
            <a:r>
              <a:rPr lang="en-US" dirty="0">
                <a:solidFill>
                  <a:prstClr val="black"/>
                </a:solidFill>
              </a:rPr>
              <a:t>GV: this is possible with the local (not web) version</a:t>
            </a:r>
          </a:p>
          <a:p>
            <a:pPr lvl="2"/>
            <a:r>
              <a:rPr lang="en-US" sz="1800" dirty="0">
                <a:solidFill>
                  <a:prstClr val="black"/>
                </a:solidFill>
              </a:rPr>
              <a:t>Files ready to load: sorted </a:t>
            </a:r>
            <a:r>
              <a:rPr lang="en-US" sz="1800" dirty="0">
                <a:solidFill>
                  <a:prstClr val="black"/>
                </a:solidFill>
                <a:hlinkClick r:id="rId4"/>
              </a:rPr>
              <a:t>GFF3</a:t>
            </a:r>
            <a:r>
              <a:rPr lang="en-US" sz="1800" dirty="0">
                <a:solidFill>
                  <a:prstClr val="black"/>
                </a:solidFill>
              </a:rPr>
              <a:t> and </a:t>
            </a:r>
            <a:r>
              <a:rPr lang="en-US" sz="1800" dirty="0">
                <a:solidFill>
                  <a:prstClr val="black"/>
                </a:solidFill>
                <a:hlinkClick r:id="rId5"/>
              </a:rPr>
              <a:t>index</a:t>
            </a:r>
            <a:endParaRPr lang="en-US" sz="1800" dirty="0">
              <a:solidFill>
                <a:prstClr val="black"/>
              </a:solidFill>
            </a:endParaRPr>
          </a:p>
          <a:p>
            <a:pPr lvl="2"/>
            <a:r>
              <a:rPr lang="en-US" sz="1800" dirty="0"/>
              <a:t>Compare this annotation with the default </a:t>
            </a:r>
            <a:r>
              <a:rPr lang="en-US" sz="1800" dirty="0" err="1"/>
              <a:t>RefSeq</a:t>
            </a:r>
            <a:r>
              <a:rPr lang="en-US" sz="1800" dirty="0"/>
              <a:t> gene annotation</a:t>
            </a:r>
          </a:p>
          <a:p>
            <a:pPr lvl="1"/>
            <a:endParaRPr kumimoji="0" lang="en-US"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lvl="1"/>
            <a:endParaRPr lang="en-US" dirty="0"/>
          </a:p>
          <a:p>
            <a:pPr lvl="1"/>
            <a:endParaRPr lang="en-US" dirty="0"/>
          </a:p>
        </p:txBody>
      </p:sp>
      <p:sp>
        <p:nvSpPr>
          <p:cNvPr id="4" name="Text Placeholder 3">
            <a:extLst>
              <a:ext uri="{FF2B5EF4-FFF2-40B4-BE49-F238E27FC236}">
                <a16:creationId xmlns:a16="http://schemas.microsoft.com/office/drawing/2014/main" id="{FCA2FF60-C828-487B-BF67-38D11371D1DC}"/>
              </a:ext>
            </a:extLst>
          </p:cNvPr>
          <p:cNvSpPr>
            <a:spLocks noGrp="1"/>
          </p:cNvSpPr>
          <p:nvPr>
            <p:ph type="body" sz="quarter" idx="10"/>
          </p:nvPr>
        </p:nvSpPr>
        <p:spPr/>
        <p:txBody>
          <a:bodyPr/>
          <a:lstStyle/>
          <a:p>
            <a:r>
              <a:rPr lang="en-US" dirty="0">
                <a:solidFill>
                  <a:srgbClr val="FF0000"/>
                </a:solidFill>
              </a:rPr>
              <a:t>Exercises (2)</a:t>
            </a:r>
          </a:p>
        </p:txBody>
      </p:sp>
      <p:pic>
        <p:nvPicPr>
          <p:cNvPr id="3074" name="Picture 2">
            <a:extLst>
              <a:ext uri="{FF2B5EF4-FFF2-40B4-BE49-F238E27FC236}">
                <a16:creationId xmlns:a16="http://schemas.microsoft.com/office/drawing/2014/main" id="{7C254802-3723-4103-8834-94A9B679AF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700" y="537351"/>
            <a:ext cx="19050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7-Zip">
            <a:extLst>
              <a:ext uri="{FF2B5EF4-FFF2-40B4-BE49-F238E27FC236}">
                <a16:creationId xmlns:a16="http://schemas.microsoft.com/office/drawing/2014/main" id="{58503991-108F-4C48-A506-9EFACEBF90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5362" y="4572000"/>
            <a:ext cx="1143000" cy="6546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E58D33-6643-D8DF-E0F1-CFA13C74BCE0}"/>
              </a:ext>
            </a:extLst>
          </p:cNvPr>
          <p:cNvPicPr>
            <a:picLocks noChangeAspect="1"/>
          </p:cNvPicPr>
          <p:nvPr/>
        </p:nvPicPr>
        <p:blipFill>
          <a:blip r:embed="rId8"/>
          <a:stretch>
            <a:fillRect/>
          </a:stretch>
        </p:blipFill>
        <p:spPr>
          <a:xfrm>
            <a:off x="7973041" y="2566447"/>
            <a:ext cx="4018320" cy="740808"/>
          </a:xfrm>
          <a:prstGeom prst="rect">
            <a:avLst/>
          </a:prstGeom>
        </p:spPr>
      </p:pic>
    </p:spTree>
    <p:extLst>
      <p:ext uri="{BB962C8B-B14F-4D97-AF65-F5344CB8AC3E}">
        <p14:creationId xmlns:p14="http://schemas.microsoft.com/office/powerpoint/2010/main" val="35225241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9801B9-9097-C053-E0A2-F0AA0CE417A9}"/>
              </a:ext>
            </a:extLst>
          </p:cNvPr>
          <p:cNvSpPr>
            <a:spLocks noGrp="1"/>
          </p:cNvSpPr>
          <p:nvPr>
            <p:ph type="body" sz="quarter" idx="11"/>
          </p:nvPr>
        </p:nvSpPr>
        <p:spPr/>
        <p:txBody>
          <a:bodyPr/>
          <a:lstStyle/>
          <a:p>
            <a:r>
              <a:rPr lang="en-US"/>
              <a:t>https://www.gencodegenes.org/mouse/</a:t>
            </a:r>
          </a:p>
        </p:txBody>
      </p:sp>
      <p:sp>
        <p:nvSpPr>
          <p:cNvPr id="5" name="Text Placeholder 4">
            <a:extLst>
              <a:ext uri="{FF2B5EF4-FFF2-40B4-BE49-F238E27FC236}">
                <a16:creationId xmlns:a16="http://schemas.microsoft.com/office/drawing/2014/main" id="{17391D56-CC38-4930-EF8E-C5598BFA256D}"/>
              </a:ext>
            </a:extLst>
          </p:cNvPr>
          <p:cNvSpPr>
            <a:spLocks noGrp="1"/>
          </p:cNvSpPr>
          <p:nvPr>
            <p:ph type="body" sz="quarter" idx="10"/>
          </p:nvPr>
        </p:nvSpPr>
        <p:spPr/>
        <p:txBody>
          <a:bodyPr/>
          <a:lstStyle/>
          <a:p>
            <a:r>
              <a:rPr lang="en-US">
                <a:solidFill>
                  <a:srgbClr val="FF0000"/>
                </a:solidFill>
              </a:rPr>
              <a:t>Solution: how to load a GFF3 on IGV? (1)</a:t>
            </a:r>
          </a:p>
        </p:txBody>
      </p:sp>
      <p:pic>
        <p:nvPicPr>
          <p:cNvPr id="8" name="Picture 7">
            <a:extLst>
              <a:ext uri="{FF2B5EF4-FFF2-40B4-BE49-F238E27FC236}">
                <a16:creationId xmlns:a16="http://schemas.microsoft.com/office/drawing/2014/main" id="{FF34DCA2-E879-DC34-313E-96ECE1EA5566}"/>
              </a:ext>
            </a:extLst>
          </p:cNvPr>
          <p:cNvPicPr>
            <a:picLocks noChangeAspect="1"/>
          </p:cNvPicPr>
          <p:nvPr/>
        </p:nvPicPr>
        <p:blipFill>
          <a:blip r:embed="rId2"/>
          <a:stretch>
            <a:fillRect/>
          </a:stretch>
        </p:blipFill>
        <p:spPr>
          <a:xfrm>
            <a:off x="304800" y="1657219"/>
            <a:ext cx="9448800" cy="4340998"/>
          </a:xfrm>
          <a:prstGeom prst="rect">
            <a:avLst/>
          </a:prstGeom>
        </p:spPr>
      </p:pic>
      <p:sp>
        <p:nvSpPr>
          <p:cNvPr id="9" name="Arrow: Right 8">
            <a:extLst>
              <a:ext uri="{FF2B5EF4-FFF2-40B4-BE49-F238E27FC236}">
                <a16:creationId xmlns:a16="http://schemas.microsoft.com/office/drawing/2014/main" id="{F532683B-C620-D49F-BEAE-4568DCA24C56}"/>
              </a:ext>
            </a:extLst>
          </p:cNvPr>
          <p:cNvSpPr/>
          <p:nvPr/>
        </p:nvSpPr>
        <p:spPr>
          <a:xfrm rot="10800000">
            <a:off x="9480783" y="4191000"/>
            <a:ext cx="545634"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0181661-923E-DF3C-C1AE-07CD025AB8AA}"/>
              </a:ext>
            </a:extLst>
          </p:cNvPr>
          <p:cNvSpPr txBox="1"/>
          <p:nvPr/>
        </p:nvSpPr>
        <p:spPr>
          <a:xfrm>
            <a:off x="10026417" y="3951357"/>
            <a:ext cx="176530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a:latin typeface="Century Gothic" panose="020B0502020202020204" pitchFamily="34" charset="0"/>
              </a:rPr>
              <a:t>This one is a good one</a:t>
            </a:r>
            <a:endParaRPr lang="en-US" sz="2000" dirty="0">
              <a:latin typeface="Century Gothic" panose="020B0502020202020204" pitchFamily="34" charset="0"/>
            </a:endParaRPr>
          </a:p>
        </p:txBody>
      </p:sp>
    </p:spTree>
    <p:extLst>
      <p:ext uri="{BB962C8B-B14F-4D97-AF65-F5344CB8AC3E}">
        <p14:creationId xmlns:p14="http://schemas.microsoft.com/office/powerpoint/2010/main" val="18243553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9801B9-9097-C053-E0A2-F0AA0CE417A9}"/>
              </a:ext>
            </a:extLst>
          </p:cNvPr>
          <p:cNvSpPr>
            <a:spLocks noGrp="1"/>
          </p:cNvSpPr>
          <p:nvPr>
            <p:ph type="body" sz="quarter" idx="11"/>
          </p:nvPr>
        </p:nvSpPr>
        <p:spPr/>
        <p:txBody>
          <a:bodyPr/>
          <a:lstStyle/>
          <a:p>
            <a:r>
              <a:rPr lang="en-US"/>
              <a:t>Now, try to download the file (gencode.vM31.annotation.gff3.gz)</a:t>
            </a:r>
          </a:p>
          <a:p>
            <a:pPr lvl="1"/>
            <a:r>
              <a:rPr lang="en-US"/>
              <a:t>M31 is the </a:t>
            </a:r>
            <a:r>
              <a:rPr lang="en-US" b="1" i="1"/>
              <a:t>annotation</a:t>
            </a:r>
            <a:r>
              <a:rPr lang="en-US"/>
              <a:t> version</a:t>
            </a:r>
          </a:p>
          <a:p>
            <a:pPr lvl="1"/>
            <a:r>
              <a:rPr lang="en-US"/>
              <a:t>mm39 was the </a:t>
            </a:r>
            <a:r>
              <a:rPr lang="en-US" b="1" i="1"/>
              <a:t>sequence</a:t>
            </a:r>
            <a:r>
              <a:rPr lang="en-US"/>
              <a:t> version</a:t>
            </a:r>
          </a:p>
          <a:p>
            <a:pPr lvl="1"/>
            <a:r>
              <a:rPr lang="en-US"/>
              <a:t>If the download is slow, I have a backup copy here: </a:t>
            </a:r>
            <a:r>
              <a:rPr lang="en-US">
                <a:hlinkClick r:id="rId2"/>
              </a:rPr>
              <a:t>link</a:t>
            </a:r>
            <a:endParaRPr lang="en-US"/>
          </a:p>
          <a:p>
            <a:endParaRPr lang="en-US"/>
          </a:p>
          <a:p>
            <a:endParaRPr lang="en-US"/>
          </a:p>
          <a:p>
            <a:r>
              <a:rPr lang="en-US"/>
              <a:t>Then, unzip it (using e.g. the 7-zip program)</a:t>
            </a:r>
          </a:p>
          <a:p>
            <a:pPr lvl="1"/>
            <a:r>
              <a:rPr lang="en-US"/>
              <a:t>Zipped (not loadable by IGV): gencode.vM31.annotation.gff3.gz</a:t>
            </a:r>
          </a:p>
          <a:p>
            <a:pPr lvl="1"/>
            <a:r>
              <a:rPr lang="en-US"/>
              <a:t>Unzipped: gencode.vM31.annotation.gff3</a:t>
            </a:r>
          </a:p>
        </p:txBody>
      </p:sp>
      <p:sp>
        <p:nvSpPr>
          <p:cNvPr id="5" name="Text Placeholder 4">
            <a:extLst>
              <a:ext uri="{FF2B5EF4-FFF2-40B4-BE49-F238E27FC236}">
                <a16:creationId xmlns:a16="http://schemas.microsoft.com/office/drawing/2014/main" id="{17391D56-CC38-4930-EF8E-C5598BFA256D}"/>
              </a:ext>
            </a:extLst>
          </p:cNvPr>
          <p:cNvSpPr>
            <a:spLocks noGrp="1"/>
          </p:cNvSpPr>
          <p:nvPr>
            <p:ph type="body" sz="quarter" idx="10"/>
          </p:nvPr>
        </p:nvSpPr>
        <p:spPr/>
        <p:txBody>
          <a:bodyPr/>
          <a:lstStyle/>
          <a:p>
            <a:r>
              <a:rPr lang="en-US">
                <a:solidFill>
                  <a:srgbClr val="FF0000"/>
                </a:solidFill>
              </a:rPr>
              <a:t>Solution: how to load a GFF3 on IGV? (2)</a:t>
            </a:r>
          </a:p>
        </p:txBody>
      </p:sp>
      <p:pic>
        <p:nvPicPr>
          <p:cNvPr id="2" name="Picture 4" descr="7-Zip">
            <a:extLst>
              <a:ext uri="{FF2B5EF4-FFF2-40B4-BE49-F238E27FC236}">
                <a16:creationId xmlns:a16="http://schemas.microsoft.com/office/drawing/2014/main" id="{15B1C3E1-0D92-BB84-682A-FF4FDB03F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11" y="3657600"/>
            <a:ext cx="1143000" cy="65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20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9801B9-9097-C053-E0A2-F0AA0CE417A9}"/>
              </a:ext>
            </a:extLst>
          </p:cNvPr>
          <p:cNvSpPr>
            <a:spLocks noGrp="1"/>
          </p:cNvSpPr>
          <p:nvPr>
            <p:ph type="body" sz="quarter" idx="11"/>
          </p:nvPr>
        </p:nvSpPr>
        <p:spPr>
          <a:xfrm>
            <a:off x="527051" y="836713"/>
            <a:ext cx="11233149" cy="1754087"/>
          </a:xfrm>
        </p:spPr>
        <p:txBody>
          <a:bodyPr/>
          <a:lstStyle/>
          <a:p>
            <a:r>
              <a:rPr lang="en-US"/>
              <a:t>Check the file gencode.vM31.annotation.gff3 with a good editor</a:t>
            </a:r>
          </a:p>
          <a:p>
            <a:pPr lvl="1"/>
            <a:r>
              <a:rPr lang="en-US"/>
              <a:t>Notepad++ or Sublime Text</a:t>
            </a:r>
          </a:p>
          <a:p>
            <a:pPr lvl="1"/>
            <a:endParaRPr lang="en-US"/>
          </a:p>
          <a:p>
            <a:r>
              <a:rPr lang="en-US"/>
              <a:t>It should look like this:</a:t>
            </a:r>
          </a:p>
          <a:p>
            <a:pPr lvl="1"/>
            <a:endParaRPr lang="en-US"/>
          </a:p>
        </p:txBody>
      </p:sp>
      <p:sp>
        <p:nvSpPr>
          <p:cNvPr id="5" name="Text Placeholder 4">
            <a:extLst>
              <a:ext uri="{FF2B5EF4-FFF2-40B4-BE49-F238E27FC236}">
                <a16:creationId xmlns:a16="http://schemas.microsoft.com/office/drawing/2014/main" id="{17391D56-CC38-4930-EF8E-C5598BFA256D}"/>
              </a:ext>
            </a:extLst>
          </p:cNvPr>
          <p:cNvSpPr>
            <a:spLocks noGrp="1"/>
          </p:cNvSpPr>
          <p:nvPr>
            <p:ph type="body" sz="quarter" idx="10"/>
          </p:nvPr>
        </p:nvSpPr>
        <p:spPr/>
        <p:txBody>
          <a:bodyPr/>
          <a:lstStyle/>
          <a:p>
            <a:r>
              <a:rPr lang="en-US">
                <a:solidFill>
                  <a:srgbClr val="FF0000"/>
                </a:solidFill>
              </a:rPr>
              <a:t>Solution: how to load a GFF3 on IGV? (3)</a:t>
            </a:r>
          </a:p>
        </p:txBody>
      </p:sp>
      <p:pic>
        <p:nvPicPr>
          <p:cNvPr id="3" name="Picture 2">
            <a:extLst>
              <a:ext uri="{FF2B5EF4-FFF2-40B4-BE49-F238E27FC236}">
                <a16:creationId xmlns:a16="http://schemas.microsoft.com/office/drawing/2014/main" id="{A3D0601A-AAD6-3A1B-A935-82FFD0F38588}"/>
              </a:ext>
            </a:extLst>
          </p:cNvPr>
          <p:cNvPicPr>
            <a:picLocks noChangeAspect="1"/>
          </p:cNvPicPr>
          <p:nvPr/>
        </p:nvPicPr>
        <p:blipFill>
          <a:blip r:embed="rId2"/>
          <a:stretch>
            <a:fillRect/>
          </a:stretch>
        </p:blipFill>
        <p:spPr>
          <a:xfrm>
            <a:off x="1183178" y="2621560"/>
            <a:ext cx="10574226" cy="2915057"/>
          </a:xfrm>
          <a:prstGeom prst="rect">
            <a:avLst/>
          </a:prstGeom>
        </p:spPr>
      </p:pic>
    </p:spTree>
    <p:extLst>
      <p:ext uri="{BB962C8B-B14F-4D97-AF65-F5344CB8AC3E}">
        <p14:creationId xmlns:p14="http://schemas.microsoft.com/office/powerpoint/2010/main" val="42629691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9801B9-9097-C053-E0A2-F0AA0CE417A9}"/>
              </a:ext>
            </a:extLst>
          </p:cNvPr>
          <p:cNvSpPr>
            <a:spLocks noGrp="1"/>
          </p:cNvSpPr>
          <p:nvPr>
            <p:ph type="body" sz="quarter" idx="11"/>
          </p:nvPr>
        </p:nvSpPr>
        <p:spPr>
          <a:xfrm>
            <a:off x="527051" y="836713"/>
            <a:ext cx="11233149" cy="1754087"/>
          </a:xfrm>
        </p:spPr>
        <p:txBody>
          <a:bodyPr/>
          <a:lstStyle/>
          <a:p>
            <a:r>
              <a:rPr lang="en-US"/>
              <a:t>You can turn off Text Wrapping</a:t>
            </a:r>
          </a:p>
          <a:p>
            <a:pPr lvl="1"/>
            <a:r>
              <a:rPr lang="en-US"/>
              <a:t>Click on View, then deselect "Word Wrap"</a:t>
            </a:r>
          </a:p>
          <a:p>
            <a:pPr lvl="1"/>
            <a:endParaRPr lang="en-US"/>
          </a:p>
          <a:p>
            <a:pPr lvl="1"/>
            <a:r>
              <a:rPr lang="en-US"/>
              <a:t>This will make the file easier to assess: ONE LINE = ONE TRACK</a:t>
            </a:r>
          </a:p>
          <a:p>
            <a:pPr lvl="1"/>
            <a:endParaRPr lang="en-US"/>
          </a:p>
        </p:txBody>
      </p:sp>
      <p:sp>
        <p:nvSpPr>
          <p:cNvPr id="5" name="Text Placeholder 4">
            <a:extLst>
              <a:ext uri="{FF2B5EF4-FFF2-40B4-BE49-F238E27FC236}">
                <a16:creationId xmlns:a16="http://schemas.microsoft.com/office/drawing/2014/main" id="{17391D56-CC38-4930-EF8E-C5598BFA256D}"/>
              </a:ext>
            </a:extLst>
          </p:cNvPr>
          <p:cNvSpPr>
            <a:spLocks noGrp="1"/>
          </p:cNvSpPr>
          <p:nvPr>
            <p:ph type="body" sz="quarter" idx="10"/>
          </p:nvPr>
        </p:nvSpPr>
        <p:spPr/>
        <p:txBody>
          <a:bodyPr/>
          <a:lstStyle/>
          <a:p>
            <a:r>
              <a:rPr lang="en-US">
                <a:solidFill>
                  <a:srgbClr val="FF0000"/>
                </a:solidFill>
              </a:rPr>
              <a:t>Solution: how to load a GFF3 on IGV? (4)</a:t>
            </a:r>
          </a:p>
        </p:txBody>
      </p:sp>
      <p:pic>
        <p:nvPicPr>
          <p:cNvPr id="4" name="Picture 3">
            <a:extLst>
              <a:ext uri="{FF2B5EF4-FFF2-40B4-BE49-F238E27FC236}">
                <a16:creationId xmlns:a16="http://schemas.microsoft.com/office/drawing/2014/main" id="{5EAA146A-6E03-3C09-C2C6-46A208E689FE}"/>
              </a:ext>
            </a:extLst>
          </p:cNvPr>
          <p:cNvPicPr>
            <a:picLocks noChangeAspect="1"/>
          </p:cNvPicPr>
          <p:nvPr/>
        </p:nvPicPr>
        <p:blipFill>
          <a:blip r:embed="rId2"/>
          <a:stretch>
            <a:fillRect/>
          </a:stretch>
        </p:blipFill>
        <p:spPr>
          <a:xfrm>
            <a:off x="0" y="2971800"/>
            <a:ext cx="12192000" cy="2895405"/>
          </a:xfrm>
          <a:prstGeom prst="rect">
            <a:avLst/>
          </a:prstGeom>
        </p:spPr>
      </p:pic>
    </p:spTree>
    <p:extLst>
      <p:ext uri="{BB962C8B-B14F-4D97-AF65-F5344CB8AC3E}">
        <p14:creationId xmlns:p14="http://schemas.microsoft.com/office/powerpoint/2010/main" val="6143483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9801B9-9097-C053-E0A2-F0AA0CE417A9}"/>
              </a:ext>
            </a:extLst>
          </p:cNvPr>
          <p:cNvSpPr>
            <a:spLocks noGrp="1"/>
          </p:cNvSpPr>
          <p:nvPr>
            <p:ph type="body" sz="quarter" idx="11"/>
          </p:nvPr>
        </p:nvSpPr>
        <p:spPr>
          <a:xfrm>
            <a:off x="527051" y="836713"/>
            <a:ext cx="11233149" cy="5792687"/>
          </a:xfrm>
        </p:spPr>
        <p:txBody>
          <a:bodyPr/>
          <a:lstStyle/>
          <a:p>
            <a:r>
              <a:rPr lang="en-US"/>
              <a:t>Let's try to load the GFF3 on IGV</a:t>
            </a:r>
          </a:p>
          <a:p>
            <a:pPr lvl="1"/>
            <a:r>
              <a:rPr lang="en-US" b="1" u="sng"/>
              <a:t>Use the local IGV</a:t>
            </a:r>
          </a:p>
          <a:p>
            <a:pPr lvl="2"/>
            <a:r>
              <a:rPr lang="en-US"/>
              <a:t>https://software.broadinstitute.org/software/igv/download</a:t>
            </a:r>
          </a:p>
          <a:p>
            <a:pPr lvl="1"/>
            <a:r>
              <a:rPr lang="en-US"/>
              <a:t>Online IGV: weak</a:t>
            </a:r>
          </a:p>
          <a:p>
            <a:endParaRPr lang="en-US"/>
          </a:p>
          <a:p>
            <a:r>
              <a:rPr lang="en-US"/>
              <a:t>Select the correct genome (top-left: Mouse mm39)</a:t>
            </a:r>
          </a:p>
          <a:p>
            <a:endParaRPr lang="en-US"/>
          </a:p>
          <a:p>
            <a:r>
              <a:rPr lang="en-US"/>
              <a:t>Load the GFF3 </a:t>
            </a:r>
          </a:p>
          <a:p>
            <a:pPr lvl="1"/>
            <a:r>
              <a:rPr lang="en-US"/>
              <a:t>Local IGV: File... Load from File</a:t>
            </a:r>
          </a:p>
          <a:p>
            <a:pPr lvl="1"/>
            <a:endParaRPr lang="en-US"/>
          </a:p>
          <a:p>
            <a:pPr lvl="1"/>
            <a:endParaRPr lang="en-US"/>
          </a:p>
          <a:p>
            <a:r>
              <a:rPr lang="en-US"/>
              <a:t>ERROR! </a:t>
            </a:r>
          </a:p>
          <a:p>
            <a:endParaRPr lang="en-US"/>
          </a:p>
          <a:p>
            <a:endParaRPr lang="en-US"/>
          </a:p>
        </p:txBody>
      </p:sp>
      <p:sp>
        <p:nvSpPr>
          <p:cNvPr id="5" name="Text Placeholder 4">
            <a:extLst>
              <a:ext uri="{FF2B5EF4-FFF2-40B4-BE49-F238E27FC236}">
                <a16:creationId xmlns:a16="http://schemas.microsoft.com/office/drawing/2014/main" id="{17391D56-CC38-4930-EF8E-C5598BFA256D}"/>
              </a:ext>
            </a:extLst>
          </p:cNvPr>
          <p:cNvSpPr>
            <a:spLocks noGrp="1"/>
          </p:cNvSpPr>
          <p:nvPr>
            <p:ph type="body" sz="quarter" idx="10"/>
          </p:nvPr>
        </p:nvSpPr>
        <p:spPr/>
        <p:txBody>
          <a:bodyPr/>
          <a:lstStyle/>
          <a:p>
            <a:r>
              <a:rPr lang="en-US">
                <a:solidFill>
                  <a:srgbClr val="FF0000"/>
                </a:solidFill>
              </a:rPr>
              <a:t>Solution: how to load a GFF3 on IGV? (5)</a:t>
            </a:r>
          </a:p>
        </p:txBody>
      </p:sp>
      <p:pic>
        <p:nvPicPr>
          <p:cNvPr id="3" name="Picture 2">
            <a:extLst>
              <a:ext uri="{FF2B5EF4-FFF2-40B4-BE49-F238E27FC236}">
                <a16:creationId xmlns:a16="http://schemas.microsoft.com/office/drawing/2014/main" id="{B78A2346-B719-55AB-B5AB-F32931A8F6E0}"/>
              </a:ext>
            </a:extLst>
          </p:cNvPr>
          <p:cNvPicPr>
            <a:picLocks noChangeAspect="1"/>
          </p:cNvPicPr>
          <p:nvPr/>
        </p:nvPicPr>
        <p:blipFill>
          <a:blip r:embed="rId2"/>
          <a:stretch>
            <a:fillRect/>
          </a:stretch>
        </p:blipFill>
        <p:spPr>
          <a:xfrm>
            <a:off x="9195986" y="642360"/>
            <a:ext cx="2876951" cy="3086531"/>
          </a:xfrm>
          <a:prstGeom prst="rect">
            <a:avLst/>
          </a:prstGeom>
        </p:spPr>
      </p:pic>
      <p:pic>
        <p:nvPicPr>
          <p:cNvPr id="8" name="Picture 7">
            <a:extLst>
              <a:ext uri="{FF2B5EF4-FFF2-40B4-BE49-F238E27FC236}">
                <a16:creationId xmlns:a16="http://schemas.microsoft.com/office/drawing/2014/main" id="{63C7FC0F-320A-BD47-463D-D4AAD72EDC8D}"/>
              </a:ext>
            </a:extLst>
          </p:cNvPr>
          <p:cNvPicPr>
            <a:picLocks noChangeAspect="1"/>
          </p:cNvPicPr>
          <p:nvPr/>
        </p:nvPicPr>
        <p:blipFill>
          <a:blip r:embed="rId3"/>
          <a:stretch>
            <a:fillRect/>
          </a:stretch>
        </p:blipFill>
        <p:spPr>
          <a:xfrm>
            <a:off x="5791200" y="3581134"/>
            <a:ext cx="3627436" cy="3048266"/>
          </a:xfrm>
          <a:prstGeom prst="rect">
            <a:avLst/>
          </a:prstGeom>
        </p:spPr>
      </p:pic>
      <p:sp>
        <p:nvSpPr>
          <p:cNvPr id="9" name="Arrow: Right 8">
            <a:extLst>
              <a:ext uri="{FF2B5EF4-FFF2-40B4-BE49-F238E27FC236}">
                <a16:creationId xmlns:a16="http://schemas.microsoft.com/office/drawing/2014/main" id="{DD5B83FF-2B20-6CE6-7E13-CB82E4B02BA7}"/>
              </a:ext>
            </a:extLst>
          </p:cNvPr>
          <p:cNvSpPr/>
          <p:nvPr/>
        </p:nvSpPr>
        <p:spPr>
          <a:xfrm>
            <a:off x="2514600" y="5486400"/>
            <a:ext cx="2971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1982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94E584-980F-3BE1-333A-8EA3BCE54C12}"/>
              </a:ext>
            </a:extLst>
          </p:cNvPr>
          <p:cNvSpPr>
            <a:spLocks noGrp="1"/>
          </p:cNvSpPr>
          <p:nvPr>
            <p:ph type="body" sz="quarter" idx="11"/>
          </p:nvPr>
        </p:nvSpPr>
        <p:spPr>
          <a:xfrm>
            <a:off x="527051" y="836713"/>
            <a:ext cx="11233149" cy="534887"/>
          </a:xfrm>
        </p:spPr>
        <p:txBody>
          <a:bodyPr/>
          <a:lstStyle/>
          <a:p>
            <a:r>
              <a:rPr lang="en-US"/>
              <a:t>ERRORS!</a:t>
            </a:r>
          </a:p>
        </p:txBody>
      </p:sp>
      <p:sp>
        <p:nvSpPr>
          <p:cNvPr id="3" name="Text Placeholder 2">
            <a:extLst>
              <a:ext uri="{FF2B5EF4-FFF2-40B4-BE49-F238E27FC236}">
                <a16:creationId xmlns:a16="http://schemas.microsoft.com/office/drawing/2014/main" id="{A54BCE27-6C09-D3CB-830B-71027BB0A9F3}"/>
              </a:ext>
            </a:extLst>
          </p:cNvPr>
          <p:cNvSpPr>
            <a:spLocks noGrp="1"/>
          </p:cNvSpPr>
          <p:nvPr>
            <p:ph type="body" sz="quarter" idx="10"/>
          </p:nvPr>
        </p:nvSpPr>
        <p:spPr/>
        <p:txBody>
          <a:bodyPr/>
          <a:lstStyle/>
          <a:p>
            <a:r>
              <a:rPr lang="en-US">
                <a:solidFill>
                  <a:srgbClr val="FF0000"/>
                </a:solidFill>
              </a:rPr>
              <a:t>Solution: how to load a GFF3 on IGV? (6)</a:t>
            </a:r>
            <a:endParaRPr lang="en-US"/>
          </a:p>
        </p:txBody>
      </p:sp>
      <p:pic>
        <p:nvPicPr>
          <p:cNvPr id="4" name="Picture 3">
            <a:extLst>
              <a:ext uri="{FF2B5EF4-FFF2-40B4-BE49-F238E27FC236}">
                <a16:creationId xmlns:a16="http://schemas.microsoft.com/office/drawing/2014/main" id="{48013ED4-539C-7862-8DA8-E99EB5E27454}"/>
              </a:ext>
            </a:extLst>
          </p:cNvPr>
          <p:cNvPicPr>
            <a:picLocks noChangeAspect="1"/>
          </p:cNvPicPr>
          <p:nvPr/>
        </p:nvPicPr>
        <p:blipFill>
          <a:blip r:embed="rId2"/>
          <a:stretch>
            <a:fillRect/>
          </a:stretch>
        </p:blipFill>
        <p:spPr>
          <a:xfrm>
            <a:off x="527051" y="1447800"/>
            <a:ext cx="3627436" cy="3048266"/>
          </a:xfrm>
          <a:prstGeom prst="rect">
            <a:avLst/>
          </a:prstGeom>
        </p:spPr>
      </p:pic>
      <p:pic>
        <p:nvPicPr>
          <p:cNvPr id="6" name="Picture 5">
            <a:extLst>
              <a:ext uri="{FF2B5EF4-FFF2-40B4-BE49-F238E27FC236}">
                <a16:creationId xmlns:a16="http://schemas.microsoft.com/office/drawing/2014/main" id="{BB21D4A5-BFF4-987A-F5E9-D697C449324F}"/>
              </a:ext>
            </a:extLst>
          </p:cNvPr>
          <p:cNvPicPr>
            <a:picLocks noChangeAspect="1"/>
          </p:cNvPicPr>
          <p:nvPr/>
        </p:nvPicPr>
        <p:blipFill rotWithShape="1">
          <a:blip r:embed="rId3"/>
          <a:srcRect r="14785"/>
          <a:stretch/>
        </p:blipFill>
        <p:spPr>
          <a:xfrm>
            <a:off x="5105400" y="2091806"/>
            <a:ext cx="6363516" cy="1246948"/>
          </a:xfrm>
          <a:prstGeom prst="rect">
            <a:avLst/>
          </a:prstGeom>
        </p:spPr>
      </p:pic>
      <p:sp>
        <p:nvSpPr>
          <p:cNvPr id="7" name="Text Placeholder 1">
            <a:extLst>
              <a:ext uri="{FF2B5EF4-FFF2-40B4-BE49-F238E27FC236}">
                <a16:creationId xmlns:a16="http://schemas.microsoft.com/office/drawing/2014/main" id="{A5089A45-130B-ABE5-9D5A-02A0CB8CC996}"/>
              </a:ext>
            </a:extLst>
          </p:cNvPr>
          <p:cNvSpPr txBox="1">
            <a:spLocks/>
          </p:cNvSpPr>
          <p:nvPr/>
        </p:nvSpPr>
        <p:spPr>
          <a:xfrm>
            <a:off x="559208" y="5305908"/>
            <a:ext cx="11233149" cy="534887"/>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Truth be told, IGV tells you what to do...</a:t>
            </a:r>
          </a:p>
        </p:txBody>
      </p:sp>
    </p:spTree>
    <p:extLst>
      <p:ext uri="{BB962C8B-B14F-4D97-AF65-F5344CB8AC3E}">
        <p14:creationId xmlns:p14="http://schemas.microsoft.com/office/powerpoint/2010/main" val="30799278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16CFB-68C7-387D-038C-7242085E82E2}"/>
              </a:ext>
            </a:extLst>
          </p:cNvPr>
          <p:cNvSpPr>
            <a:spLocks noGrp="1"/>
          </p:cNvSpPr>
          <p:nvPr>
            <p:ph type="body" sz="quarter" idx="11"/>
          </p:nvPr>
        </p:nvSpPr>
        <p:spPr/>
        <p:txBody>
          <a:bodyPr/>
          <a:lstStyle/>
          <a:p>
            <a:r>
              <a:rPr lang="en-US"/>
              <a:t>GFF3 files need to be prepared to be loaded on IGV</a:t>
            </a:r>
          </a:p>
          <a:p>
            <a:endParaRPr lang="en-US"/>
          </a:p>
          <a:p>
            <a:r>
              <a:rPr lang="en-US"/>
              <a:t>1) Sort the GFF3</a:t>
            </a:r>
          </a:p>
          <a:p>
            <a:endParaRPr lang="en-US"/>
          </a:p>
          <a:p>
            <a:r>
              <a:rPr lang="en-US"/>
              <a:t>2) Index the GFF3</a:t>
            </a:r>
          </a:p>
        </p:txBody>
      </p:sp>
      <p:sp>
        <p:nvSpPr>
          <p:cNvPr id="3" name="Text Placeholder 2">
            <a:extLst>
              <a:ext uri="{FF2B5EF4-FFF2-40B4-BE49-F238E27FC236}">
                <a16:creationId xmlns:a16="http://schemas.microsoft.com/office/drawing/2014/main" id="{20F3742F-1CDE-3A38-272F-6F483EE1C1EE}"/>
              </a:ext>
            </a:extLst>
          </p:cNvPr>
          <p:cNvSpPr>
            <a:spLocks noGrp="1"/>
          </p:cNvSpPr>
          <p:nvPr>
            <p:ph type="body" sz="quarter" idx="10"/>
          </p:nvPr>
        </p:nvSpPr>
        <p:spPr/>
        <p:txBody>
          <a:bodyPr/>
          <a:lstStyle/>
          <a:p>
            <a:r>
              <a:rPr lang="en-US">
                <a:solidFill>
                  <a:srgbClr val="FF0000"/>
                </a:solidFill>
              </a:rPr>
              <a:t>Solution: how to load a GFF3 on IGV? (7)</a:t>
            </a:r>
          </a:p>
          <a:p>
            <a:endParaRPr lang="en-US"/>
          </a:p>
        </p:txBody>
      </p:sp>
    </p:spTree>
    <p:extLst>
      <p:ext uri="{BB962C8B-B14F-4D97-AF65-F5344CB8AC3E}">
        <p14:creationId xmlns:p14="http://schemas.microsoft.com/office/powerpoint/2010/main" val="9944365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9C6398-5E9C-5860-A017-C100B9163137}"/>
              </a:ext>
            </a:extLst>
          </p:cNvPr>
          <p:cNvSpPr>
            <a:spLocks noGrp="1"/>
          </p:cNvSpPr>
          <p:nvPr>
            <p:ph type="body" sz="quarter" idx="11"/>
          </p:nvPr>
        </p:nvSpPr>
        <p:spPr>
          <a:xfrm>
            <a:off x="527051" y="836712"/>
            <a:ext cx="11233149" cy="5868887"/>
          </a:xfrm>
        </p:spPr>
        <p:txBody>
          <a:bodyPr/>
          <a:lstStyle/>
          <a:p>
            <a:r>
              <a:rPr lang="en-US" dirty="0"/>
              <a:t>Click on Tools</a:t>
            </a:r>
          </a:p>
          <a:p>
            <a:endParaRPr lang="en-US" dirty="0"/>
          </a:p>
          <a:p>
            <a:r>
              <a:rPr lang="en-US" dirty="0"/>
              <a:t>Run </a:t>
            </a:r>
            <a:r>
              <a:rPr lang="en-US" dirty="0" err="1"/>
              <a:t>igvtools</a:t>
            </a:r>
            <a:r>
              <a:rPr lang="en-US" dirty="0"/>
              <a:t>...</a:t>
            </a:r>
          </a:p>
          <a:p>
            <a:endParaRPr lang="en-US" dirty="0"/>
          </a:p>
          <a:p>
            <a:r>
              <a:rPr lang="en-US" dirty="0"/>
              <a:t>Command: sort</a:t>
            </a:r>
          </a:p>
          <a:p>
            <a:endParaRPr lang="en-US" dirty="0"/>
          </a:p>
          <a:p>
            <a:r>
              <a:rPr lang="en-US" dirty="0"/>
              <a:t>input file: gencode.vM31.annotation.gff3</a:t>
            </a:r>
          </a:p>
          <a:p>
            <a:endParaRPr lang="en-US" dirty="0"/>
          </a:p>
          <a:p>
            <a:endParaRPr lang="en-US" dirty="0"/>
          </a:p>
          <a:p>
            <a:r>
              <a:rPr lang="en-US" dirty="0"/>
              <a:t>Click on Run</a:t>
            </a:r>
          </a:p>
          <a:p>
            <a:endParaRPr lang="en-US" dirty="0"/>
          </a:p>
          <a:p>
            <a:r>
              <a:rPr lang="en-US" dirty="0"/>
              <a:t>Wait one minute (if it freezes or crashes, sorted file otherwise is </a:t>
            </a:r>
            <a:r>
              <a:rPr lang="en-US" dirty="0">
                <a:hlinkClick r:id="rId2"/>
              </a:rPr>
              <a:t>here</a:t>
            </a:r>
            <a:r>
              <a:rPr lang="en-US" dirty="0"/>
              <a:t>)</a:t>
            </a:r>
          </a:p>
          <a:p>
            <a:pPr lvl="1"/>
            <a:r>
              <a:rPr lang="en-US" dirty="0"/>
              <a:t>gencode.vM31.annotation.sorted.gff3</a:t>
            </a:r>
          </a:p>
        </p:txBody>
      </p:sp>
      <p:sp>
        <p:nvSpPr>
          <p:cNvPr id="3" name="Text Placeholder 2">
            <a:extLst>
              <a:ext uri="{FF2B5EF4-FFF2-40B4-BE49-F238E27FC236}">
                <a16:creationId xmlns:a16="http://schemas.microsoft.com/office/drawing/2014/main" id="{E3CA807C-DAB5-B34B-10C6-956A70BAA799}"/>
              </a:ext>
            </a:extLst>
          </p:cNvPr>
          <p:cNvSpPr>
            <a:spLocks noGrp="1"/>
          </p:cNvSpPr>
          <p:nvPr>
            <p:ph type="body" sz="quarter" idx="10"/>
          </p:nvPr>
        </p:nvSpPr>
        <p:spPr>
          <a:xfrm>
            <a:off x="119063" y="44450"/>
            <a:ext cx="3995737" cy="576238"/>
          </a:xfrm>
        </p:spPr>
        <p:txBody>
          <a:bodyPr/>
          <a:lstStyle/>
          <a:p>
            <a:r>
              <a:rPr lang="en-US">
                <a:solidFill>
                  <a:srgbClr val="FF0000"/>
                </a:solidFill>
              </a:rPr>
              <a:t>1) Sorting the GFF3</a:t>
            </a:r>
          </a:p>
        </p:txBody>
      </p:sp>
      <p:pic>
        <p:nvPicPr>
          <p:cNvPr id="5" name="Picture 4">
            <a:extLst>
              <a:ext uri="{FF2B5EF4-FFF2-40B4-BE49-F238E27FC236}">
                <a16:creationId xmlns:a16="http://schemas.microsoft.com/office/drawing/2014/main" id="{813AC63C-1675-1D8A-F97C-F42B90BA6B68}"/>
              </a:ext>
            </a:extLst>
          </p:cNvPr>
          <p:cNvPicPr>
            <a:picLocks noChangeAspect="1"/>
          </p:cNvPicPr>
          <p:nvPr/>
        </p:nvPicPr>
        <p:blipFill>
          <a:blip r:embed="rId3"/>
          <a:stretch>
            <a:fillRect/>
          </a:stretch>
        </p:blipFill>
        <p:spPr>
          <a:xfrm>
            <a:off x="7454299" y="3200400"/>
            <a:ext cx="4305901" cy="1019317"/>
          </a:xfrm>
          <a:prstGeom prst="rect">
            <a:avLst/>
          </a:prstGeom>
        </p:spPr>
      </p:pic>
      <p:pic>
        <p:nvPicPr>
          <p:cNvPr id="7" name="Picture 6">
            <a:extLst>
              <a:ext uri="{FF2B5EF4-FFF2-40B4-BE49-F238E27FC236}">
                <a16:creationId xmlns:a16="http://schemas.microsoft.com/office/drawing/2014/main" id="{9E07AB36-6F9E-DC79-A928-27F7D8B36DE9}"/>
              </a:ext>
            </a:extLst>
          </p:cNvPr>
          <p:cNvPicPr>
            <a:picLocks noChangeAspect="1"/>
          </p:cNvPicPr>
          <p:nvPr/>
        </p:nvPicPr>
        <p:blipFill>
          <a:blip r:embed="rId4"/>
          <a:stretch>
            <a:fillRect/>
          </a:stretch>
        </p:blipFill>
        <p:spPr>
          <a:xfrm>
            <a:off x="3962400" y="842304"/>
            <a:ext cx="3219899" cy="552527"/>
          </a:xfrm>
          <a:prstGeom prst="rect">
            <a:avLst/>
          </a:prstGeom>
        </p:spPr>
      </p:pic>
    </p:spTree>
    <p:extLst>
      <p:ext uri="{BB962C8B-B14F-4D97-AF65-F5344CB8AC3E}">
        <p14:creationId xmlns:p14="http://schemas.microsoft.com/office/powerpoint/2010/main" val="131865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0EA1C8-F43C-4D19-8B90-0C4E77921890}"/>
              </a:ext>
            </a:extLst>
          </p:cNvPr>
          <p:cNvSpPr>
            <a:spLocks noGrp="1"/>
          </p:cNvSpPr>
          <p:nvPr>
            <p:ph type="body" sz="quarter" idx="10"/>
          </p:nvPr>
        </p:nvSpPr>
        <p:spPr/>
        <p:txBody>
          <a:bodyPr/>
          <a:lstStyle/>
          <a:p>
            <a:r>
              <a:rPr lang="en-US"/>
              <a:t>Next Generation Sequencing</a:t>
            </a:r>
          </a:p>
        </p:txBody>
      </p:sp>
      <p:sp>
        <p:nvSpPr>
          <p:cNvPr id="4" name="TextBox 3">
            <a:extLst>
              <a:ext uri="{FF2B5EF4-FFF2-40B4-BE49-F238E27FC236}">
                <a16:creationId xmlns:a16="http://schemas.microsoft.com/office/drawing/2014/main" id="{886304C7-0194-4757-AF30-7AA9C480B28D}"/>
              </a:ext>
            </a:extLst>
          </p:cNvPr>
          <p:cNvSpPr txBox="1"/>
          <p:nvPr/>
        </p:nvSpPr>
        <p:spPr>
          <a:xfrm>
            <a:off x="1771650" y="1990904"/>
            <a:ext cx="7543800" cy="369332"/>
          </a:xfrm>
          <a:prstGeom prst="rect">
            <a:avLst/>
          </a:prstGeom>
          <a:noFill/>
        </p:spPr>
        <p:txBody>
          <a:bodyPr wrap="square">
            <a:spAutoFit/>
          </a:bodyPr>
          <a:lstStyle/>
          <a:p>
            <a:r>
              <a:rPr lang="en-US" sz="1800" b="1">
                <a:latin typeface="Courier" panose="02060409020205020404" pitchFamily="49" charset="0"/>
              </a:rPr>
              <a:t>GTTGGGACGTAATGCGCACATGCATGCATGCATCGANCTGTATTTTTACGGA</a:t>
            </a:r>
          </a:p>
        </p:txBody>
      </p:sp>
      <p:sp>
        <p:nvSpPr>
          <p:cNvPr id="5" name="TextBox 4">
            <a:extLst>
              <a:ext uri="{FF2B5EF4-FFF2-40B4-BE49-F238E27FC236}">
                <a16:creationId xmlns:a16="http://schemas.microsoft.com/office/drawing/2014/main" id="{F1704BEA-B97B-4EEC-9B3E-7D077098CC8B}"/>
              </a:ext>
            </a:extLst>
          </p:cNvPr>
          <p:cNvSpPr txBox="1"/>
          <p:nvPr/>
        </p:nvSpPr>
        <p:spPr>
          <a:xfrm>
            <a:off x="4223110" y="1526709"/>
            <a:ext cx="3111140" cy="369332"/>
          </a:xfrm>
          <a:prstGeom prst="rect">
            <a:avLst/>
          </a:prstGeom>
          <a:noFill/>
        </p:spPr>
        <p:txBody>
          <a:bodyPr wrap="square">
            <a:spAutoFit/>
          </a:bodyPr>
          <a:lstStyle/>
          <a:p>
            <a:r>
              <a:rPr lang="en-US" sz="1800" b="1">
                <a:solidFill>
                  <a:srgbClr val="0070C0"/>
                </a:solidFill>
                <a:latin typeface="Courier" panose="02060409020205020404" pitchFamily="49" charset="0"/>
              </a:rPr>
              <a:t>CATGCATGCATCGATCGANC</a:t>
            </a:r>
            <a:endParaRPr lang="en-US"/>
          </a:p>
        </p:txBody>
      </p:sp>
      <p:sp>
        <p:nvSpPr>
          <p:cNvPr id="6" name="TextBox 5">
            <a:extLst>
              <a:ext uri="{FF2B5EF4-FFF2-40B4-BE49-F238E27FC236}">
                <a16:creationId xmlns:a16="http://schemas.microsoft.com/office/drawing/2014/main" id="{4573B365-058F-453C-AA80-F2D4B8C8BB59}"/>
              </a:ext>
            </a:extLst>
          </p:cNvPr>
          <p:cNvSpPr txBox="1"/>
          <p:nvPr/>
        </p:nvSpPr>
        <p:spPr>
          <a:xfrm>
            <a:off x="1771650" y="1302782"/>
            <a:ext cx="6143624" cy="369332"/>
          </a:xfrm>
          <a:prstGeom prst="rect">
            <a:avLst/>
          </a:prstGeom>
          <a:noFill/>
        </p:spPr>
        <p:txBody>
          <a:bodyPr wrap="square">
            <a:spAutoFit/>
          </a:bodyPr>
          <a:lstStyle/>
          <a:p>
            <a:r>
              <a:rPr lang="en-US" sz="1800" b="1">
                <a:solidFill>
                  <a:srgbClr val="0070C0"/>
                </a:solidFill>
                <a:latin typeface="Courier" panose="02060409020205020404" pitchFamily="49" charset="0"/>
              </a:rPr>
              <a:t>GTTGGGACGTAATGCGCACA</a:t>
            </a:r>
          </a:p>
        </p:txBody>
      </p:sp>
      <p:sp>
        <p:nvSpPr>
          <p:cNvPr id="7" name="TextBox 6">
            <a:extLst>
              <a:ext uri="{FF2B5EF4-FFF2-40B4-BE49-F238E27FC236}">
                <a16:creationId xmlns:a16="http://schemas.microsoft.com/office/drawing/2014/main" id="{7644AB09-554C-4F51-9530-4DEB4DACD9F4}"/>
              </a:ext>
            </a:extLst>
          </p:cNvPr>
          <p:cNvSpPr txBox="1"/>
          <p:nvPr/>
        </p:nvSpPr>
        <p:spPr>
          <a:xfrm>
            <a:off x="3295650" y="1076504"/>
            <a:ext cx="3219450" cy="369332"/>
          </a:xfrm>
          <a:prstGeom prst="rect">
            <a:avLst/>
          </a:prstGeom>
          <a:noFill/>
        </p:spPr>
        <p:txBody>
          <a:bodyPr wrap="square">
            <a:spAutoFit/>
          </a:bodyPr>
          <a:lstStyle/>
          <a:p>
            <a:r>
              <a:rPr lang="en-US" sz="1800" b="1">
                <a:solidFill>
                  <a:srgbClr val="0070C0"/>
                </a:solidFill>
                <a:latin typeface="Courier" panose="02060409020205020404" pitchFamily="49" charset="0"/>
              </a:rPr>
              <a:t>ATGCGCACATGCATGCATCG</a:t>
            </a:r>
            <a:endParaRPr lang="en-US"/>
          </a:p>
        </p:txBody>
      </p:sp>
      <p:sp>
        <p:nvSpPr>
          <p:cNvPr id="8" name="TextBox 7">
            <a:extLst>
              <a:ext uri="{FF2B5EF4-FFF2-40B4-BE49-F238E27FC236}">
                <a16:creationId xmlns:a16="http://schemas.microsoft.com/office/drawing/2014/main" id="{B81E47B6-0DA3-43F0-9B55-291D5DC56593}"/>
              </a:ext>
            </a:extLst>
          </p:cNvPr>
          <p:cNvSpPr txBox="1"/>
          <p:nvPr/>
        </p:nvSpPr>
        <p:spPr>
          <a:xfrm>
            <a:off x="5562600" y="838200"/>
            <a:ext cx="3219450" cy="369332"/>
          </a:xfrm>
          <a:prstGeom prst="rect">
            <a:avLst/>
          </a:prstGeom>
          <a:noFill/>
        </p:spPr>
        <p:txBody>
          <a:bodyPr wrap="square">
            <a:spAutoFit/>
          </a:bodyPr>
          <a:lstStyle/>
          <a:p>
            <a:r>
              <a:rPr lang="en-US" sz="1800" b="1">
                <a:solidFill>
                  <a:srgbClr val="0070C0"/>
                </a:solidFill>
                <a:latin typeface="Courier" panose="02060409020205020404" pitchFamily="49" charset="0"/>
              </a:rPr>
              <a:t>TCGANCTGTATTTTTACGGA</a:t>
            </a:r>
            <a:endParaRPr lang="en-US"/>
          </a:p>
        </p:txBody>
      </p:sp>
      <p:sp>
        <p:nvSpPr>
          <p:cNvPr id="9" name="TextBox 8">
            <a:extLst>
              <a:ext uri="{FF2B5EF4-FFF2-40B4-BE49-F238E27FC236}">
                <a16:creationId xmlns:a16="http://schemas.microsoft.com/office/drawing/2014/main" id="{78A5E478-AF8D-4DFB-BC4B-2C48B415F9A1}"/>
              </a:ext>
            </a:extLst>
          </p:cNvPr>
          <p:cNvSpPr txBox="1"/>
          <p:nvPr/>
        </p:nvSpPr>
        <p:spPr>
          <a:xfrm>
            <a:off x="8702859" y="1003489"/>
            <a:ext cx="1682382" cy="707886"/>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000">
                <a:solidFill>
                  <a:srgbClr val="0070C0"/>
                </a:solidFill>
                <a:latin typeface="Century Gothic" panose="020B0502020202020204" pitchFamily="34" charset="0"/>
              </a:rPr>
              <a:t>Sequencing Reads</a:t>
            </a:r>
            <a:endParaRPr lang="en-US" sz="2000" dirty="0">
              <a:solidFill>
                <a:srgbClr val="0070C0"/>
              </a:solidFill>
              <a:latin typeface="Century Gothic" panose="020B0502020202020204" pitchFamily="34" charset="0"/>
            </a:endParaRPr>
          </a:p>
        </p:txBody>
      </p:sp>
      <p:cxnSp>
        <p:nvCxnSpPr>
          <p:cNvPr id="10" name="Straight Arrow Connector 9">
            <a:extLst>
              <a:ext uri="{FF2B5EF4-FFF2-40B4-BE49-F238E27FC236}">
                <a16:creationId xmlns:a16="http://schemas.microsoft.com/office/drawing/2014/main" id="{C1A55429-DCA7-4AFA-8CC0-315E895F6596}"/>
              </a:ext>
            </a:extLst>
          </p:cNvPr>
          <p:cNvCxnSpPr>
            <a:cxnSpLocks/>
          </p:cNvCxnSpPr>
          <p:nvPr/>
        </p:nvCxnSpPr>
        <p:spPr>
          <a:xfrm>
            <a:off x="5429250" y="2360236"/>
            <a:ext cx="0" cy="5450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3C4821BE-2452-4B25-88C3-CE3DF3BF51C3}"/>
              </a:ext>
            </a:extLst>
          </p:cNvPr>
          <p:cNvSpPr/>
          <p:nvPr/>
        </p:nvSpPr>
        <p:spPr>
          <a:xfrm>
            <a:off x="8414117" y="978694"/>
            <a:ext cx="241660" cy="762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C5219B8-6944-45E7-9104-BF73B1256DED}"/>
              </a:ext>
            </a:extLst>
          </p:cNvPr>
          <p:cNvSpPr txBox="1"/>
          <p:nvPr/>
        </p:nvSpPr>
        <p:spPr>
          <a:xfrm>
            <a:off x="4588059" y="2962275"/>
            <a:ext cx="1682382" cy="707886"/>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a:solidFill>
                  <a:schemeClr val="tx1"/>
                </a:solidFill>
                <a:latin typeface="Century Gothic" panose="020B0502020202020204" pitchFamily="34" charset="0"/>
              </a:rPr>
              <a:t>Reference Genome</a:t>
            </a:r>
            <a:endParaRPr lang="en-US" sz="2000" dirty="0">
              <a:solidFill>
                <a:schemeClr val="tx1"/>
              </a:solidFill>
              <a:latin typeface="Century Gothic" panose="020B0502020202020204" pitchFamily="34" charset="0"/>
            </a:endParaRPr>
          </a:p>
        </p:txBody>
      </p:sp>
      <p:sp>
        <p:nvSpPr>
          <p:cNvPr id="13" name="TextBox 12">
            <a:extLst>
              <a:ext uri="{FF2B5EF4-FFF2-40B4-BE49-F238E27FC236}">
                <a16:creationId xmlns:a16="http://schemas.microsoft.com/office/drawing/2014/main" id="{5CC1EE20-C41D-4CBE-8A25-7AD2319C7E84}"/>
              </a:ext>
            </a:extLst>
          </p:cNvPr>
          <p:cNvSpPr txBox="1"/>
          <p:nvPr/>
        </p:nvSpPr>
        <p:spPr>
          <a:xfrm>
            <a:off x="533400" y="4497765"/>
            <a:ext cx="464820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000">
                <a:latin typeface="Century Gothic" panose="020B0502020202020204" pitchFamily="34" charset="0"/>
              </a:rPr>
              <a:t>Information:</a:t>
            </a:r>
          </a:p>
          <a:p>
            <a:pPr algn="l"/>
            <a:endParaRPr lang="en-US" sz="2000">
              <a:latin typeface="Century Gothic" panose="020B0502020202020204" pitchFamily="34" charset="0"/>
            </a:endParaRPr>
          </a:p>
          <a:p>
            <a:pPr marL="342900" indent="-342900" algn="l">
              <a:buFont typeface="Arial" panose="020B0604020202020204" pitchFamily="34" charset="0"/>
              <a:buChar char="•"/>
            </a:pPr>
            <a:r>
              <a:rPr lang="en-US" sz="2000">
                <a:latin typeface="Century Gothic" panose="020B0502020202020204" pitchFamily="34" charset="0"/>
              </a:rPr>
              <a:t>Read sequences</a:t>
            </a:r>
          </a:p>
          <a:p>
            <a:pPr marL="342900" indent="-342900" algn="l">
              <a:buFont typeface="Arial" panose="020B0604020202020204" pitchFamily="34" charset="0"/>
              <a:buChar char="•"/>
            </a:pPr>
            <a:r>
              <a:rPr lang="en-US" sz="2000">
                <a:latin typeface="Century Gothic" panose="020B0502020202020204" pitchFamily="34" charset="0"/>
              </a:rPr>
              <a:t>Where they align on the genome</a:t>
            </a:r>
            <a:endParaRPr lang="en-US" sz="2000" dirty="0">
              <a:latin typeface="Century Gothic" panose="020B0502020202020204" pitchFamily="34" charset="0"/>
            </a:endParaRPr>
          </a:p>
        </p:txBody>
      </p:sp>
      <p:sp>
        <p:nvSpPr>
          <p:cNvPr id="14" name="Right Brace 13">
            <a:extLst>
              <a:ext uri="{FF2B5EF4-FFF2-40B4-BE49-F238E27FC236}">
                <a16:creationId xmlns:a16="http://schemas.microsoft.com/office/drawing/2014/main" id="{94B9B65F-A4B8-494E-A95B-FBE1C85FFEDC}"/>
              </a:ext>
            </a:extLst>
          </p:cNvPr>
          <p:cNvSpPr/>
          <p:nvPr/>
        </p:nvSpPr>
        <p:spPr>
          <a:xfrm>
            <a:off x="5295900" y="4497765"/>
            <a:ext cx="533400" cy="132343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F2C55AB-F445-4D2B-B458-38202C1D9749}"/>
              </a:ext>
            </a:extLst>
          </p:cNvPr>
          <p:cNvSpPr txBox="1"/>
          <p:nvPr/>
        </p:nvSpPr>
        <p:spPr>
          <a:xfrm>
            <a:off x="6084979" y="4592791"/>
            <a:ext cx="5235759" cy="1107996"/>
          </a:xfrm>
          <a:prstGeom prst="rect">
            <a:avLst/>
          </a:prstGeom>
          <a:noFill/>
        </p:spPr>
        <p:txBody>
          <a:bodyPr wrap="square" rtlCol="0">
            <a:spAutoFit/>
          </a:bodyPr>
          <a:lstStyle/>
          <a:p>
            <a:pPr algn="l"/>
            <a:r>
              <a:rPr lang="en-US" sz="6600" b="1">
                <a:latin typeface="Century Gothic" panose="020B0502020202020204" pitchFamily="34" charset="0"/>
              </a:rPr>
              <a:t>BAM</a:t>
            </a:r>
            <a:r>
              <a:rPr lang="en-US" sz="2000">
                <a:latin typeface="Century Gothic" panose="020B0502020202020204" pitchFamily="34" charset="0"/>
              </a:rPr>
              <a:t> file</a:t>
            </a:r>
            <a:endParaRPr lang="en-US" sz="2000" dirty="0">
              <a:latin typeface="Century Gothic" panose="020B0502020202020204" pitchFamily="34" charset="0"/>
            </a:endParaRPr>
          </a:p>
        </p:txBody>
      </p:sp>
      <p:sp>
        <p:nvSpPr>
          <p:cNvPr id="16" name="TextBox 15">
            <a:extLst>
              <a:ext uri="{FF2B5EF4-FFF2-40B4-BE49-F238E27FC236}">
                <a16:creationId xmlns:a16="http://schemas.microsoft.com/office/drawing/2014/main" id="{20D54796-6313-4170-BB39-627AB645B62A}"/>
              </a:ext>
            </a:extLst>
          </p:cNvPr>
          <p:cNvSpPr txBox="1"/>
          <p:nvPr/>
        </p:nvSpPr>
        <p:spPr>
          <a:xfrm>
            <a:off x="6086475" y="5773399"/>
            <a:ext cx="5943600" cy="400110"/>
          </a:xfrm>
          <a:prstGeom prst="rect">
            <a:avLst/>
          </a:prstGeom>
          <a:noFill/>
        </p:spPr>
        <p:txBody>
          <a:bodyPr wrap="square" rtlCol="0">
            <a:spAutoFit/>
          </a:bodyPr>
          <a:lstStyle/>
          <a:p>
            <a:pPr algn="l"/>
            <a:r>
              <a:rPr lang="en-US" sz="2000">
                <a:latin typeface="Century Gothic" panose="020B0502020202020204" pitchFamily="34" charset="0"/>
              </a:rPr>
              <a:t>+BAI file (BAM index) to speed up the access</a:t>
            </a:r>
            <a:endParaRPr lang="en-US" sz="2000" dirty="0">
              <a:latin typeface="Century Gothic" panose="020B0502020202020204" pitchFamily="34" charset="0"/>
            </a:endParaRPr>
          </a:p>
        </p:txBody>
      </p:sp>
    </p:spTree>
    <p:extLst>
      <p:ext uri="{BB962C8B-B14F-4D97-AF65-F5344CB8AC3E}">
        <p14:creationId xmlns:p14="http://schemas.microsoft.com/office/powerpoint/2010/main" val="2874994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9C6398-5E9C-5860-A017-C100B9163137}"/>
              </a:ext>
            </a:extLst>
          </p:cNvPr>
          <p:cNvSpPr>
            <a:spLocks noGrp="1"/>
          </p:cNvSpPr>
          <p:nvPr>
            <p:ph type="body" sz="quarter" idx="11"/>
          </p:nvPr>
        </p:nvSpPr>
        <p:spPr/>
        <p:txBody>
          <a:bodyPr/>
          <a:lstStyle/>
          <a:p>
            <a:r>
              <a:rPr lang="en-US" dirty="0"/>
              <a:t>Once you have sorted the file, try to load it</a:t>
            </a:r>
          </a:p>
          <a:p>
            <a:r>
              <a:rPr lang="en-US" dirty="0"/>
              <a:t>File will be called: gencode.vM31.annotation.sorted.gff3</a:t>
            </a:r>
          </a:p>
          <a:p>
            <a:r>
              <a:rPr lang="en-US" dirty="0"/>
              <a:t>Once prompted, click on </a:t>
            </a:r>
            <a:r>
              <a:rPr lang="en-US" b="1" u="sng" dirty="0"/>
              <a:t>GO</a:t>
            </a:r>
          </a:p>
          <a:p>
            <a:endParaRPr lang="en-US" b="1" u="sng" dirty="0"/>
          </a:p>
          <a:p>
            <a:endParaRPr lang="en-US" b="1" u="sng" dirty="0"/>
          </a:p>
          <a:p>
            <a:endParaRPr lang="en-US" b="1" u="sng" dirty="0"/>
          </a:p>
          <a:p>
            <a:endParaRPr lang="en-US" b="1" u="sng" dirty="0"/>
          </a:p>
          <a:p>
            <a:endParaRPr lang="en-US" b="1" u="sng" dirty="0"/>
          </a:p>
          <a:p>
            <a:endParaRPr lang="en-US" b="1" u="sng" dirty="0"/>
          </a:p>
          <a:p>
            <a:endParaRPr lang="en-US" b="1" u="sng" dirty="0"/>
          </a:p>
          <a:p>
            <a:endParaRPr lang="en-US" b="1" u="sng" dirty="0"/>
          </a:p>
          <a:p>
            <a:r>
              <a:rPr lang="en-US" dirty="0"/>
              <a:t>It takes max 1 minute to index it</a:t>
            </a:r>
          </a:p>
          <a:p>
            <a:r>
              <a:rPr lang="en-US" dirty="0"/>
              <a:t>If for some reason the index file does not load, you can find it here:</a:t>
            </a:r>
          </a:p>
          <a:p>
            <a:pPr marL="0" indent="0">
              <a:buNone/>
            </a:pPr>
            <a:r>
              <a:rPr lang="en-US" sz="1600" dirty="0">
                <a:hlinkClick r:id="rId2"/>
              </a:rPr>
              <a:t>https://www.dropbox.com/s/jhhzzgp0v3nn2mo/gencode.vM31.annotation.sorted.gff3.idx?dl=0</a:t>
            </a:r>
            <a:endParaRPr lang="en-US" sz="1600" dirty="0"/>
          </a:p>
          <a:p>
            <a:endParaRPr lang="en-US" dirty="0"/>
          </a:p>
          <a:p>
            <a:endParaRPr lang="en-US" dirty="0"/>
          </a:p>
        </p:txBody>
      </p:sp>
      <p:sp>
        <p:nvSpPr>
          <p:cNvPr id="3" name="Text Placeholder 2">
            <a:extLst>
              <a:ext uri="{FF2B5EF4-FFF2-40B4-BE49-F238E27FC236}">
                <a16:creationId xmlns:a16="http://schemas.microsoft.com/office/drawing/2014/main" id="{E3CA807C-DAB5-B34B-10C6-956A70BAA799}"/>
              </a:ext>
            </a:extLst>
          </p:cNvPr>
          <p:cNvSpPr>
            <a:spLocks noGrp="1"/>
          </p:cNvSpPr>
          <p:nvPr>
            <p:ph type="body" sz="quarter" idx="10"/>
          </p:nvPr>
        </p:nvSpPr>
        <p:spPr>
          <a:xfrm>
            <a:off x="119063" y="44450"/>
            <a:ext cx="8034337" cy="576238"/>
          </a:xfrm>
        </p:spPr>
        <p:txBody>
          <a:bodyPr/>
          <a:lstStyle/>
          <a:p>
            <a:r>
              <a:rPr lang="en-US">
                <a:solidFill>
                  <a:srgbClr val="FF0000"/>
                </a:solidFill>
              </a:rPr>
              <a:t>2) Indexing the GFF3</a:t>
            </a:r>
          </a:p>
        </p:txBody>
      </p:sp>
      <p:pic>
        <p:nvPicPr>
          <p:cNvPr id="6" name="Picture 5">
            <a:extLst>
              <a:ext uri="{FF2B5EF4-FFF2-40B4-BE49-F238E27FC236}">
                <a16:creationId xmlns:a16="http://schemas.microsoft.com/office/drawing/2014/main" id="{D95EED43-078F-46EA-444B-A61CD56A9624}"/>
              </a:ext>
            </a:extLst>
          </p:cNvPr>
          <p:cNvPicPr>
            <a:picLocks noChangeAspect="1"/>
          </p:cNvPicPr>
          <p:nvPr/>
        </p:nvPicPr>
        <p:blipFill>
          <a:blip r:embed="rId3"/>
          <a:stretch>
            <a:fillRect/>
          </a:stretch>
        </p:blipFill>
        <p:spPr>
          <a:xfrm>
            <a:off x="6257607" y="2514600"/>
            <a:ext cx="3791585" cy="3164942"/>
          </a:xfrm>
          <a:prstGeom prst="rect">
            <a:avLst/>
          </a:prstGeom>
        </p:spPr>
      </p:pic>
    </p:spTree>
    <p:extLst>
      <p:ext uri="{BB962C8B-B14F-4D97-AF65-F5344CB8AC3E}">
        <p14:creationId xmlns:p14="http://schemas.microsoft.com/office/powerpoint/2010/main" val="15467982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16CFB-68C7-387D-038C-7242085E82E2}"/>
              </a:ext>
            </a:extLst>
          </p:cNvPr>
          <p:cNvSpPr>
            <a:spLocks noGrp="1"/>
          </p:cNvSpPr>
          <p:nvPr>
            <p:ph type="body" sz="quarter" idx="11"/>
          </p:nvPr>
        </p:nvSpPr>
        <p:spPr/>
        <p:txBody>
          <a:bodyPr/>
          <a:lstStyle/>
          <a:p>
            <a:r>
              <a:rPr lang="en-US"/>
              <a:t>At some point, if everything worked, you should have:</a:t>
            </a:r>
          </a:p>
          <a:p>
            <a:pPr lvl="1"/>
            <a:r>
              <a:rPr lang="en-US" sz="1600"/>
              <a:t>Index file:</a:t>
            </a:r>
          </a:p>
          <a:p>
            <a:pPr marL="457200" lvl="1" indent="0">
              <a:buNone/>
            </a:pPr>
            <a:r>
              <a:rPr lang="en-US" sz="1600">
                <a:hlinkClick r:id="rId2"/>
              </a:rPr>
              <a:t>https://www.dropbox.com/s/jhhzzgp0v3nn2mo/gencode.vM31.annotation.sorted.gff3.idx?dl=0</a:t>
            </a:r>
            <a:endParaRPr lang="en-US" sz="1600"/>
          </a:p>
          <a:p>
            <a:pPr lvl="1"/>
            <a:r>
              <a:rPr lang="en-US" sz="1600"/>
              <a:t>Sorted file (zipped):</a:t>
            </a:r>
          </a:p>
          <a:p>
            <a:pPr marL="457200" lvl="1" indent="0">
              <a:buNone/>
            </a:pPr>
            <a:r>
              <a:rPr lang="en-US" sz="1600">
                <a:hlinkClick r:id="rId3"/>
              </a:rPr>
              <a:t>https://www.dropbox.com/s/vywr8hklz0be3l1/gencode.vM31.annotation.sorted.gff3.zip?dl=0</a:t>
            </a:r>
            <a:endParaRPr lang="en-US" sz="1600"/>
          </a:p>
          <a:p>
            <a:pPr marL="457200" lvl="1" indent="0">
              <a:buNone/>
            </a:pPr>
            <a:endParaRPr lang="en-US" sz="1600"/>
          </a:p>
          <a:p>
            <a:pPr marL="457200" lvl="1" indent="0">
              <a:buNone/>
            </a:pPr>
            <a:endParaRPr lang="en-US" sz="1600"/>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File... Load from File...</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Load gencode.vM31.annotation.sorted.gff3 (unzipped!)</a:t>
            </a:r>
          </a:p>
        </p:txBody>
      </p:sp>
      <p:sp>
        <p:nvSpPr>
          <p:cNvPr id="3" name="Text Placeholder 2">
            <a:extLst>
              <a:ext uri="{FF2B5EF4-FFF2-40B4-BE49-F238E27FC236}">
                <a16:creationId xmlns:a16="http://schemas.microsoft.com/office/drawing/2014/main" id="{20F3742F-1CDE-3A38-272F-6F483EE1C1EE}"/>
              </a:ext>
            </a:extLst>
          </p:cNvPr>
          <p:cNvSpPr>
            <a:spLocks noGrp="1"/>
          </p:cNvSpPr>
          <p:nvPr>
            <p:ph type="body" sz="quarter" idx="10"/>
          </p:nvPr>
        </p:nvSpPr>
        <p:spPr/>
        <p:txBody>
          <a:bodyPr/>
          <a:lstStyle/>
          <a:p>
            <a:r>
              <a:rPr lang="en-US">
                <a:solidFill>
                  <a:srgbClr val="FF0000"/>
                </a:solidFill>
              </a:rPr>
              <a:t>Solution: how to load a GFF3 on IGV? (8)</a:t>
            </a:r>
            <a:endParaRPr lang="en-US"/>
          </a:p>
        </p:txBody>
      </p:sp>
      <p:pic>
        <p:nvPicPr>
          <p:cNvPr id="5" name="Picture 4">
            <a:extLst>
              <a:ext uri="{FF2B5EF4-FFF2-40B4-BE49-F238E27FC236}">
                <a16:creationId xmlns:a16="http://schemas.microsoft.com/office/drawing/2014/main" id="{E3BF346C-5DD0-EE9B-8FF4-67120CF74BDE}"/>
              </a:ext>
            </a:extLst>
          </p:cNvPr>
          <p:cNvPicPr>
            <a:picLocks noChangeAspect="1"/>
          </p:cNvPicPr>
          <p:nvPr/>
        </p:nvPicPr>
        <p:blipFill>
          <a:blip r:embed="rId4"/>
          <a:stretch>
            <a:fillRect/>
          </a:stretch>
        </p:blipFill>
        <p:spPr>
          <a:xfrm>
            <a:off x="1676400" y="4258916"/>
            <a:ext cx="3372321" cy="1762371"/>
          </a:xfrm>
          <a:prstGeom prst="rect">
            <a:avLst/>
          </a:prstGeom>
        </p:spPr>
      </p:pic>
    </p:spTree>
    <p:extLst>
      <p:ext uri="{BB962C8B-B14F-4D97-AF65-F5344CB8AC3E}">
        <p14:creationId xmlns:p14="http://schemas.microsoft.com/office/powerpoint/2010/main" val="400186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5A9C166-9765-9450-A2CB-0EDDFAE38F2C}"/>
              </a:ext>
            </a:extLst>
          </p:cNvPr>
          <p:cNvSpPr>
            <a:spLocks noGrp="1"/>
          </p:cNvSpPr>
          <p:nvPr>
            <p:ph type="body" sz="quarter" idx="10"/>
          </p:nvPr>
        </p:nvSpPr>
        <p:spPr/>
        <p:txBody>
          <a:bodyPr/>
          <a:lstStyle/>
          <a:p>
            <a:r>
              <a:rPr lang="en-US" dirty="0"/>
              <a:t>GENCODE annotation has many more tracks than default</a:t>
            </a:r>
          </a:p>
        </p:txBody>
      </p:sp>
      <p:pic>
        <p:nvPicPr>
          <p:cNvPr id="8" name="Picture 7">
            <a:extLst>
              <a:ext uri="{FF2B5EF4-FFF2-40B4-BE49-F238E27FC236}">
                <a16:creationId xmlns:a16="http://schemas.microsoft.com/office/drawing/2014/main" id="{E32F6B55-B393-005F-4FF9-253B56965097}"/>
              </a:ext>
            </a:extLst>
          </p:cNvPr>
          <p:cNvPicPr>
            <a:picLocks noChangeAspect="1"/>
          </p:cNvPicPr>
          <p:nvPr/>
        </p:nvPicPr>
        <p:blipFill>
          <a:blip r:embed="rId2"/>
          <a:stretch>
            <a:fillRect/>
          </a:stretch>
        </p:blipFill>
        <p:spPr>
          <a:xfrm>
            <a:off x="152400" y="2362200"/>
            <a:ext cx="8229600" cy="2810677"/>
          </a:xfrm>
          <a:prstGeom prst="rect">
            <a:avLst/>
          </a:prstGeom>
        </p:spPr>
      </p:pic>
      <p:sp>
        <p:nvSpPr>
          <p:cNvPr id="9" name="TextBox 8">
            <a:extLst>
              <a:ext uri="{FF2B5EF4-FFF2-40B4-BE49-F238E27FC236}">
                <a16:creationId xmlns:a16="http://schemas.microsoft.com/office/drawing/2014/main" id="{2389E4EC-43E6-AF30-32D1-EE0B632E7366}"/>
              </a:ext>
            </a:extLst>
          </p:cNvPr>
          <p:cNvSpPr txBox="1"/>
          <p:nvPr/>
        </p:nvSpPr>
        <p:spPr>
          <a:xfrm>
            <a:off x="8712200" y="2371288"/>
            <a:ext cx="3048000"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a:latin typeface="Century Gothic" panose="020B0502020202020204" pitchFamily="34" charset="0"/>
              </a:rPr>
              <a:t>Source: </a:t>
            </a:r>
            <a:r>
              <a:rPr lang="en-US" sz="2000" dirty="0" err="1">
                <a:latin typeface="Century Gothic" panose="020B0502020202020204" pitchFamily="34" charset="0"/>
              </a:rPr>
              <a:t>RefSeq</a:t>
            </a:r>
            <a:r>
              <a:rPr lang="en-US" sz="2000" dirty="0">
                <a:latin typeface="Century Gothic" panose="020B0502020202020204" pitchFamily="34" charset="0"/>
              </a:rPr>
              <a:t> or ENSEMBL</a:t>
            </a:r>
          </a:p>
        </p:txBody>
      </p:sp>
      <p:sp>
        <p:nvSpPr>
          <p:cNvPr id="10" name="Arrow: Right 9">
            <a:extLst>
              <a:ext uri="{FF2B5EF4-FFF2-40B4-BE49-F238E27FC236}">
                <a16:creationId xmlns:a16="http://schemas.microsoft.com/office/drawing/2014/main" id="{A4E4D09A-6256-9874-22EE-A2D0853F407D}"/>
              </a:ext>
            </a:extLst>
          </p:cNvPr>
          <p:cNvSpPr/>
          <p:nvPr/>
        </p:nvSpPr>
        <p:spPr>
          <a:xfrm>
            <a:off x="8331200" y="2725231"/>
            <a:ext cx="381000" cy="127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58846D6-98D9-5C39-839C-66B557C3DAE6}"/>
              </a:ext>
            </a:extLst>
          </p:cNvPr>
          <p:cNvSpPr txBox="1"/>
          <p:nvPr/>
        </p:nvSpPr>
        <p:spPr>
          <a:xfrm>
            <a:off x="8521700" y="3882620"/>
            <a:ext cx="304800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a:latin typeface="Century Gothic" panose="020B0502020202020204" pitchFamily="34" charset="0"/>
              </a:rPr>
              <a:t>Source: GENCODE</a:t>
            </a:r>
          </a:p>
        </p:txBody>
      </p:sp>
      <p:sp>
        <p:nvSpPr>
          <p:cNvPr id="12" name="Right Brace 11">
            <a:extLst>
              <a:ext uri="{FF2B5EF4-FFF2-40B4-BE49-F238E27FC236}">
                <a16:creationId xmlns:a16="http://schemas.microsoft.com/office/drawing/2014/main" id="{C77C194E-BB3E-84B4-0B70-D7D2BD0C5FDA}"/>
              </a:ext>
            </a:extLst>
          </p:cNvPr>
          <p:cNvSpPr/>
          <p:nvPr/>
        </p:nvSpPr>
        <p:spPr>
          <a:xfrm>
            <a:off x="8229600" y="2992474"/>
            <a:ext cx="228600" cy="218040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17802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8C5030-0AEF-6B5D-C861-57D9D1CDC283}"/>
              </a:ext>
            </a:extLst>
          </p:cNvPr>
          <p:cNvSpPr>
            <a:spLocks noGrp="1"/>
          </p:cNvSpPr>
          <p:nvPr>
            <p:ph type="body" sz="quarter" idx="10"/>
          </p:nvPr>
        </p:nvSpPr>
        <p:spPr/>
        <p:txBody>
          <a:bodyPr/>
          <a:lstStyle/>
          <a:p>
            <a:r>
              <a:rPr lang="en-US" dirty="0"/>
              <a:t>GENCODE: constant updates in annotation</a:t>
            </a:r>
          </a:p>
        </p:txBody>
      </p:sp>
      <p:pic>
        <p:nvPicPr>
          <p:cNvPr id="5" name="Picture 4">
            <a:extLst>
              <a:ext uri="{FF2B5EF4-FFF2-40B4-BE49-F238E27FC236}">
                <a16:creationId xmlns:a16="http://schemas.microsoft.com/office/drawing/2014/main" id="{88666150-149B-3177-0A93-AF48056BFF70}"/>
              </a:ext>
            </a:extLst>
          </p:cNvPr>
          <p:cNvPicPr>
            <a:picLocks noChangeAspect="1"/>
          </p:cNvPicPr>
          <p:nvPr/>
        </p:nvPicPr>
        <p:blipFill>
          <a:blip r:embed="rId2"/>
          <a:stretch>
            <a:fillRect/>
          </a:stretch>
        </p:blipFill>
        <p:spPr>
          <a:xfrm>
            <a:off x="914400" y="1143000"/>
            <a:ext cx="3773485" cy="5029200"/>
          </a:xfrm>
          <a:prstGeom prst="rect">
            <a:avLst/>
          </a:prstGeom>
        </p:spPr>
      </p:pic>
      <p:pic>
        <p:nvPicPr>
          <p:cNvPr id="7" name="Picture 6">
            <a:extLst>
              <a:ext uri="{FF2B5EF4-FFF2-40B4-BE49-F238E27FC236}">
                <a16:creationId xmlns:a16="http://schemas.microsoft.com/office/drawing/2014/main" id="{10954B80-5C5B-3675-D9A8-2AC6C9225113}"/>
              </a:ext>
            </a:extLst>
          </p:cNvPr>
          <p:cNvPicPr>
            <a:picLocks noChangeAspect="1"/>
          </p:cNvPicPr>
          <p:nvPr/>
        </p:nvPicPr>
        <p:blipFill>
          <a:blip r:embed="rId3"/>
          <a:stretch>
            <a:fillRect/>
          </a:stretch>
        </p:blipFill>
        <p:spPr>
          <a:xfrm>
            <a:off x="6119361" y="1266491"/>
            <a:ext cx="5563376" cy="4782217"/>
          </a:xfrm>
          <a:prstGeom prst="rect">
            <a:avLst/>
          </a:prstGeom>
        </p:spPr>
      </p:pic>
    </p:spTree>
    <p:extLst>
      <p:ext uri="{BB962C8B-B14F-4D97-AF65-F5344CB8AC3E}">
        <p14:creationId xmlns:p14="http://schemas.microsoft.com/office/powerpoint/2010/main" val="3193959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F72C17-808F-4289-99B2-AD7B01C7FA8E}"/>
              </a:ext>
            </a:extLst>
          </p:cNvPr>
          <p:cNvSpPr>
            <a:spLocks noGrp="1"/>
          </p:cNvSpPr>
          <p:nvPr>
            <p:ph type="body" sz="quarter" idx="11"/>
          </p:nvPr>
        </p:nvSpPr>
        <p:spPr>
          <a:xfrm>
            <a:off x="527050" y="681568"/>
            <a:ext cx="11233149" cy="2290232"/>
          </a:xfrm>
        </p:spPr>
        <p:txBody>
          <a:bodyPr/>
          <a:lstStyle/>
          <a:p>
            <a:r>
              <a:rPr lang="en-US" dirty="0"/>
              <a:t>On LINUX, with a high-performance machine (64GB of RAM)</a:t>
            </a:r>
          </a:p>
          <a:p>
            <a:r>
              <a:rPr lang="en-US" dirty="0"/>
              <a:t>Start with FASTQ</a:t>
            </a:r>
          </a:p>
          <a:p>
            <a:r>
              <a:rPr lang="en-US" dirty="0"/>
              <a:t>Clean it removing low quality reads (FILTERING)</a:t>
            </a:r>
          </a:p>
          <a:p>
            <a:r>
              <a:rPr lang="en-US" dirty="0"/>
              <a:t>Clean it by removing low quality portions of reads (TRIMMING)</a:t>
            </a:r>
          </a:p>
          <a:p>
            <a:r>
              <a:rPr lang="en-US" dirty="0"/>
              <a:t>The program </a:t>
            </a:r>
            <a:r>
              <a:rPr lang="en-US" b="1" i="1" dirty="0" err="1"/>
              <a:t>fastp</a:t>
            </a:r>
            <a:r>
              <a:rPr lang="en-US" dirty="0"/>
              <a:t> does both</a:t>
            </a:r>
          </a:p>
          <a:p>
            <a:endParaRPr lang="en-US" dirty="0"/>
          </a:p>
          <a:p>
            <a:endParaRPr lang="en-US" dirty="0"/>
          </a:p>
        </p:txBody>
      </p:sp>
      <p:sp>
        <p:nvSpPr>
          <p:cNvPr id="5" name="Text Placeholder 4">
            <a:extLst>
              <a:ext uri="{FF2B5EF4-FFF2-40B4-BE49-F238E27FC236}">
                <a16:creationId xmlns:a16="http://schemas.microsoft.com/office/drawing/2014/main" id="{B7D59BEF-CE0D-441E-A071-A1173F23F48F}"/>
              </a:ext>
            </a:extLst>
          </p:cNvPr>
          <p:cNvSpPr>
            <a:spLocks noGrp="1"/>
          </p:cNvSpPr>
          <p:nvPr>
            <p:ph type="body" sz="quarter" idx="10"/>
          </p:nvPr>
        </p:nvSpPr>
        <p:spPr/>
        <p:txBody>
          <a:bodyPr/>
          <a:lstStyle/>
          <a:p>
            <a:r>
              <a:rPr lang="en-US" dirty="0"/>
              <a:t>How was the </a:t>
            </a:r>
            <a:r>
              <a:rPr lang="en-US"/>
              <a:t>BAM files </a:t>
            </a:r>
            <a:r>
              <a:rPr lang="en-US" dirty="0"/>
              <a:t>I gave you generated?</a:t>
            </a:r>
          </a:p>
        </p:txBody>
      </p:sp>
      <p:pic>
        <p:nvPicPr>
          <p:cNvPr id="7" name="Picture 6">
            <a:extLst>
              <a:ext uri="{FF2B5EF4-FFF2-40B4-BE49-F238E27FC236}">
                <a16:creationId xmlns:a16="http://schemas.microsoft.com/office/drawing/2014/main" id="{2F9583A8-66B8-48B0-9E08-3E9F08BA8377}"/>
              </a:ext>
            </a:extLst>
          </p:cNvPr>
          <p:cNvPicPr>
            <a:picLocks noChangeAspect="1"/>
          </p:cNvPicPr>
          <p:nvPr/>
        </p:nvPicPr>
        <p:blipFill>
          <a:blip r:embed="rId2"/>
          <a:stretch>
            <a:fillRect/>
          </a:stretch>
        </p:blipFill>
        <p:spPr>
          <a:xfrm>
            <a:off x="527050" y="3081352"/>
            <a:ext cx="5306165" cy="2753109"/>
          </a:xfrm>
          <a:prstGeom prst="rect">
            <a:avLst/>
          </a:prstGeom>
        </p:spPr>
      </p:pic>
      <p:pic>
        <p:nvPicPr>
          <p:cNvPr id="8" name="Picture 7">
            <a:extLst>
              <a:ext uri="{FF2B5EF4-FFF2-40B4-BE49-F238E27FC236}">
                <a16:creationId xmlns:a16="http://schemas.microsoft.com/office/drawing/2014/main" id="{030AC826-2F04-445A-A8E3-976636911574}"/>
              </a:ext>
            </a:extLst>
          </p:cNvPr>
          <p:cNvPicPr/>
          <p:nvPr/>
        </p:nvPicPr>
        <p:blipFill>
          <a:blip r:embed="rId3"/>
          <a:stretch>
            <a:fillRect/>
          </a:stretch>
        </p:blipFill>
        <p:spPr>
          <a:xfrm>
            <a:off x="6553200" y="3254581"/>
            <a:ext cx="4977130" cy="2406650"/>
          </a:xfrm>
          <a:prstGeom prst="rect">
            <a:avLst/>
          </a:prstGeom>
        </p:spPr>
      </p:pic>
      <p:sp>
        <p:nvSpPr>
          <p:cNvPr id="9" name="Text Placeholder 5">
            <a:extLst>
              <a:ext uri="{FF2B5EF4-FFF2-40B4-BE49-F238E27FC236}">
                <a16:creationId xmlns:a16="http://schemas.microsoft.com/office/drawing/2014/main" id="{9B24EAAB-4EF5-4FFA-BA6E-07E60109953A}"/>
              </a:ext>
            </a:extLst>
          </p:cNvPr>
          <p:cNvSpPr txBox="1">
            <a:spLocks/>
          </p:cNvSpPr>
          <p:nvPr/>
        </p:nvSpPr>
        <p:spPr>
          <a:xfrm>
            <a:off x="527050" y="6057499"/>
            <a:ext cx="11233149" cy="495701"/>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Then, prepare the genome by </a:t>
            </a:r>
            <a:r>
              <a:rPr lang="en-US" i="1" dirty="0"/>
              <a:t>building</a:t>
            </a:r>
            <a:r>
              <a:rPr lang="en-US" dirty="0"/>
              <a:t> an </a:t>
            </a:r>
            <a:r>
              <a:rPr lang="en-US" dirty="0" err="1"/>
              <a:t>alignable</a:t>
            </a:r>
            <a:r>
              <a:rPr lang="en-US" dirty="0"/>
              <a:t> form of it with hisat2</a:t>
            </a:r>
          </a:p>
        </p:txBody>
      </p:sp>
    </p:spTree>
    <p:extLst>
      <p:ext uri="{BB962C8B-B14F-4D97-AF65-F5344CB8AC3E}">
        <p14:creationId xmlns:p14="http://schemas.microsoft.com/office/powerpoint/2010/main" val="205532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3905CA4-6B78-4487-96C2-DC3701845489}"/>
              </a:ext>
            </a:extLst>
          </p:cNvPr>
          <p:cNvSpPr>
            <a:spLocks noGrp="1"/>
          </p:cNvSpPr>
          <p:nvPr>
            <p:ph type="body" sz="quarter" idx="10"/>
          </p:nvPr>
        </p:nvSpPr>
        <p:spPr/>
        <p:txBody>
          <a:bodyPr/>
          <a:lstStyle/>
          <a:p>
            <a:r>
              <a:rPr lang="en-US" dirty="0"/>
              <a:t>Aligning the prepared FASTQ on the prepared GENOME</a:t>
            </a:r>
          </a:p>
        </p:txBody>
      </p:sp>
      <p:pic>
        <p:nvPicPr>
          <p:cNvPr id="5" name="Picture 4">
            <a:extLst>
              <a:ext uri="{FF2B5EF4-FFF2-40B4-BE49-F238E27FC236}">
                <a16:creationId xmlns:a16="http://schemas.microsoft.com/office/drawing/2014/main" id="{D6753983-D3C5-47F4-BE5F-737D3BBA222E}"/>
              </a:ext>
            </a:extLst>
          </p:cNvPr>
          <p:cNvPicPr>
            <a:picLocks noChangeAspect="1"/>
          </p:cNvPicPr>
          <p:nvPr/>
        </p:nvPicPr>
        <p:blipFill>
          <a:blip r:embed="rId2"/>
          <a:stretch>
            <a:fillRect/>
          </a:stretch>
        </p:blipFill>
        <p:spPr>
          <a:xfrm>
            <a:off x="5474406" y="3219846"/>
            <a:ext cx="6649378" cy="3153215"/>
          </a:xfrm>
          <a:prstGeom prst="rect">
            <a:avLst/>
          </a:prstGeom>
        </p:spPr>
      </p:pic>
      <p:sp>
        <p:nvSpPr>
          <p:cNvPr id="2" name="TextBox 1">
            <a:extLst>
              <a:ext uri="{FF2B5EF4-FFF2-40B4-BE49-F238E27FC236}">
                <a16:creationId xmlns:a16="http://schemas.microsoft.com/office/drawing/2014/main" id="{33D34893-D193-48B7-A8E1-59AFA2C8CFDC}"/>
              </a:ext>
            </a:extLst>
          </p:cNvPr>
          <p:cNvSpPr txBox="1"/>
          <p:nvPr/>
        </p:nvSpPr>
        <p:spPr>
          <a:xfrm>
            <a:off x="762000" y="1257841"/>
            <a:ext cx="17526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Experiment</a:t>
            </a:r>
          </a:p>
        </p:txBody>
      </p:sp>
      <p:sp>
        <p:nvSpPr>
          <p:cNvPr id="7" name="TextBox 6">
            <a:extLst>
              <a:ext uri="{FF2B5EF4-FFF2-40B4-BE49-F238E27FC236}">
                <a16:creationId xmlns:a16="http://schemas.microsoft.com/office/drawing/2014/main" id="{3419CE53-9416-4030-BCB0-767C9A8D23FF}"/>
              </a:ext>
            </a:extLst>
          </p:cNvPr>
          <p:cNvSpPr txBox="1"/>
          <p:nvPr/>
        </p:nvSpPr>
        <p:spPr>
          <a:xfrm>
            <a:off x="3124200" y="1257841"/>
            <a:ext cx="17526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FASTQ</a:t>
            </a:r>
          </a:p>
        </p:txBody>
      </p:sp>
      <p:sp>
        <p:nvSpPr>
          <p:cNvPr id="8" name="TextBox 7">
            <a:extLst>
              <a:ext uri="{FF2B5EF4-FFF2-40B4-BE49-F238E27FC236}">
                <a16:creationId xmlns:a16="http://schemas.microsoft.com/office/drawing/2014/main" id="{574EA220-A4D3-4524-BC83-9A10DB88EA51}"/>
              </a:ext>
            </a:extLst>
          </p:cNvPr>
          <p:cNvSpPr txBox="1"/>
          <p:nvPr/>
        </p:nvSpPr>
        <p:spPr>
          <a:xfrm>
            <a:off x="5486400" y="1103953"/>
            <a:ext cx="17526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Cleaned FASTQ</a:t>
            </a:r>
          </a:p>
        </p:txBody>
      </p:sp>
      <p:sp>
        <p:nvSpPr>
          <p:cNvPr id="9" name="TextBox 8">
            <a:extLst>
              <a:ext uri="{FF2B5EF4-FFF2-40B4-BE49-F238E27FC236}">
                <a16:creationId xmlns:a16="http://schemas.microsoft.com/office/drawing/2014/main" id="{E7296066-DF65-4ECC-A8E4-DA6D46E10E99}"/>
              </a:ext>
            </a:extLst>
          </p:cNvPr>
          <p:cNvSpPr txBox="1"/>
          <p:nvPr/>
        </p:nvSpPr>
        <p:spPr>
          <a:xfrm>
            <a:off x="8915400" y="1952619"/>
            <a:ext cx="17526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Built Genome</a:t>
            </a:r>
          </a:p>
        </p:txBody>
      </p:sp>
      <p:sp>
        <p:nvSpPr>
          <p:cNvPr id="10" name="TextBox 9">
            <a:extLst>
              <a:ext uri="{FF2B5EF4-FFF2-40B4-BE49-F238E27FC236}">
                <a16:creationId xmlns:a16="http://schemas.microsoft.com/office/drawing/2014/main" id="{A1B971BB-7CCA-4B33-A01A-0DF5CB9E00D2}"/>
              </a:ext>
            </a:extLst>
          </p:cNvPr>
          <p:cNvSpPr txBox="1"/>
          <p:nvPr/>
        </p:nvSpPr>
        <p:spPr>
          <a:xfrm>
            <a:off x="9334500" y="779549"/>
            <a:ext cx="17526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Genome</a:t>
            </a:r>
          </a:p>
        </p:txBody>
      </p:sp>
      <p:sp>
        <p:nvSpPr>
          <p:cNvPr id="11" name="TextBox 10">
            <a:extLst>
              <a:ext uri="{FF2B5EF4-FFF2-40B4-BE49-F238E27FC236}">
                <a16:creationId xmlns:a16="http://schemas.microsoft.com/office/drawing/2014/main" id="{9F95DF9B-08AC-4E78-94AC-0FE25C319922}"/>
              </a:ext>
            </a:extLst>
          </p:cNvPr>
          <p:cNvSpPr txBox="1"/>
          <p:nvPr/>
        </p:nvSpPr>
        <p:spPr>
          <a:xfrm>
            <a:off x="5638800" y="2499972"/>
            <a:ext cx="17526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BAM</a:t>
            </a:r>
          </a:p>
        </p:txBody>
      </p:sp>
      <p:sp>
        <p:nvSpPr>
          <p:cNvPr id="12" name="TextBox 11">
            <a:extLst>
              <a:ext uri="{FF2B5EF4-FFF2-40B4-BE49-F238E27FC236}">
                <a16:creationId xmlns:a16="http://schemas.microsoft.com/office/drawing/2014/main" id="{443AC347-D6C3-4651-99CA-43F0B29D06CA}"/>
              </a:ext>
            </a:extLst>
          </p:cNvPr>
          <p:cNvSpPr txBox="1"/>
          <p:nvPr/>
        </p:nvSpPr>
        <p:spPr>
          <a:xfrm>
            <a:off x="3124200" y="2640576"/>
            <a:ext cx="17526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Sorted BAM</a:t>
            </a:r>
          </a:p>
        </p:txBody>
      </p:sp>
      <p:sp>
        <p:nvSpPr>
          <p:cNvPr id="13" name="TextBox 12">
            <a:extLst>
              <a:ext uri="{FF2B5EF4-FFF2-40B4-BE49-F238E27FC236}">
                <a16:creationId xmlns:a16="http://schemas.microsoft.com/office/drawing/2014/main" id="{A999170F-2411-44AA-AC03-EB1814589820}"/>
              </a:ext>
            </a:extLst>
          </p:cNvPr>
          <p:cNvSpPr txBox="1"/>
          <p:nvPr/>
        </p:nvSpPr>
        <p:spPr>
          <a:xfrm>
            <a:off x="609600" y="2900082"/>
            <a:ext cx="17526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Add BAI file for IGV</a:t>
            </a:r>
          </a:p>
        </p:txBody>
      </p:sp>
      <p:sp>
        <p:nvSpPr>
          <p:cNvPr id="14" name="TextBox 13">
            <a:extLst>
              <a:ext uri="{FF2B5EF4-FFF2-40B4-BE49-F238E27FC236}">
                <a16:creationId xmlns:a16="http://schemas.microsoft.com/office/drawing/2014/main" id="{6430C455-3179-4077-98F5-9F1CADADAEA8}"/>
              </a:ext>
            </a:extLst>
          </p:cNvPr>
          <p:cNvSpPr txBox="1"/>
          <p:nvPr/>
        </p:nvSpPr>
        <p:spPr>
          <a:xfrm>
            <a:off x="323618" y="4850099"/>
            <a:ext cx="2243137"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Keep only chr19 alignments so students can download it</a:t>
            </a:r>
          </a:p>
        </p:txBody>
      </p:sp>
      <p:cxnSp>
        <p:nvCxnSpPr>
          <p:cNvPr id="15" name="Straight Arrow Connector 14">
            <a:extLst>
              <a:ext uri="{FF2B5EF4-FFF2-40B4-BE49-F238E27FC236}">
                <a16:creationId xmlns:a16="http://schemas.microsoft.com/office/drawing/2014/main" id="{E9C88930-83BD-4E8F-BDB6-83DBF183FDE4}"/>
              </a:ext>
            </a:extLst>
          </p:cNvPr>
          <p:cNvCxnSpPr>
            <a:stCxn id="2" idx="3"/>
            <a:endCxn id="7" idx="1"/>
          </p:cNvCxnSpPr>
          <p:nvPr/>
        </p:nvCxnSpPr>
        <p:spPr>
          <a:xfrm>
            <a:off x="2514600" y="1457896"/>
            <a:ext cx="609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A35B711-33F5-47FA-A5A0-5E808EBADD90}"/>
              </a:ext>
            </a:extLst>
          </p:cNvPr>
          <p:cNvCxnSpPr>
            <a:cxnSpLocks/>
            <a:stCxn id="7" idx="3"/>
            <a:endCxn id="8" idx="1"/>
          </p:cNvCxnSpPr>
          <p:nvPr/>
        </p:nvCxnSpPr>
        <p:spPr>
          <a:xfrm>
            <a:off x="4876800" y="1457896"/>
            <a:ext cx="609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D028E0D8-F8CD-43AF-83D7-6A64E7FBAB10}"/>
              </a:ext>
            </a:extLst>
          </p:cNvPr>
          <p:cNvCxnSpPr>
            <a:cxnSpLocks/>
          </p:cNvCxnSpPr>
          <p:nvPr/>
        </p:nvCxnSpPr>
        <p:spPr>
          <a:xfrm>
            <a:off x="6934200" y="1831438"/>
            <a:ext cx="457200" cy="6685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A31F584-8BF1-44FA-907E-63A298BA6D8B}"/>
              </a:ext>
            </a:extLst>
          </p:cNvPr>
          <p:cNvCxnSpPr>
            <a:cxnSpLocks/>
            <a:stCxn id="9" idx="1"/>
          </p:cNvCxnSpPr>
          <p:nvPr/>
        </p:nvCxnSpPr>
        <p:spPr>
          <a:xfrm flipH="1">
            <a:off x="7391400" y="2306562"/>
            <a:ext cx="1524000" cy="1934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A33AC140-D427-4892-9EBE-43131CB32028}"/>
              </a:ext>
            </a:extLst>
          </p:cNvPr>
          <p:cNvSpPr txBox="1"/>
          <p:nvPr/>
        </p:nvSpPr>
        <p:spPr>
          <a:xfrm>
            <a:off x="6970295" y="1745919"/>
            <a:ext cx="1828800" cy="707886"/>
          </a:xfrm>
          <a:prstGeom prst="rect">
            <a:avLst/>
          </a:prstGeom>
          <a:noFill/>
        </p:spPr>
        <p:txBody>
          <a:bodyPr wrap="square" rtlCol="0">
            <a:spAutoFit/>
          </a:bodyPr>
          <a:lstStyle/>
          <a:p>
            <a:pPr algn="ctr"/>
            <a:r>
              <a:rPr lang="en-US" sz="2000" dirty="0">
                <a:latin typeface="Century Gothic" panose="020B0502020202020204" pitchFamily="34" charset="0"/>
              </a:rPr>
              <a:t>Alignment</a:t>
            </a:r>
          </a:p>
          <a:p>
            <a:pPr algn="ctr"/>
            <a:r>
              <a:rPr lang="en-US" sz="2000" i="1" dirty="0">
                <a:latin typeface="Century Gothic" panose="020B0502020202020204" pitchFamily="34" charset="0"/>
              </a:rPr>
              <a:t>Hisat2</a:t>
            </a:r>
          </a:p>
        </p:txBody>
      </p:sp>
      <p:cxnSp>
        <p:nvCxnSpPr>
          <p:cNvPr id="26" name="Straight Arrow Connector 25">
            <a:extLst>
              <a:ext uri="{FF2B5EF4-FFF2-40B4-BE49-F238E27FC236}">
                <a16:creationId xmlns:a16="http://schemas.microsoft.com/office/drawing/2014/main" id="{876E3FCF-9221-4A3E-B1F7-CBDAC36CED48}"/>
              </a:ext>
            </a:extLst>
          </p:cNvPr>
          <p:cNvCxnSpPr>
            <a:cxnSpLocks/>
            <a:stCxn id="10" idx="2"/>
            <a:endCxn id="9" idx="0"/>
          </p:cNvCxnSpPr>
          <p:nvPr/>
        </p:nvCxnSpPr>
        <p:spPr>
          <a:xfrm flipH="1">
            <a:off x="9791700" y="1179659"/>
            <a:ext cx="419100" cy="7729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E05012E4-3C8B-4690-AC2F-334BCC0BEDDD}"/>
              </a:ext>
            </a:extLst>
          </p:cNvPr>
          <p:cNvSpPr txBox="1"/>
          <p:nvPr/>
        </p:nvSpPr>
        <p:spPr>
          <a:xfrm>
            <a:off x="10001250" y="1393648"/>
            <a:ext cx="1613836" cy="369332"/>
          </a:xfrm>
          <a:prstGeom prst="rect">
            <a:avLst/>
          </a:prstGeom>
          <a:noFill/>
        </p:spPr>
        <p:txBody>
          <a:bodyPr wrap="square">
            <a:spAutoFit/>
          </a:bodyPr>
          <a:lstStyle/>
          <a:p>
            <a:pPr algn="ctr"/>
            <a:r>
              <a:rPr lang="en-US" sz="1800" i="1" dirty="0">
                <a:latin typeface="Century Gothic" panose="020B0502020202020204" pitchFamily="34" charset="0"/>
              </a:rPr>
              <a:t>Hisat2-build</a:t>
            </a:r>
          </a:p>
        </p:txBody>
      </p:sp>
      <p:cxnSp>
        <p:nvCxnSpPr>
          <p:cNvPr id="31" name="Straight Arrow Connector 30">
            <a:extLst>
              <a:ext uri="{FF2B5EF4-FFF2-40B4-BE49-F238E27FC236}">
                <a16:creationId xmlns:a16="http://schemas.microsoft.com/office/drawing/2014/main" id="{CC40E3FE-550D-4B28-8F31-D9E8493ABA2F}"/>
              </a:ext>
            </a:extLst>
          </p:cNvPr>
          <p:cNvCxnSpPr>
            <a:cxnSpLocks/>
            <a:stCxn id="11" idx="1"/>
            <a:endCxn id="12" idx="3"/>
          </p:cNvCxnSpPr>
          <p:nvPr/>
        </p:nvCxnSpPr>
        <p:spPr>
          <a:xfrm flipH="1">
            <a:off x="4876800" y="2700027"/>
            <a:ext cx="762000" cy="1406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23F7A5A-6BE5-4DA7-A3FD-94694B27195D}"/>
              </a:ext>
            </a:extLst>
          </p:cNvPr>
          <p:cNvCxnSpPr>
            <a:cxnSpLocks/>
            <a:stCxn id="12" idx="1"/>
            <a:endCxn id="13" idx="3"/>
          </p:cNvCxnSpPr>
          <p:nvPr/>
        </p:nvCxnSpPr>
        <p:spPr>
          <a:xfrm flipH="1">
            <a:off x="2362200" y="2840631"/>
            <a:ext cx="762000" cy="4133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8F0D2046-7870-4D45-9B6A-356E358EB6ED}"/>
              </a:ext>
            </a:extLst>
          </p:cNvPr>
          <p:cNvCxnSpPr>
            <a:cxnSpLocks/>
            <a:stCxn id="13" idx="2"/>
            <a:endCxn id="14" idx="0"/>
          </p:cNvCxnSpPr>
          <p:nvPr/>
        </p:nvCxnSpPr>
        <p:spPr>
          <a:xfrm flipH="1">
            <a:off x="1445187" y="3607968"/>
            <a:ext cx="40713" cy="12421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7DBC22BB-A9AF-4AFB-8D52-C0CCE2EADCE8}"/>
              </a:ext>
            </a:extLst>
          </p:cNvPr>
          <p:cNvSpPr txBox="1"/>
          <p:nvPr/>
        </p:nvSpPr>
        <p:spPr>
          <a:xfrm>
            <a:off x="4222282" y="842695"/>
            <a:ext cx="1613836" cy="369332"/>
          </a:xfrm>
          <a:prstGeom prst="rect">
            <a:avLst/>
          </a:prstGeom>
          <a:noFill/>
        </p:spPr>
        <p:txBody>
          <a:bodyPr wrap="square">
            <a:spAutoFit/>
          </a:bodyPr>
          <a:lstStyle/>
          <a:p>
            <a:pPr algn="ctr"/>
            <a:r>
              <a:rPr lang="en-US" sz="1800" i="1" dirty="0" err="1">
                <a:latin typeface="Century Gothic" panose="020B0502020202020204" pitchFamily="34" charset="0"/>
              </a:rPr>
              <a:t>fastp</a:t>
            </a:r>
            <a:endParaRPr lang="en-US" sz="1800" i="1" dirty="0">
              <a:latin typeface="Century Gothic" panose="020B0502020202020204" pitchFamily="34" charset="0"/>
            </a:endParaRPr>
          </a:p>
        </p:txBody>
      </p:sp>
      <p:sp>
        <p:nvSpPr>
          <p:cNvPr id="41" name="TextBox 40">
            <a:extLst>
              <a:ext uri="{FF2B5EF4-FFF2-40B4-BE49-F238E27FC236}">
                <a16:creationId xmlns:a16="http://schemas.microsoft.com/office/drawing/2014/main" id="{0492A6E7-D0E5-472A-AD8E-086EE72F4538}"/>
              </a:ext>
            </a:extLst>
          </p:cNvPr>
          <p:cNvSpPr txBox="1"/>
          <p:nvPr/>
        </p:nvSpPr>
        <p:spPr>
          <a:xfrm>
            <a:off x="4000500" y="2230668"/>
            <a:ext cx="1613836" cy="369332"/>
          </a:xfrm>
          <a:prstGeom prst="rect">
            <a:avLst/>
          </a:prstGeom>
          <a:noFill/>
        </p:spPr>
        <p:txBody>
          <a:bodyPr wrap="square">
            <a:spAutoFit/>
          </a:bodyPr>
          <a:lstStyle/>
          <a:p>
            <a:pPr algn="ctr"/>
            <a:r>
              <a:rPr lang="en-US" sz="1800" i="1" dirty="0" err="1">
                <a:latin typeface="Century Gothic" panose="020B0502020202020204" pitchFamily="34" charset="0"/>
              </a:rPr>
              <a:t>samtools</a:t>
            </a:r>
            <a:r>
              <a:rPr lang="en-US" sz="1800" i="1" dirty="0">
                <a:latin typeface="Century Gothic" panose="020B0502020202020204" pitchFamily="34" charset="0"/>
              </a:rPr>
              <a:t> sort</a:t>
            </a:r>
          </a:p>
        </p:txBody>
      </p:sp>
      <p:sp>
        <p:nvSpPr>
          <p:cNvPr id="42" name="TextBox 41">
            <a:extLst>
              <a:ext uri="{FF2B5EF4-FFF2-40B4-BE49-F238E27FC236}">
                <a16:creationId xmlns:a16="http://schemas.microsoft.com/office/drawing/2014/main" id="{AC76CDA9-1928-4B5E-8031-CEB0C24C5D87}"/>
              </a:ext>
            </a:extLst>
          </p:cNvPr>
          <p:cNvSpPr txBox="1"/>
          <p:nvPr/>
        </p:nvSpPr>
        <p:spPr>
          <a:xfrm>
            <a:off x="954505" y="2383128"/>
            <a:ext cx="2138413" cy="369332"/>
          </a:xfrm>
          <a:prstGeom prst="rect">
            <a:avLst/>
          </a:prstGeom>
          <a:noFill/>
        </p:spPr>
        <p:txBody>
          <a:bodyPr wrap="square">
            <a:spAutoFit/>
          </a:bodyPr>
          <a:lstStyle/>
          <a:p>
            <a:pPr algn="ctr"/>
            <a:r>
              <a:rPr lang="en-US" sz="1800" i="1" dirty="0" err="1">
                <a:latin typeface="Century Gothic" panose="020B0502020202020204" pitchFamily="34" charset="0"/>
              </a:rPr>
              <a:t>samtools</a:t>
            </a:r>
            <a:r>
              <a:rPr lang="en-US" sz="1800" i="1" dirty="0">
                <a:latin typeface="Century Gothic" panose="020B0502020202020204" pitchFamily="34" charset="0"/>
              </a:rPr>
              <a:t> index</a:t>
            </a:r>
          </a:p>
        </p:txBody>
      </p:sp>
      <p:sp>
        <p:nvSpPr>
          <p:cNvPr id="43" name="TextBox 42">
            <a:extLst>
              <a:ext uri="{FF2B5EF4-FFF2-40B4-BE49-F238E27FC236}">
                <a16:creationId xmlns:a16="http://schemas.microsoft.com/office/drawing/2014/main" id="{E022A27D-55C7-415D-BC5C-BE786B48E0A7}"/>
              </a:ext>
            </a:extLst>
          </p:cNvPr>
          <p:cNvSpPr txBox="1"/>
          <p:nvPr/>
        </p:nvSpPr>
        <p:spPr>
          <a:xfrm>
            <a:off x="119063" y="3905867"/>
            <a:ext cx="1410102" cy="646331"/>
          </a:xfrm>
          <a:prstGeom prst="rect">
            <a:avLst/>
          </a:prstGeom>
          <a:noFill/>
        </p:spPr>
        <p:txBody>
          <a:bodyPr wrap="square">
            <a:spAutoFit/>
          </a:bodyPr>
          <a:lstStyle/>
          <a:p>
            <a:pPr algn="ctr"/>
            <a:r>
              <a:rPr lang="en-US" sz="1800" i="1" dirty="0" err="1">
                <a:latin typeface="Century Gothic" panose="020B0502020202020204" pitchFamily="34" charset="0"/>
              </a:rPr>
              <a:t>samtools</a:t>
            </a:r>
            <a:r>
              <a:rPr lang="en-US" sz="1800" i="1" dirty="0">
                <a:latin typeface="Century Gothic" panose="020B0502020202020204" pitchFamily="34" charset="0"/>
              </a:rPr>
              <a:t> view</a:t>
            </a:r>
          </a:p>
        </p:txBody>
      </p:sp>
      <p:sp>
        <p:nvSpPr>
          <p:cNvPr id="44" name="TextBox 43">
            <a:extLst>
              <a:ext uri="{FF2B5EF4-FFF2-40B4-BE49-F238E27FC236}">
                <a16:creationId xmlns:a16="http://schemas.microsoft.com/office/drawing/2014/main" id="{D42172F1-18F6-43C1-B1B2-FED6C25A1CB8}"/>
              </a:ext>
            </a:extLst>
          </p:cNvPr>
          <p:cNvSpPr txBox="1"/>
          <p:nvPr/>
        </p:nvSpPr>
        <p:spPr>
          <a:xfrm>
            <a:off x="3255020" y="5003986"/>
            <a:ext cx="204983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Optional gene expression quantification</a:t>
            </a:r>
          </a:p>
        </p:txBody>
      </p:sp>
      <p:cxnSp>
        <p:nvCxnSpPr>
          <p:cNvPr id="45" name="Straight Arrow Connector 44">
            <a:extLst>
              <a:ext uri="{FF2B5EF4-FFF2-40B4-BE49-F238E27FC236}">
                <a16:creationId xmlns:a16="http://schemas.microsoft.com/office/drawing/2014/main" id="{A83A9FEA-54D0-4D61-AE30-0EC25D204AE6}"/>
              </a:ext>
            </a:extLst>
          </p:cNvPr>
          <p:cNvCxnSpPr>
            <a:cxnSpLocks/>
            <a:stCxn id="14" idx="3"/>
          </p:cNvCxnSpPr>
          <p:nvPr/>
        </p:nvCxnSpPr>
        <p:spPr>
          <a:xfrm flipV="1">
            <a:off x="2566755" y="5201040"/>
            <a:ext cx="688265" cy="3107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E622C24E-2818-4221-A9AF-09E8C0585A85}"/>
              </a:ext>
            </a:extLst>
          </p:cNvPr>
          <p:cNvSpPr txBox="1"/>
          <p:nvPr/>
        </p:nvSpPr>
        <p:spPr>
          <a:xfrm>
            <a:off x="3017900" y="4462806"/>
            <a:ext cx="1789518" cy="369332"/>
          </a:xfrm>
          <a:prstGeom prst="rect">
            <a:avLst/>
          </a:prstGeom>
          <a:noFill/>
        </p:spPr>
        <p:txBody>
          <a:bodyPr wrap="square">
            <a:spAutoFit/>
          </a:bodyPr>
          <a:lstStyle/>
          <a:p>
            <a:pPr algn="ctr"/>
            <a:r>
              <a:rPr lang="en-US" sz="1800" i="1" dirty="0" err="1">
                <a:latin typeface="Century Gothic" panose="020B0502020202020204" pitchFamily="34" charset="0"/>
              </a:rPr>
              <a:t>featureCounts</a:t>
            </a:r>
            <a:endParaRPr lang="en-US" sz="1800" i="1" dirty="0">
              <a:latin typeface="Century Gothic" panose="020B0502020202020204" pitchFamily="34" charset="0"/>
            </a:endParaRPr>
          </a:p>
        </p:txBody>
      </p:sp>
      <p:sp>
        <p:nvSpPr>
          <p:cNvPr id="52" name="TextBox 51">
            <a:extLst>
              <a:ext uri="{FF2B5EF4-FFF2-40B4-BE49-F238E27FC236}">
                <a16:creationId xmlns:a16="http://schemas.microsoft.com/office/drawing/2014/main" id="{1FD05077-C6C4-4BEE-9CCD-39510A2D8062}"/>
              </a:ext>
            </a:extLst>
          </p:cNvPr>
          <p:cNvSpPr txBox="1"/>
          <p:nvPr/>
        </p:nvSpPr>
        <p:spPr>
          <a:xfrm>
            <a:off x="2566755" y="3577932"/>
            <a:ext cx="17526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a:latin typeface="Century Gothic" panose="020B0502020202020204" pitchFamily="34" charset="0"/>
              </a:rPr>
              <a:t>GTF/GFF3 annotation</a:t>
            </a:r>
          </a:p>
        </p:txBody>
      </p:sp>
      <p:cxnSp>
        <p:nvCxnSpPr>
          <p:cNvPr id="54" name="Straight Arrow Connector 53">
            <a:extLst>
              <a:ext uri="{FF2B5EF4-FFF2-40B4-BE49-F238E27FC236}">
                <a16:creationId xmlns:a16="http://schemas.microsoft.com/office/drawing/2014/main" id="{D22D5520-3035-44A5-8C17-6131197B072D}"/>
              </a:ext>
            </a:extLst>
          </p:cNvPr>
          <p:cNvCxnSpPr>
            <a:cxnSpLocks/>
          </p:cNvCxnSpPr>
          <p:nvPr/>
        </p:nvCxnSpPr>
        <p:spPr>
          <a:xfrm>
            <a:off x="2857488" y="4285818"/>
            <a:ext cx="397532" cy="9152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184433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F3F180-1495-4628-9E92-35DD0AE186DF}"/>
              </a:ext>
            </a:extLst>
          </p:cNvPr>
          <p:cNvSpPr>
            <a:spLocks noGrp="1"/>
          </p:cNvSpPr>
          <p:nvPr>
            <p:ph type="body" sz="quarter" idx="10"/>
          </p:nvPr>
        </p:nvSpPr>
        <p:spPr/>
        <p:txBody>
          <a:bodyPr/>
          <a:lstStyle/>
          <a:p>
            <a:r>
              <a:rPr lang="en-US" dirty="0"/>
              <a:t>Converting BAM to gene expression</a:t>
            </a:r>
            <a:endParaRPr lang="en-GB" dirty="0"/>
          </a:p>
        </p:txBody>
      </p:sp>
      <p:sp>
        <p:nvSpPr>
          <p:cNvPr id="5" name="TextBox 4">
            <a:extLst>
              <a:ext uri="{FF2B5EF4-FFF2-40B4-BE49-F238E27FC236}">
                <a16:creationId xmlns:a16="http://schemas.microsoft.com/office/drawing/2014/main" id="{4C265B7C-3A85-44EC-B939-E9B19D1B43CD}"/>
              </a:ext>
            </a:extLst>
          </p:cNvPr>
          <p:cNvSpPr txBox="1"/>
          <p:nvPr/>
        </p:nvSpPr>
        <p:spPr>
          <a:xfrm>
            <a:off x="263352" y="836712"/>
            <a:ext cx="6840760" cy="707886"/>
          </a:xfrm>
          <a:prstGeom prst="rect">
            <a:avLst/>
          </a:prstGeom>
          <a:noFill/>
        </p:spPr>
        <p:txBody>
          <a:bodyPr wrap="square" rtlCol="0">
            <a:spAutoFit/>
          </a:bodyPr>
          <a:lstStyle/>
          <a:p>
            <a:pPr algn="l"/>
            <a:r>
              <a:rPr lang="en-US" sz="2000" dirty="0">
                <a:latin typeface="Century Gothic" panose="020B0502020202020204" pitchFamily="34" charset="0"/>
              </a:rPr>
              <a:t>The predominant reads within a BAM originating from an RNA-Seq experiment derive from messenger RNAs</a:t>
            </a:r>
            <a:endParaRPr lang="en-GB" sz="2000" dirty="0">
              <a:latin typeface="Century Gothic" panose="020B0502020202020204" pitchFamily="34" charset="0"/>
            </a:endParaRPr>
          </a:p>
        </p:txBody>
      </p:sp>
      <p:pic>
        <p:nvPicPr>
          <p:cNvPr id="7" name="Picture 2" descr="http://upload.wikimedia.org/wikipedia/en/0/01/RNA-Seq-alignment.png">
            <a:extLst>
              <a:ext uri="{FF2B5EF4-FFF2-40B4-BE49-F238E27FC236}">
                <a16:creationId xmlns:a16="http://schemas.microsoft.com/office/drawing/2014/main" id="{26824F68-0C9A-4559-986D-12C95F7E6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844824"/>
            <a:ext cx="4572959" cy="43788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82EDAAB-6681-48E3-803C-54DCA12154D0}"/>
              </a:ext>
            </a:extLst>
          </p:cNvPr>
          <p:cNvSpPr txBox="1"/>
          <p:nvPr/>
        </p:nvSpPr>
        <p:spPr>
          <a:xfrm>
            <a:off x="6419587" y="3046103"/>
            <a:ext cx="1584176" cy="369332"/>
          </a:xfrm>
          <a:prstGeom prst="rect">
            <a:avLst/>
          </a:prstGeom>
          <a:noFill/>
        </p:spPr>
        <p:txBody>
          <a:bodyPr wrap="square" rtlCol="0">
            <a:spAutoFit/>
          </a:bodyPr>
          <a:lstStyle/>
          <a:p>
            <a:r>
              <a:rPr lang="it-IT" b="1" dirty="0"/>
              <a:t>RNA-seq reads</a:t>
            </a:r>
            <a:endParaRPr lang="en-US" b="1" dirty="0"/>
          </a:p>
        </p:txBody>
      </p:sp>
      <p:sp>
        <p:nvSpPr>
          <p:cNvPr id="10" name="Rectangle 9">
            <a:extLst>
              <a:ext uri="{FF2B5EF4-FFF2-40B4-BE49-F238E27FC236}">
                <a16:creationId xmlns:a16="http://schemas.microsoft.com/office/drawing/2014/main" id="{5BA9310E-0C6E-43E9-9DA0-CC54812AF69B}"/>
              </a:ext>
            </a:extLst>
          </p:cNvPr>
          <p:cNvSpPr/>
          <p:nvPr/>
        </p:nvSpPr>
        <p:spPr>
          <a:xfrm>
            <a:off x="6456040" y="2685114"/>
            <a:ext cx="5431160" cy="12003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55E05CA-9F79-4ED4-9478-6587A9EE4EBC}"/>
              </a:ext>
            </a:extLst>
          </p:cNvPr>
          <p:cNvSpPr txBox="1"/>
          <p:nvPr/>
        </p:nvSpPr>
        <p:spPr>
          <a:xfrm>
            <a:off x="7696200" y="2746669"/>
            <a:ext cx="4191000" cy="1077218"/>
          </a:xfrm>
          <a:prstGeom prst="rect">
            <a:avLst/>
          </a:prstGeom>
          <a:noFill/>
        </p:spPr>
        <p:txBody>
          <a:bodyPr wrap="square" rtlCol="0">
            <a:spAutoFit/>
          </a:bodyPr>
          <a:lstStyle/>
          <a:p>
            <a:r>
              <a:rPr lang="it-IT" sz="1600" dirty="0"/>
              <a:t>Short (36-250 bases)</a:t>
            </a:r>
          </a:p>
          <a:p>
            <a:r>
              <a:rPr lang="it-IT" sz="1600" dirty="0"/>
              <a:t>High </a:t>
            </a:r>
            <a:r>
              <a:rPr lang="it-IT" sz="1600" dirty="0" err="1"/>
              <a:t>error</a:t>
            </a:r>
            <a:r>
              <a:rPr lang="it-IT" sz="1600" dirty="0"/>
              <a:t> </a:t>
            </a:r>
            <a:r>
              <a:rPr lang="it-IT" sz="1600" dirty="0" err="1"/>
              <a:t>rates</a:t>
            </a:r>
            <a:r>
              <a:rPr lang="it-IT" sz="1600" dirty="0"/>
              <a:t> (1%)</a:t>
            </a:r>
          </a:p>
          <a:p>
            <a:r>
              <a:rPr lang="it-IT" sz="1600" dirty="0" err="1"/>
              <a:t>Hundreds</a:t>
            </a:r>
            <a:r>
              <a:rPr lang="it-IT" sz="1600" dirty="0"/>
              <a:t> of millions of reads</a:t>
            </a:r>
          </a:p>
          <a:p>
            <a:r>
              <a:rPr lang="it-IT" sz="1600" dirty="0"/>
              <a:t>Many reads span </a:t>
            </a:r>
            <a:r>
              <a:rPr lang="it-IT" sz="1600" b="1" dirty="0"/>
              <a:t>exon-exon junctions</a:t>
            </a:r>
            <a:endParaRPr lang="en-US" sz="1600" b="1" dirty="0"/>
          </a:p>
        </p:txBody>
      </p:sp>
    </p:spTree>
    <p:extLst>
      <p:ext uri="{BB962C8B-B14F-4D97-AF65-F5344CB8AC3E}">
        <p14:creationId xmlns:p14="http://schemas.microsoft.com/office/powerpoint/2010/main" val="2092351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F3F180-1495-4628-9E92-35DD0AE186DF}"/>
              </a:ext>
            </a:extLst>
          </p:cNvPr>
          <p:cNvSpPr>
            <a:spLocks noGrp="1"/>
          </p:cNvSpPr>
          <p:nvPr>
            <p:ph type="body" sz="quarter" idx="10"/>
          </p:nvPr>
        </p:nvSpPr>
        <p:spPr/>
        <p:txBody>
          <a:bodyPr/>
          <a:lstStyle/>
          <a:p>
            <a:r>
              <a:rPr lang="en-US" dirty="0"/>
              <a:t>Converting BAM to gene expression</a:t>
            </a:r>
            <a:endParaRPr lang="en-GB" dirty="0"/>
          </a:p>
        </p:txBody>
      </p:sp>
      <p:pic>
        <p:nvPicPr>
          <p:cNvPr id="4" name="Picture 2">
            <a:extLst>
              <a:ext uri="{FF2B5EF4-FFF2-40B4-BE49-F238E27FC236}">
                <a16:creationId xmlns:a16="http://schemas.microsoft.com/office/drawing/2014/main" id="{6673F04A-2555-4E7A-87A4-61F4450E6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3514183"/>
            <a:ext cx="7452320" cy="312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C265B7C-3A85-44EC-B939-E9B19D1B43CD}"/>
              </a:ext>
            </a:extLst>
          </p:cNvPr>
          <p:cNvSpPr txBox="1"/>
          <p:nvPr/>
        </p:nvSpPr>
        <p:spPr>
          <a:xfrm>
            <a:off x="767408" y="764704"/>
            <a:ext cx="8424936" cy="2862322"/>
          </a:xfrm>
          <a:prstGeom prst="rect">
            <a:avLst/>
          </a:prstGeom>
          <a:noFill/>
        </p:spPr>
        <p:txBody>
          <a:bodyPr wrap="square" rtlCol="0">
            <a:spAutoFit/>
          </a:bodyPr>
          <a:lstStyle/>
          <a:p>
            <a:pPr algn="l"/>
            <a:r>
              <a:rPr lang="en-US" sz="2000" dirty="0">
                <a:latin typeface="Century Gothic" panose="020B0502020202020204" pitchFamily="34" charset="0"/>
              </a:rPr>
              <a:t>Peculiarities of RNA-Seq short reads:</a:t>
            </a:r>
          </a:p>
          <a:p>
            <a:pPr algn="l"/>
            <a:endParaRPr lang="en-US" sz="2000" dirty="0">
              <a:latin typeface="Century Gothic" panose="020B0502020202020204" pitchFamily="34" charset="0"/>
            </a:endParaRPr>
          </a:p>
          <a:p>
            <a:pPr marL="342900" indent="-342900" algn="l">
              <a:buFont typeface="Arial" panose="020B0604020202020204" pitchFamily="34" charset="0"/>
              <a:buChar char="•"/>
            </a:pPr>
            <a:r>
              <a:rPr lang="en-US" sz="2000" dirty="0">
                <a:latin typeface="Century Gothic" panose="020B0502020202020204" pitchFamily="34" charset="0"/>
              </a:rPr>
              <a:t>Alignment is not uniform (proportional to transcript expression)</a:t>
            </a:r>
          </a:p>
          <a:p>
            <a:pPr marL="342900" indent="-342900" algn="l">
              <a:buFont typeface="Arial" panose="020B0604020202020204" pitchFamily="34" charset="0"/>
              <a:buChar char="•"/>
            </a:pPr>
            <a:r>
              <a:rPr lang="en-US" sz="2000" dirty="0">
                <a:latin typeface="Century Gothic" panose="020B0502020202020204" pitchFamily="34" charset="0"/>
              </a:rPr>
              <a:t>Alignment on the same transcript is not uniform (exonucleases cut from 5’ and 3’)</a:t>
            </a:r>
          </a:p>
          <a:p>
            <a:pPr marL="342900" indent="-342900" algn="l">
              <a:buFont typeface="Arial" panose="020B0604020202020204" pitchFamily="34" charset="0"/>
              <a:buChar char="•"/>
            </a:pPr>
            <a:r>
              <a:rPr lang="en-US" sz="2000" dirty="0">
                <a:latin typeface="Century Gothic" panose="020B0502020202020204" pitchFamily="34" charset="0"/>
              </a:rPr>
              <a:t>When aligned on the genome, eukaryotic RNASeq reads can span across introns</a:t>
            </a:r>
          </a:p>
          <a:p>
            <a:pPr marL="342900" indent="-342900" algn="l">
              <a:buFont typeface="Arial" panose="020B0604020202020204" pitchFamily="34" charset="0"/>
              <a:buChar char="•"/>
            </a:pPr>
            <a:r>
              <a:rPr lang="en-US" sz="2000" dirty="0">
                <a:latin typeface="Century Gothic" panose="020B0502020202020204" pitchFamily="34" charset="0"/>
              </a:rPr>
              <a:t>Alternative isoforms</a:t>
            </a:r>
          </a:p>
          <a:p>
            <a:pPr marL="342900" indent="-342900" algn="l">
              <a:buFont typeface="Arial" panose="020B0604020202020204" pitchFamily="34" charset="0"/>
              <a:buChar char="•"/>
            </a:pPr>
            <a:r>
              <a:rPr lang="en-US" sz="2000" dirty="0">
                <a:latin typeface="Century Gothic" panose="020B0502020202020204" pitchFamily="34" charset="0"/>
              </a:rPr>
              <a:t>RNA editing</a:t>
            </a:r>
            <a:endParaRPr lang="en-GB" sz="2000" dirty="0">
              <a:latin typeface="Century Gothic" panose="020B0502020202020204" pitchFamily="34" charset="0"/>
            </a:endParaRPr>
          </a:p>
        </p:txBody>
      </p:sp>
    </p:spTree>
    <p:extLst>
      <p:ext uri="{BB962C8B-B14F-4D97-AF65-F5344CB8AC3E}">
        <p14:creationId xmlns:p14="http://schemas.microsoft.com/office/powerpoint/2010/main" val="20721980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2E4945-15D3-451F-BC87-A50AB89DCB5F}"/>
              </a:ext>
            </a:extLst>
          </p:cNvPr>
          <p:cNvSpPr>
            <a:spLocks noGrp="1"/>
          </p:cNvSpPr>
          <p:nvPr>
            <p:ph type="body" sz="quarter" idx="10"/>
          </p:nvPr>
        </p:nvSpPr>
        <p:spPr/>
        <p:txBody>
          <a:bodyPr/>
          <a:lstStyle/>
          <a:p>
            <a:r>
              <a:rPr lang="en-US" dirty="0"/>
              <a:t>Getting counts from RNA-Seq</a:t>
            </a:r>
            <a:endParaRPr lang="en-GB" dirty="0"/>
          </a:p>
        </p:txBody>
      </p:sp>
      <p:sp>
        <p:nvSpPr>
          <p:cNvPr id="4" name="TextBox 3">
            <a:extLst>
              <a:ext uri="{FF2B5EF4-FFF2-40B4-BE49-F238E27FC236}">
                <a16:creationId xmlns:a16="http://schemas.microsoft.com/office/drawing/2014/main" id="{BCDE26E7-6356-4AF6-B64A-01AF5E39A6B6}"/>
              </a:ext>
            </a:extLst>
          </p:cNvPr>
          <p:cNvSpPr txBox="1"/>
          <p:nvPr/>
        </p:nvSpPr>
        <p:spPr>
          <a:xfrm>
            <a:off x="263352" y="1060867"/>
            <a:ext cx="3312368"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000" dirty="0">
                <a:latin typeface="Century Gothic" panose="020B0502020202020204" pitchFamily="34" charset="0"/>
              </a:rPr>
              <a:t>GFF3 annotation</a:t>
            </a:r>
            <a:endParaRPr lang="en-GB" sz="4000" dirty="0">
              <a:latin typeface="Century Gothic" panose="020B0502020202020204" pitchFamily="34" charset="0"/>
            </a:endParaRPr>
          </a:p>
        </p:txBody>
      </p:sp>
      <p:sp>
        <p:nvSpPr>
          <p:cNvPr id="5" name="TextBox 4">
            <a:extLst>
              <a:ext uri="{FF2B5EF4-FFF2-40B4-BE49-F238E27FC236}">
                <a16:creationId xmlns:a16="http://schemas.microsoft.com/office/drawing/2014/main" id="{B8467768-BA94-4E86-933D-728A703C9B08}"/>
              </a:ext>
            </a:extLst>
          </p:cNvPr>
          <p:cNvSpPr txBox="1"/>
          <p:nvPr/>
        </p:nvSpPr>
        <p:spPr>
          <a:xfrm>
            <a:off x="263352" y="2996952"/>
            <a:ext cx="3312368" cy="132343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4000" dirty="0">
                <a:latin typeface="Century Gothic" panose="020B0502020202020204" pitchFamily="34" charset="0"/>
              </a:rPr>
              <a:t>BAM alignment</a:t>
            </a:r>
            <a:endParaRPr lang="en-GB" sz="4000" dirty="0">
              <a:latin typeface="Century Gothic" panose="020B0502020202020204" pitchFamily="34" charset="0"/>
            </a:endParaRPr>
          </a:p>
        </p:txBody>
      </p:sp>
      <p:sp>
        <p:nvSpPr>
          <p:cNvPr id="6" name="TextBox 5">
            <a:extLst>
              <a:ext uri="{FF2B5EF4-FFF2-40B4-BE49-F238E27FC236}">
                <a16:creationId xmlns:a16="http://schemas.microsoft.com/office/drawing/2014/main" id="{7115D181-73F4-457B-89A5-213370E1113E}"/>
              </a:ext>
            </a:extLst>
          </p:cNvPr>
          <p:cNvSpPr txBox="1"/>
          <p:nvPr/>
        </p:nvSpPr>
        <p:spPr>
          <a:xfrm>
            <a:off x="4079776" y="2380519"/>
            <a:ext cx="3312368" cy="7078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000" dirty="0" err="1">
                <a:latin typeface="Century Gothic" panose="020B0502020202020204" pitchFamily="34" charset="0"/>
              </a:rPr>
              <a:t>Htseq</a:t>
            </a:r>
            <a:r>
              <a:rPr lang="en-US" sz="4000" dirty="0">
                <a:latin typeface="Century Gothic" panose="020B0502020202020204" pitchFamily="34" charset="0"/>
              </a:rPr>
              <a:t>-count</a:t>
            </a:r>
            <a:endParaRPr lang="en-GB" sz="4000" dirty="0">
              <a:latin typeface="Century Gothic" panose="020B0502020202020204" pitchFamily="34" charset="0"/>
            </a:endParaRPr>
          </a:p>
        </p:txBody>
      </p:sp>
      <p:sp>
        <p:nvSpPr>
          <p:cNvPr id="7" name="TextBox 6">
            <a:extLst>
              <a:ext uri="{FF2B5EF4-FFF2-40B4-BE49-F238E27FC236}">
                <a16:creationId xmlns:a16="http://schemas.microsoft.com/office/drawing/2014/main" id="{DA556B86-952E-402E-82B0-39A0A123B1CE}"/>
              </a:ext>
            </a:extLst>
          </p:cNvPr>
          <p:cNvSpPr txBox="1"/>
          <p:nvPr/>
        </p:nvSpPr>
        <p:spPr>
          <a:xfrm>
            <a:off x="3579665" y="2028910"/>
            <a:ext cx="556358" cy="1323439"/>
          </a:xfrm>
          <a:prstGeom prst="rect">
            <a:avLst/>
          </a:prstGeom>
          <a:noFill/>
        </p:spPr>
        <p:txBody>
          <a:bodyPr wrap="square" rtlCol="0">
            <a:spAutoFit/>
          </a:bodyPr>
          <a:lstStyle/>
          <a:p>
            <a:pPr algn="l"/>
            <a:r>
              <a:rPr lang="en-US" sz="8000" dirty="0">
                <a:latin typeface="Century Gothic" panose="020B0502020202020204" pitchFamily="34" charset="0"/>
              </a:rPr>
              <a:t>}</a:t>
            </a:r>
            <a:endParaRPr lang="en-GB" sz="8000" dirty="0">
              <a:latin typeface="Century Gothic" panose="020B0502020202020204" pitchFamily="34" charset="0"/>
            </a:endParaRPr>
          </a:p>
        </p:txBody>
      </p:sp>
      <p:sp>
        <p:nvSpPr>
          <p:cNvPr id="8" name="Arrow: Right 7">
            <a:extLst>
              <a:ext uri="{FF2B5EF4-FFF2-40B4-BE49-F238E27FC236}">
                <a16:creationId xmlns:a16="http://schemas.microsoft.com/office/drawing/2014/main" id="{B9E5F5EB-6E04-406B-A669-D4559EA7DCD4}"/>
              </a:ext>
            </a:extLst>
          </p:cNvPr>
          <p:cNvSpPr/>
          <p:nvPr/>
        </p:nvSpPr>
        <p:spPr>
          <a:xfrm>
            <a:off x="7536160" y="2633054"/>
            <a:ext cx="720080" cy="26249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175CB1C-DEC7-4515-8321-BA4C2FBF78A5}"/>
              </a:ext>
            </a:extLst>
          </p:cNvPr>
          <p:cNvSpPr txBox="1"/>
          <p:nvPr/>
        </p:nvSpPr>
        <p:spPr>
          <a:xfrm>
            <a:off x="5650636" y="2956264"/>
            <a:ext cx="914400" cy="914400"/>
          </a:xfrm>
          <a:prstGeom prst="rect">
            <a:avLst/>
          </a:prstGeom>
          <a:noFill/>
        </p:spPr>
        <p:txBody>
          <a:bodyPr wrap="square" rtlCol="0">
            <a:spAutoFit/>
          </a:bodyPr>
          <a:lstStyle/>
          <a:p>
            <a:pPr algn="l"/>
            <a:endParaRPr lang="en-GB" sz="2000" dirty="0">
              <a:latin typeface="Century Gothic" panose="020B0502020202020204" pitchFamily="34" charset="0"/>
            </a:endParaRPr>
          </a:p>
        </p:txBody>
      </p:sp>
      <p:sp>
        <p:nvSpPr>
          <p:cNvPr id="10" name="TextBox 9">
            <a:extLst>
              <a:ext uri="{FF2B5EF4-FFF2-40B4-BE49-F238E27FC236}">
                <a16:creationId xmlns:a16="http://schemas.microsoft.com/office/drawing/2014/main" id="{A75BFD0A-7C66-442A-956A-83E022E8BA8E}"/>
              </a:ext>
            </a:extLst>
          </p:cNvPr>
          <p:cNvSpPr txBox="1"/>
          <p:nvPr/>
        </p:nvSpPr>
        <p:spPr>
          <a:xfrm>
            <a:off x="8427891" y="2410356"/>
            <a:ext cx="3449983" cy="707886"/>
          </a:xfrm>
          <a:prstGeom prst="rect">
            <a:avLst/>
          </a:prstGeom>
          <a:noFill/>
        </p:spPr>
        <p:txBody>
          <a:bodyPr wrap="none" rtlCol="0">
            <a:spAutoFit/>
          </a:bodyPr>
          <a:lstStyle/>
          <a:p>
            <a:pPr algn="ctr"/>
            <a:r>
              <a:rPr lang="en-US" sz="4000" b="1" dirty="0">
                <a:latin typeface="Century Gothic" panose="020B0502020202020204" pitchFamily="34" charset="0"/>
              </a:rPr>
              <a:t>Gene Counts</a:t>
            </a:r>
            <a:endParaRPr lang="en-GB" sz="4000" b="1" dirty="0">
              <a:latin typeface="Century Gothic" panose="020B0502020202020204" pitchFamily="34" charset="0"/>
            </a:endParaRPr>
          </a:p>
        </p:txBody>
      </p:sp>
    </p:spTree>
    <p:extLst>
      <p:ext uri="{BB962C8B-B14F-4D97-AF65-F5344CB8AC3E}">
        <p14:creationId xmlns:p14="http://schemas.microsoft.com/office/powerpoint/2010/main" val="9167895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2E4945-15D3-451F-BC87-A50AB89DCB5F}"/>
              </a:ext>
            </a:extLst>
          </p:cNvPr>
          <p:cNvSpPr>
            <a:spLocks noGrp="1"/>
          </p:cNvSpPr>
          <p:nvPr>
            <p:ph type="body" sz="quarter" idx="10"/>
          </p:nvPr>
        </p:nvSpPr>
        <p:spPr/>
        <p:txBody>
          <a:bodyPr/>
          <a:lstStyle/>
          <a:p>
            <a:r>
              <a:rPr lang="en-US" dirty="0"/>
              <a:t>Getting counts from RNA-Seq</a:t>
            </a:r>
            <a:endParaRPr lang="en-GB" dirty="0"/>
          </a:p>
        </p:txBody>
      </p:sp>
      <p:sp>
        <p:nvSpPr>
          <p:cNvPr id="4" name="TextBox 3">
            <a:extLst>
              <a:ext uri="{FF2B5EF4-FFF2-40B4-BE49-F238E27FC236}">
                <a16:creationId xmlns:a16="http://schemas.microsoft.com/office/drawing/2014/main" id="{BCDE26E7-6356-4AF6-B64A-01AF5E39A6B6}"/>
              </a:ext>
            </a:extLst>
          </p:cNvPr>
          <p:cNvSpPr txBox="1"/>
          <p:nvPr/>
        </p:nvSpPr>
        <p:spPr>
          <a:xfrm>
            <a:off x="263352" y="1060867"/>
            <a:ext cx="3312368"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000" dirty="0">
                <a:latin typeface="Century Gothic" panose="020B0502020202020204" pitchFamily="34" charset="0"/>
              </a:rPr>
              <a:t>GFF3 annotation</a:t>
            </a:r>
            <a:endParaRPr lang="en-GB" sz="4000" dirty="0">
              <a:latin typeface="Century Gothic" panose="020B0502020202020204" pitchFamily="34" charset="0"/>
            </a:endParaRPr>
          </a:p>
        </p:txBody>
      </p:sp>
      <p:sp>
        <p:nvSpPr>
          <p:cNvPr id="5" name="TextBox 4">
            <a:extLst>
              <a:ext uri="{FF2B5EF4-FFF2-40B4-BE49-F238E27FC236}">
                <a16:creationId xmlns:a16="http://schemas.microsoft.com/office/drawing/2014/main" id="{B8467768-BA94-4E86-933D-728A703C9B08}"/>
              </a:ext>
            </a:extLst>
          </p:cNvPr>
          <p:cNvSpPr txBox="1"/>
          <p:nvPr/>
        </p:nvSpPr>
        <p:spPr>
          <a:xfrm>
            <a:off x="263352" y="2996952"/>
            <a:ext cx="3312368" cy="132343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4000" dirty="0">
                <a:latin typeface="Century Gothic" panose="020B0502020202020204" pitchFamily="34" charset="0"/>
              </a:rPr>
              <a:t>BAM alignment</a:t>
            </a:r>
            <a:endParaRPr lang="en-GB" sz="4000" dirty="0">
              <a:latin typeface="Century Gothic" panose="020B0502020202020204" pitchFamily="34" charset="0"/>
            </a:endParaRPr>
          </a:p>
        </p:txBody>
      </p:sp>
      <p:sp>
        <p:nvSpPr>
          <p:cNvPr id="6" name="TextBox 5">
            <a:extLst>
              <a:ext uri="{FF2B5EF4-FFF2-40B4-BE49-F238E27FC236}">
                <a16:creationId xmlns:a16="http://schemas.microsoft.com/office/drawing/2014/main" id="{7115D181-73F4-457B-89A5-213370E1113E}"/>
              </a:ext>
            </a:extLst>
          </p:cNvPr>
          <p:cNvSpPr txBox="1"/>
          <p:nvPr/>
        </p:nvSpPr>
        <p:spPr>
          <a:xfrm>
            <a:off x="4079776" y="2380519"/>
            <a:ext cx="3312368" cy="7078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000" dirty="0" err="1">
                <a:latin typeface="Century Gothic" panose="020B0502020202020204" pitchFamily="34" charset="0"/>
              </a:rPr>
              <a:t>Htseq</a:t>
            </a:r>
            <a:r>
              <a:rPr lang="en-US" sz="4000" dirty="0">
                <a:latin typeface="Century Gothic" panose="020B0502020202020204" pitchFamily="34" charset="0"/>
              </a:rPr>
              <a:t>-count</a:t>
            </a:r>
            <a:endParaRPr lang="en-GB" sz="4000" dirty="0">
              <a:latin typeface="Century Gothic" panose="020B0502020202020204" pitchFamily="34" charset="0"/>
            </a:endParaRPr>
          </a:p>
        </p:txBody>
      </p:sp>
      <p:sp>
        <p:nvSpPr>
          <p:cNvPr id="7" name="TextBox 6">
            <a:extLst>
              <a:ext uri="{FF2B5EF4-FFF2-40B4-BE49-F238E27FC236}">
                <a16:creationId xmlns:a16="http://schemas.microsoft.com/office/drawing/2014/main" id="{DA556B86-952E-402E-82B0-39A0A123B1CE}"/>
              </a:ext>
            </a:extLst>
          </p:cNvPr>
          <p:cNvSpPr txBox="1"/>
          <p:nvPr/>
        </p:nvSpPr>
        <p:spPr>
          <a:xfrm>
            <a:off x="3579665" y="2028910"/>
            <a:ext cx="556358" cy="1323439"/>
          </a:xfrm>
          <a:prstGeom prst="rect">
            <a:avLst/>
          </a:prstGeom>
          <a:noFill/>
        </p:spPr>
        <p:txBody>
          <a:bodyPr wrap="square" rtlCol="0">
            <a:spAutoFit/>
          </a:bodyPr>
          <a:lstStyle/>
          <a:p>
            <a:pPr algn="l"/>
            <a:r>
              <a:rPr lang="en-US" sz="8000" dirty="0">
                <a:latin typeface="Century Gothic" panose="020B0502020202020204" pitchFamily="34" charset="0"/>
              </a:rPr>
              <a:t>}</a:t>
            </a:r>
            <a:endParaRPr lang="en-GB" sz="8000" dirty="0">
              <a:latin typeface="Century Gothic" panose="020B0502020202020204" pitchFamily="34" charset="0"/>
            </a:endParaRPr>
          </a:p>
        </p:txBody>
      </p:sp>
      <p:sp>
        <p:nvSpPr>
          <p:cNvPr id="8" name="Arrow: Right 7">
            <a:extLst>
              <a:ext uri="{FF2B5EF4-FFF2-40B4-BE49-F238E27FC236}">
                <a16:creationId xmlns:a16="http://schemas.microsoft.com/office/drawing/2014/main" id="{B9E5F5EB-6E04-406B-A669-D4559EA7DCD4}"/>
              </a:ext>
            </a:extLst>
          </p:cNvPr>
          <p:cNvSpPr/>
          <p:nvPr/>
        </p:nvSpPr>
        <p:spPr>
          <a:xfrm>
            <a:off x="7536160" y="2633054"/>
            <a:ext cx="720080" cy="26249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175CB1C-DEC7-4515-8321-BA4C2FBF78A5}"/>
              </a:ext>
            </a:extLst>
          </p:cNvPr>
          <p:cNvSpPr txBox="1"/>
          <p:nvPr/>
        </p:nvSpPr>
        <p:spPr>
          <a:xfrm>
            <a:off x="5650636" y="2956264"/>
            <a:ext cx="914400" cy="914400"/>
          </a:xfrm>
          <a:prstGeom prst="rect">
            <a:avLst/>
          </a:prstGeom>
          <a:noFill/>
        </p:spPr>
        <p:txBody>
          <a:bodyPr wrap="square" rtlCol="0">
            <a:spAutoFit/>
          </a:bodyPr>
          <a:lstStyle/>
          <a:p>
            <a:pPr algn="l"/>
            <a:endParaRPr lang="en-GB" sz="2000" dirty="0">
              <a:latin typeface="Century Gothic" panose="020B0502020202020204" pitchFamily="34" charset="0"/>
            </a:endParaRPr>
          </a:p>
        </p:txBody>
      </p:sp>
      <p:sp>
        <p:nvSpPr>
          <p:cNvPr id="10" name="TextBox 9">
            <a:extLst>
              <a:ext uri="{FF2B5EF4-FFF2-40B4-BE49-F238E27FC236}">
                <a16:creationId xmlns:a16="http://schemas.microsoft.com/office/drawing/2014/main" id="{A75BFD0A-7C66-442A-956A-83E022E8BA8E}"/>
              </a:ext>
            </a:extLst>
          </p:cNvPr>
          <p:cNvSpPr txBox="1"/>
          <p:nvPr/>
        </p:nvSpPr>
        <p:spPr>
          <a:xfrm>
            <a:off x="8427891" y="2410356"/>
            <a:ext cx="3449983" cy="707886"/>
          </a:xfrm>
          <a:prstGeom prst="rect">
            <a:avLst/>
          </a:prstGeom>
          <a:noFill/>
        </p:spPr>
        <p:txBody>
          <a:bodyPr wrap="none" rtlCol="0">
            <a:spAutoFit/>
          </a:bodyPr>
          <a:lstStyle/>
          <a:p>
            <a:pPr algn="ctr"/>
            <a:r>
              <a:rPr lang="en-US" sz="4000" b="1" dirty="0">
                <a:latin typeface="Century Gothic" panose="020B0502020202020204" pitchFamily="34" charset="0"/>
              </a:rPr>
              <a:t>Gene Counts</a:t>
            </a:r>
            <a:endParaRPr lang="en-GB" sz="4000" b="1" dirty="0">
              <a:latin typeface="Century Gothic" panose="020B0502020202020204" pitchFamily="34" charset="0"/>
            </a:endParaRPr>
          </a:p>
        </p:txBody>
      </p:sp>
      <p:sp>
        <p:nvSpPr>
          <p:cNvPr id="2" name="TextBox 1">
            <a:extLst>
              <a:ext uri="{FF2B5EF4-FFF2-40B4-BE49-F238E27FC236}">
                <a16:creationId xmlns:a16="http://schemas.microsoft.com/office/drawing/2014/main" id="{4134E6C0-C412-4AFC-B64A-06729D6376D6}"/>
              </a:ext>
            </a:extLst>
          </p:cNvPr>
          <p:cNvSpPr txBox="1"/>
          <p:nvPr/>
        </p:nvSpPr>
        <p:spPr>
          <a:xfrm>
            <a:off x="8688288" y="3352349"/>
            <a:ext cx="3071912" cy="1015663"/>
          </a:xfrm>
          <a:prstGeom prst="rect">
            <a:avLst/>
          </a:prstGeom>
          <a:noFill/>
        </p:spPr>
        <p:txBody>
          <a:bodyPr wrap="square" rtlCol="0">
            <a:spAutoFit/>
          </a:bodyPr>
          <a:lstStyle/>
          <a:p>
            <a:pPr algn="l"/>
            <a:r>
              <a:rPr lang="en-US" sz="2000" dirty="0">
                <a:latin typeface="Century Gothic" panose="020B0502020202020204" pitchFamily="34" charset="0"/>
              </a:rPr>
              <a:t>Exon Counts</a:t>
            </a:r>
          </a:p>
          <a:p>
            <a:pPr algn="l"/>
            <a:r>
              <a:rPr lang="en-US" sz="2000" dirty="0">
                <a:latin typeface="Century Gothic" panose="020B0502020202020204" pitchFamily="34" charset="0"/>
              </a:rPr>
              <a:t>Transcript Counts</a:t>
            </a:r>
          </a:p>
          <a:p>
            <a:pPr algn="l"/>
            <a:r>
              <a:rPr lang="en-US" sz="2000" dirty="0">
                <a:latin typeface="Century Gothic" panose="020B0502020202020204" pitchFamily="34" charset="0"/>
              </a:rPr>
              <a:t>Anything Counts</a:t>
            </a:r>
            <a:endParaRPr lang="en-GB" sz="2000" dirty="0">
              <a:latin typeface="Century Gothic" panose="020B0502020202020204" pitchFamily="34" charset="0"/>
            </a:endParaRPr>
          </a:p>
        </p:txBody>
      </p:sp>
    </p:spTree>
    <p:extLst>
      <p:ext uri="{BB962C8B-B14F-4D97-AF65-F5344CB8AC3E}">
        <p14:creationId xmlns:p14="http://schemas.microsoft.com/office/powerpoint/2010/main" val="305885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4257419-FF79-42A7-8D1E-05EDD264F933}"/>
              </a:ext>
            </a:extLst>
          </p:cNvPr>
          <p:cNvSpPr>
            <a:spLocks noGrp="1"/>
          </p:cNvSpPr>
          <p:nvPr>
            <p:ph type="body" sz="quarter" idx="11"/>
          </p:nvPr>
        </p:nvSpPr>
        <p:spPr>
          <a:xfrm>
            <a:off x="527051" y="836713"/>
            <a:ext cx="11233149" cy="992087"/>
          </a:xfrm>
        </p:spPr>
        <p:txBody>
          <a:bodyPr/>
          <a:lstStyle/>
          <a:p>
            <a:r>
              <a:rPr lang="en-US" dirty="0"/>
              <a:t>Download all files from</a:t>
            </a:r>
          </a:p>
          <a:p>
            <a:pPr marL="0" indent="0">
              <a:buNone/>
            </a:pPr>
            <a:r>
              <a:rPr lang="en-US" sz="2000" dirty="0">
                <a:hlinkClick r:id="rId2"/>
              </a:rPr>
              <a:t>https://www.dropbox.com/sh/ppdyj6f041bvt4t/AAC6-LYBNHLm5wdqb1FL7J3ra?dl=0</a:t>
            </a:r>
            <a:endParaRPr lang="en-US" sz="2000" dirty="0"/>
          </a:p>
        </p:txBody>
      </p:sp>
      <p:sp>
        <p:nvSpPr>
          <p:cNvPr id="5" name="Text Placeholder 4">
            <a:extLst>
              <a:ext uri="{FF2B5EF4-FFF2-40B4-BE49-F238E27FC236}">
                <a16:creationId xmlns:a16="http://schemas.microsoft.com/office/drawing/2014/main" id="{09D978EC-AFD2-4478-8E03-BBD633779A3F}"/>
              </a:ext>
            </a:extLst>
          </p:cNvPr>
          <p:cNvSpPr>
            <a:spLocks noGrp="1"/>
          </p:cNvSpPr>
          <p:nvPr>
            <p:ph type="body" sz="quarter" idx="10"/>
          </p:nvPr>
        </p:nvSpPr>
        <p:spPr/>
        <p:txBody>
          <a:bodyPr/>
          <a:lstStyle/>
          <a:p>
            <a:r>
              <a:rPr lang="en-US"/>
              <a:t>Let’s start!</a:t>
            </a:r>
            <a:endParaRPr lang="en-US" dirty="0"/>
          </a:p>
        </p:txBody>
      </p:sp>
      <p:pic>
        <p:nvPicPr>
          <p:cNvPr id="8" name="Picture 7">
            <a:extLst>
              <a:ext uri="{FF2B5EF4-FFF2-40B4-BE49-F238E27FC236}">
                <a16:creationId xmlns:a16="http://schemas.microsoft.com/office/drawing/2014/main" id="{DFFFAD9A-3ED7-46A2-BE01-0E1ABBA245A1}"/>
              </a:ext>
            </a:extLst>
          </p:cNvPr>
          <p:cNvPicPr>
            <a:picLocks noChangeAspect="1"/>
          </p:cNvPicPr>
          <p:nvPr/>
        </p:nvPicPr>
        <p:blipFill>
          <a:blip r:embed="rId3"/>
          <a:stretch>
            <a:fillRect/>
          </a:stretch>
        </p:blipFill>
        <p:spPr>
          <a:xfrm>
            <a:off x="4191000" y="1600200"/>
            <a:ext cx="2905530" cy="1676634"/>
          </a:xfrm>
          <a:prstGeom prst="rect">
            <a:avLst/>
          </a:prstGeom>
        </p:spPr>
      </p:pic>
      <p:sp>
        <p:nvSpPr>
          <p:cNvPr id="9" name="Text Placeholder 5">
            <a:extLst>
              <a:ext uri="{FF2B5EF4-FFF2-40B4-BE49-F238E27FC236}">
                <a16:creationId xmlns:a16="http://schemas.microsoft.com/office/drawing/2014/main" id="{C9738D1E-8F20-489A-A925-66C1559FD997}"/>
              </a:ext>
            </a:extLst>
          </p:cNvPr>
          <p:cNvSpPr txBox="1">
            <a:spLocks/>
          </p:cNvSpPr>
          <p:nvPr/>
        </p:nvSpPr>
        <p:spPr>
          <a:xfrm>
            <a:off x="673916" y="3276834"/>
            <a:ext cx="11233149" cy="3367073"/>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BAM file: </a:t>
            </a:r>
            <a:r>
              <a:rPr lang="en-US" b="1" u="sng" dirty="0"/>
              <a:t>sequencing reads aligned on genome</a:t>
            </a:r>
            <a:r>
              <a:rPr lang="en-US" b="1" dirty="0"/>
              <a:t> </a:t>
            </a:r>
            <a:r>
              <a:rPr lang="en-US" dirty="0"/>
              <a:t>(big file)</a:t>
            </a:r>
          </a:p>
          <a:p>
            <a:r>
              <a:rPr lang="en-US" dirty="0"/>
              <a:t>BAI file: index for BAM, for fast retrieval (small file)</a:t>
            </a:r>
          </a:p>
          <a:p>
            <a:endParaRPr lang="en-US" dirty="0"/>
          </a:p>
          <a:p>
            <a:r>
              <a:rPr lang="en-US" dirty="0"/>
              <a:t>Experimental setup</a:t>
            </a:r>
          </a:p>
          <a:p>
            <a:pPr lvl="1"/>
            <a:r>
              <a:rPr lang="en-US" dirty="0"/>
              <a:t>Transcriptomics sequencing (RNA-Seq)</a:t>
            </a:r>
          </a:p>
          <a:p>
            <a:pPr lvl="1"/>
            <a:r>
              <a:rPr lang="en-US" dirty="0"/>
              <a:t>Mutant sample (MUT1) vs. Wild Type sample (WT1)</a:t>
            </a:r>
          </a:p>
          <a:p>
            <a:pPr lvl="1"/>
            <a:r>
              <a:rPr lang="en-US" dirty="0"/>
              <a:t>Species: mouse cells</a:t>
            </a:r>
          </a:p>
          <a:p>
            <a:pPr lvl="1"/>
            <a:r>
              <a:rPr lang="en-US" dirty="0"/>
              <a:t>Chromosome: 19 (to keep files small)</a:t>
            </a:r>
          </a:p>
          <a:p>
            <a:pPr marL="0" indent="0">
              <a:buNone/>
            </a:pPr>
            <a:endParaRPr lang="en-US" dirty="0"/>
          </a:p>
        </p:txBody>
      </p:sp>
      <p:pic>
        <p:nvPicPr>
          <p:cNvPr id="1026" name="Picture 2" descr="Here's what that house proud mouse was doing – plus five other animals who  take cleaning seriously">
            <a:extLst>
              <a:ext uri="{FF2B5EF4-FFF2-40B4-BE49-F238E27FC236}">
                <a16:creationId xmlns:a16="http://schemas.microsoft.com/office/drawing/2014/main" id="{C1F95699-1E10-4CEE-8BA2-57FCD9BE44B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032" t="13513" r="11887" b="8108"/>
          <a:stretch/>
        </p:blipFill>
        <p:spPr bwMode="auto">
          <a:xfrm>
            <a:off x="9296399" y="4038600"/>
            <a:ext cx="2286001"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344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2E4945-15D3-451F-BC87-A50AB89DCB5F}"/>
              </a:ext>
            </a:extLst>
          </p:cNvPr>
          <p:cNvSpPr>
            <a:spLocks noGrp="1"/>
          </p:cNvSpPr>
          <p:nvPr>
            <p:ph type="body" sz="quarter" idx="10"/>
          </p:nvPr>
        </p:nvSpPr>
        <p:spPr/>
        <p:txBody>
          <a:bodyPr/>
          <a:lstStyle/>
          <a:p>
            <a:r>
              <a:rPr lang="en-US" dirty="0"/>
              <a:t>Getting counts from RNA-Seq</a:t>
            </a:r>
            <a:endParaRPr lang="en-GB" dirty="0"/>
          </a:p>
        </p:txBody>
      </p:sp>
      <p:sp>
        <p:nvSpPr>
          <p:cNvPr id="4" name="TextBox 3">
            <a:extLst>
              <a:ext uri="{FF2B5EF4-FFF2-40B4-BE49-F238E27FC236}">
                <a16:creationId xmlns:a16="http://schemas.microsoft.com/office/drawing/2014/main" id="{BCDE26E7-6356-4AF6-B64A-01AF5E39A6B6}"/>
              </a:ext>
            </a:extLst>
          </p:cNvPr>
          <p:cNvSpPr txBox="1"/>
          <p:nvPr/>
        </p:nvSpPr>
        <p:spPr>
          <a:xfrm>
            <a:off x="263352" y="1060867"/>
            <a:ext cx="3312368"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000" dirty="0">
                <a:latin typeface="Century Gothic" panose="020B0502020202020204" pitchFamily="34" charset="0"/>
              </a:rPr>
              <a:t>GFF3 annotation</a:t>
            </a:r>
            <a:endParaRPr lang="en-GB" sz="4000" dirty="0">
              <a:latin typeface="Century Gothic" panose="020B0502020202020204" pitchFamily="34" charset="0"/>
            </a:endParaRPr>
          </a:p>
        </p:txBody>
      </p:sp>
      <p:sp>
        <p:nvSpPr>
          <p:cNvPr id="5" name="TextBox 4">
            <a:extLst>
              <a:ext uri="{FF2B5EF4-FFF2-40B4-BE49-F238E27FC236}">
                <a16:creationId xmlns:a16="http://schemas.microsoft.com/office/drawing/2014/main" id="{B8467768-BA94-4E86-933D-728A703C9B08}"/>
              </a:ext>
            </a:extLst>
          </p:cNvPr>
          <p:cNvSpPr txBox="1"/>
          <p:nvPr/>
        </p:nvSpPr>
        <p:spPr>
          <a:xfrm>
            <a:off x="263352" y="2996952"/>
            <a:ext cx="3312368" cy="132343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4000" dirty="0">
                <a:latin typeface="Century Gothic" panose="020B0502020202020204" pitchFamily="34" charset="0"/>
              </a:rPr>
              <a:t>BAM alignment</a:t>
            </a:r>
            <a:endParaRPr lang="en-GB" sz="4000" dirty="0">
              <a:latin typeface="Century Gothic" panose="020B0502020202020204" pitchFamily="34" charset="0"/>
            </a:endParaRPr>
          </a:p>
        </p:txBody>
      </p:sp>
      <p:sp>
        <p:nvSpPr>
          <p:cNvPr id="6" name="TextBox 5">
            <a:extLst>
              <a:ext uri="{FF2B5EF4-FFF2-40B4-BE49-F238E27FC236}">
                <a16:creationId xmlns:a16="http://schemas.microsoft.com/office/drawing/2014/main" id="{7115D181-73F4-457B-89A5-213370E1113E}"/>
              </a:ext>
            </a:extLst>
          </p:cNvPr>
          <p:cNvSpPr txBox="1"/>
          <p:nvPr/>
        </p:nvSpPr>
        <p:spPr>
          <a:xfrm>
            <a:off x="4079776" y="2380519"/>
            <a:ext cx="3312368" cy="7078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000" dirty="0" err="1">
                <a:latin typeface="Century Gothic" panose="020B0502020202020204" pitchFamily="34" charset="0"/>
              </a:rPr>
              <a:t>Htseq</a:t>
            </a:r>
            <a:r>
              <a:rPr lang="en-US" sz="4000" dirty="0">
                <a:latin typeface="Century Gothic" panose="020B0502020202020204" pitchFamily="34" charset="0"/>
              </a:rPr>
              <a:t>-count</a:t>
            </a:r>
            <a:endParaRPr lang="en-GB" sz="4000" dirty="0">
              <a:latin typeface="Century Gothic" panose="020B0502020202020204" pitchFamily="34" charset="0"/>
            </a:endParaRPr>
          </a:p>
        </p:txBody>
      </p:sp>
      <p:sp>
        <p:nvSpPr>
          <p:cNvPr id="7" name="TextBox 6">
            <a:extLst>
              <a:ext uri="{FF2B5EF4-FFF2-40B4-BE49-F238E27FC236}">
                <a16:creationId xmlns:a16="http://schemas.microsoft.com/office/drawing/2014/main" id="{DA556B86-952E-402E-82B0-39A0A123B1CE}"/>
              </a:ext>
            </a:extLst>
          </p:cNvPr>
          <p:cNvSpPr txBox="1"/>
          <p:nvPr/>
        </p:nvSpPr>
        <p:spPr>
          <a:xfrm>
            <a:off x="3579665" y="2028910"/>
            <a:ext cx="556358" cy="1323439"/>
          </a:xfrm>
          <a:prstGeom prst="rect">
            <a:avLst/>
          </a:prstGeom>
          <a:noFill/>
        </p:spPr>
        <p:txBody>
          <a:bodyPr wrap="square" rtlCol="0">
            <a:spAutoFit/>
          </a:bodyPr>
          <a:lstStyle/>
          <a:p>
            <a:pPr algn="l"/>
            <a:r>
              <a:rPr lang="en-US" sz="8000" dirty="0">
                <a:latin typeface="Century Gothic" panose="020B0502020202020204" pitchFamily="34" charset="0"/>
              </a:rPr>
              <a:t>}</a:t>
            </a:r>
            <a:endParaRPr lang="en-GB" sz="8000" dirty="0">
              <a:latin typeface="Century Gothic" panose="020B0502020202020204" pitchFamily="34" charset="0"/>
            </a:endParaRPr>
          </a:p>
        </p:txBody>
      </p:sp>
      <p:sp>
        <p:nvSpPr>
          <p:cNvPr id="8" name="Arrow: Right 7">
            <a:extLst>
              <a:ext uri="{FF2B5EF4-FFF2-40B4-BE49-F238E27FC236}">
                <a16:creationId xmlns:a16="http://schemas.microsoft.com/office/drawing/2014/main" id="{B9E5F5EB-6E04-406B-A669-D4559EA7DCD4}"/>
              </a:ext>
            </a:extLst>
          </p:cNvPr>
          <p:cNvSpPr/>
          <p:nvPr/>
        </p:nvSpPr>
        <p:spPr>
          <a:xfrm>
            <a:off x="7536160" y="2633054"/>
            <a:ext cx="720080" cy="26249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175CB1C-DEC7-4515-8321-BA4C2FBF78A5}"/>
              </a:ext>
            </a:extLst>
          </p:cNvPr>
          <p:cNvSpPr txBox="1"/>
          <p:nvPr/>
        </p:nvSpPr>
        <p:spPr>
          <a:xfrm>
            <a:off x="5650636" y="2956264"/>
            <a:ext cx="914400" cy="914400"/>
          </a:xfrm>
          <a:prstGeom prst="rect">
            <a:avLst/>
          </a:prstGeom>
          <a:noFill/>
        </p:spPr>
        <p:txBody>
          <a:bodyPr wrap="square" rtlCol="0">
            <a:spAutoFit/>
          </a:bodyPr>
          <a:lstStyle/>
          <a:p>
            <a:pPr algn="l"/>
            <a:endParaRPr lang="en-GB" sz="2000" dirty="0">
              <a:latin typeface="Century Gothic" panose="020B0502020202020204" pitchFamily="34" charset="0"/>
            </a:endParaRPr>
          </a:p>
        </p:txBody>
      </p:sp>
      <p:sp>
        <p:nvSpPr>
          <p:cNvPr id="10" name="TextBox 9">
            <a:extLst>
              <a:ext uri="{FF2B5EF4-FFF2-40B4-BE49-F238E27FC236}">
                <a16:creationId xmlns:a16="http://schemas.microsoft.com/office/drawing/2014/main" id="{A75BFD0A-7C66-442A-956A-83E022E8BA8E}"/>
              </a:ext>
            </a:extLst>
          </p:cNvPr>
          <p:cNvSpPr txBox="1"/>
          <p:nvPr/>
        </p:nvSpPr>
        <p:spPr>
          <a:xfrm>
            <a:off x="8427891" y="2410356"/>
            <a:ext cx="3449983" cy="707886"/>
          </a:xfrm>
          <a:prstGeom prst="rect">
            <a:avLst/>
          </a:prstGeom>
          <a:noFill/>
        </p:spPr>
        <p:txBody>
          <a:bodyPr wrap="none" rtlCol="0">
            <a:spAutoFit/>
          </a:bodyPr>
          <a:lstStyle/>
          <a:p>
            <a:pPr algn="ctr"/>
            <a:r>
              <a:rPr lang="en-US" sz="4000" b="1" dirty="0">
                <a:latin typeface="Century Gothic" panose="020B0502020202020204" pitchFamily="34" charset="0"/>
              </a:rPr>
              <a:t>Gene Counts</a:t>
            </a:r>
            <a:endParaRPr lang="en-GB" sz="4000" b="1" dirty="0">
              <a:latin typeface="Century Gothic" panose="020B0502020202020204" pitchFamily="34" charset="0"/>
            </a:endParaRPr>
          </a:p>
        </p:txBody>
      </p:sp>
      <p:sp>
        <p:nvSpPr>
          <p:cNvPr id="2" name="TextBox 1">
            <a:extLst>
              <a:ext uri="{FF2B5EF4-FFF2-40B4-BE49-F238E27FC236}">
                <a16:creationId xmlns:a16="http://schemas.microsoft.com/office/drawing/2014/main" id="{4134E6C0-C412-4AFC-B64A-06729D6376D6}"/>
              </a:ext>
            </a:extLst>
          </p:cNvPr>
          <p:cNvSpPr txBox="1"/>
          <p:nvPr/>
        </p:nvSpPr>
        <p:spPr>
          <a:xfrm>
            <a:off x="8688288" y="3352349"/>
            <a:ext cx="3071912" cy="1015663"/>
          </a:xfrm>
          <a:prstGeom prst="rect">
            <a:avLst/>
          </a:prstGeom>
          <a:noFill/>
        </p:spPr>
        <p:txBody>
          <a:bodyPr wrap="square" rtlCol="0">
            <a:spAutoFit/>
          </a:bodyPr>
          <a:lstStyle/>
          <a:p>
            <a:pPr algn="l"/>
            <a:r>
              <a:rPr lang="en-US" sz="2000" dirty="0">
                <a:latin typeface="Century Gothic" panose="020B0502020202020204" pitchFamily="34" charset="0"/>
              </a:rPr>
              <a:t>Exon Counts</a:t>
            </a:r>
          </a:p>
          <a:p>
            <a:pPr algn="l"/>
            <a:r>
              <a:rPr lang="en-US" sz="2000" dirty="0">
                <a:latin typeface="Century Gothic" panose="020B0502020202020204" pitchFamily="34" charset="0"/>
              </a:rPr>
              <a:t>Transcript Counts</a:t>
            </a:r>
          </a:p>
          <a:p>
            <a:pPr algn="l"/>
            <a:r>
              <a:rPr lang="en-US" sz="2000" dirty="0">
                <a:latin typeface="Century Gothic" panose="020B0502020202020204" pitchFamily="34" charset="0"/>
              </a:rPr>
              <a:t>Anything Counts</a:t>
            </a:r>
            <a:endParaRPr lang="en-GB" sz="2000" dirty="0">
              <a:latin typeface="Century Gothic" panose="020B0502020202020204" pitchFamily="34" charset="0"/>
            </a:endParaRPr>
          </a:p>
        </p:txBody>
      </p:sp>
      <p:pic>
        <p:nvPicPr>
          <p:cNvPr id="11" name="Picture 10">
            <a:extLst>
              <a:ext uri="{FF2B5EF4-FFF2-40B4-BE49-F238E27FC236}">
                <a16:creationId xmlns:a16="http://schemas.microsoft.com/office/drawing/2014/main" id="{728580C2-F29E-40FD-81BA-571A8E7B1C83}"/>
              </a:ext>
            </a:extLst>
          </p:cNvPr>
          <p:cNvPicPr>
            <a:picLocks noChangeAspect="1"/>
          </p:cNvPicPr>
          <p:nvPr/>
        </p:nvPicPr>
        <p:blipFill>
          <a:blip r:embed="rId2"/>
          <a:stretch>
            <a:fillRect/>
          </a:stretch>
        </p:blipFill>
        <p:spPr>
          <a:xfrm>
            <a:off x="3863751" y="3227164"/>
            <a:ext cx="3375249" cy="3481938"/>
          </a:xfrm>
          <a:prstGeom prst="rect">
            <a:avLst/>
          </a:prstGeom>
        </p:spPr>
      </p:pic>
    </p:spTree>
    <p:extLst>
      <p:ext uri="{BB962C8B-B14F-4D97-AF65-F5344CB8AC3E}">
        <p14:creationId xmlns:p14="http://schemas.microsoft.com/office/powerpoint/2010/main" val="23749848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2E4945-15D3-451F-BC87-A50AB89DCB5F}"/>
              </a:ext>
            </a:extLst>
          </p:cNvPr>
          <p:cNvSpPr>
            <a:spLocks noGrp="1"/>
          </p:cNvSpPr>
          <p:nvPr>
            <p:ph type="body" sz="quarter" idx="10"/>
          </p:nvPr>
        </p:nvSpPr>
        <p:spPr/>
        <p:txBody>
          <a:bodyPr/>
          <a:lstStyle/>
          <a:p>
            <a:r>
              <a:rPr lang="en-US" dirty="0"/>
              <a:t>Getting counts from RNA-Seq</a:t>
            </a:r>
            <a:endParaRPr lang="en-GB" dirty="0"/>
          </a:p>
        </p:txBody>
      </p:sp>
      <p:sp>
        <p:nvSpPr>
          <p:cNvPr id="4" name="TextBox 3">
            <a:extLst>
              <a:ext uri="{FF2B5EF4-FFF2-40B4-BE49-F238E27FC236}">
                <a16:creationId xmlns:a16="http://schemas.microsoft.com/office/drawing/2014/main" id="{BCDE26E7-6356-4AF6-B64A-01AF5E39A6B6}"/>
              </a:ext>
            </a:extLst>
          </p:cNvPr>
          <p:cNvSpPr txBox="1"/>
          <p:nvPr/>
        </p:nvSpPr>
        <p:spPr>
          <a:xfrm>
            <a:off x="263352" y="1060867"/>
            <a:ext cx="3312368"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000" dirty="0">
                <a:latin typeface="Century Gothic" panose="020B0502020202020204" pitchFamily="34" charset="0"/>
              </a:rPr>
              <a:t>GFF3 annotation</a:t>
            </a:r>
            <a:endParaRPr lang="en-GB" sz="4000" dirty="0">
              <a:latin typeface="Century Gothic" panose="020B0502020202020204" pitchFamily="34" charset="0"/>
            </a:endParaRPr>
          </a:p>
        </p:txBody>
      </p:sp>
      <p:sp>
        <p:nvSpPr>
          <p:cNvPr id="5" name="TextBox 4">
            <a:extLst>
              <a:ext uri="{FF2B5EF4-FFF2-40B4-BE49-F238E27FC236}">
                <a16:creationId xmlns:a16="http://schemas.microsoft.com/office/drawing/2014/main" id="{B8467768-BA94-4E86-933D-728A703C9B08}"/>
              </a:ext>
            </a:extLst>
          </p:cNvPr>
          <p:cNvSpPr txBox="1"/>
          <p:nvPr/>
        </p:nvSpPr>
        <p:spPr>
          <a:xfrm>
            <a:off x="263352" y="2996952"/>
            <a:ext cx="3312368" cy="132343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4000" dirty="0">
                <a:latin typeface="Century Gothic" panose="020B0502020202020204" pitchFamily="34" charset="0"/>
              </a:rPr>
              <a:t>BAM alignment</a:t>
            </a:r>
            <a:endParaRPr lang="en-GB" sz="4000" dirty="0">
              <a:latin typeface="Century Gothic" panose="020B0502020202020204" pitchFamily="34" charset="0"/>
            </a:endParaRPr>
          </a:p>
        </p:txBody>
      </p:sp>
      <p:sp>
        <p:nvSpPr>
          <p:cNvPr id="6" name="TextBox 5">
            <a:extLst>
              <a:ext uri="{FF2B5EF4-FFF2-40B4-BE49-F238E27FC236}">
                <a16:creationId xmlns:a16="http://schemas.microsoft.com/office/drawing/2014/main" id="{7115D181-73F4-457B-89A5-213370E1113E}"/>
              </a:ext>
            </a:extLst>
          </p:cNvPr>
          <p:cNvSpPr txBox="1"/>
          <p:nvPr/>
        </p:nvSpPr>
        <p:spPr>
          <a:xfrm>
            <a:off x="4079776" y="2380519"/>
            <a:ext cx="3312368" cy="7078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4000" dirty="0" err="1">
                <a:latin typeface="Century Gothic" panose="020B0502020202020204" pitchFamily="34" charset="0"/>
              </a:rPr>
              <a:t>Htseq</a:t>
            </a:r>
            <a:r>
              <a:rPr lang="en-US" sz="4000" dirty="0">
                <a:latin typeface="Century Gothic" panose="020B0502020202020204" pitchFamily="34" charset="0"/>
              </a:rPr>
              <a:t>-count</a:t>
            </a:r>
            <a:endParaRPr lang="en-GB" sz="4000" dirty="0">
              <a:latin typeface="Century Gothic" panose="020B0502020202020204" pitchFamily="34" charset="0"/>
            </a:endParaRPr>
          </a:p>
        </p:txBody>
      </p:sp>
      <p:sp>
        <p:nvSpPr>
          <p:cNvPr id="7" name="TextBox 6">
            <a:extLst>
              <a:ext uri="{FF2B5EF4-FFF2-40B4-BE49-F238E27FC236}">
                <a16:creationId xmlns:a16="http://schemas.microsoft.com/office/drawing/2014/main" id="{DA556B86-952E-402E-82B0-39A0A123B1CE}"/>
              </a:ext>
            </a:extLst>
          </p:cNvPr>
          <p:cNvSpPr txBox="1"/>
          <p:nvPr/>
        </p:nvSpPr>
        <p:spPr>
          <a:xfrm>
            <a:off x="3579665" y="2028910"/>
            <a:ext cx="556358" cy="1323439"/>
          </a:xfrm>
          <a:prstGeom prst="rect">
            <a:avLst/>
          </a:prstGeom>
          <a:noFill/>
        </p:spPr>
        <p:txBody>
          <a:bodyPr wrap="square" rtlCol="0">
            <a:spAutoFit/>
          </a:bodyPr>
          <a:lstStyle/>
          <a:p>
            <a:pPr algn="l"/>
            <a:r>
              <a:rPr lang="en-US" sz="8000" dirty="0">
                <a:latin typeface="Century Gothic" panose="020B0502020202020204" pitchFamily="34" charset="0"/>
              </a:rPr>
              <a:t>}</a:t>
            </a:r>
            <a:endParaRPr lang="en-GB" sz="8000" dirty="0">
              <a:latin typeface="Century Gothic" panose="020B0502020202020204" pitchFamily="34" charset="0"/>
            </a:endParaRPr>
          </a:p>
        </p:txBody>
      </p:sp>
      <p:sp>
        <p:nvSpPr>
          <p:cNvPr id="8" name="Arrow: Right 7">
            <a:extLst>
              <a:ext uri="{FF2B5EF4-FFF2-40B4-BE49-F238E27FC236}">
                <a16:creationId xmlns:a16="http://schemas.microsoft.com/office/drawing/2014/main" id="{B9E5F5EB-6E04-406B-A669-D4559EA7DCD4}"/>
              </a:ext>
            </a:extLst>
          </p:cNvPr>
          <p:cNvSpPr/>
          <p:nvPr/>
        </p:nvSpPr>
        <p:spPr>
          <a:xfrm>
            <a:off x="7536160" y="2633054"/>
            <a:ext cx="720080" cy="26249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A175CB1C-DEC7-4515-8321-BA4C2FBF78A5}"/>
              </a:ext>
            </a:extLst>
          </p:cNvPr>
          <p:cNvSpPr txBox="1"/>
          <p:nvPr/>
        </p:nvSpPr>
        <p:spPr>
          <a:xfrm>
            <a:off x="5650636" y="2956264"/>
            <a:ext cx="914400" cy="914400"/>
          </a:xfrm>
          <a:prstGeom prst="rect">
            <a:avLst/>
          </a:prstGeom>
          <a:noFill/>
        </p:spPr>
        <p:txBody>
          <a:bodyPr wrap="square" rtlCol="0">
            <a:spAutoFit/>
          </a:bodyPr>
          <a:lstStyle/>
          <a:p>
            <a:pPr algn="l"/>
            <a:endParaRPr lang="en-GB" sz="2000" dirty="0">
              <a:latin typeface="Century Gothic" panose="020B0502020202020204" pitchFamily="34" charset="0"/>
            </a:endParaRPr>
          </a:p>
        </p:txBody>
      </p:sp>
      <p:sp>
        <p:nvSpPr>
          <p:cNvPr id="10" name="TextBox 9">
            <a:extLst>
              <a:ext uri="{FF2B5EF4-FFF2-40B4-BE49-F238E27FC236}">
                <a16:creationId xmlns:a16="http://schemas.microsoft.com/office/drawing/2014/main" id="{A75BFD0A-7C66-442A-956A-83E022E8BA8E}"/>
              </a:ext>
            </a:extLst>
          </p:cNvPr>
          <p:cNvSpPr txBox="1"/>
          <p:nvPr/>
        </p:nvSpPr>
        <p:spPr>
          <a:xfrm>
            <a:off x="8427891" y="2410356"/>
            <a:ext cx="3449983" cy="707886"/>
          </a:xfrm>
          <a:prstGeom prst="rect">
            <a:avLst/>
          </a:prstGeom>
          <a:noFill/>
        </p:spPr>
        <p:txBody>
          <a:bodyPr wrap="none" rtlCol="0">
            <a:spAutoFit/>
          </a:bodyPr>
          <a:lstStyle/>
          <a:p>
            <a:pPr algn="ctr"/>
            <a:r>
              <a:rPr lang="en-US" sz="4000" b="1" dirty="0">
                <a:latin typeface="Century Gothic" panose="020B0502020202020204" pitchFamily="34" charset="0"/>
              </a:rPr>
              <a:t>Gene Counts</a:t>
            </a:r>
            <a:endParaRPr lang="en-GB" sz="4000" b="1" dirty="0">
              <a:latin typeface="Century Gothic" panose="020B0502020202020204" pitchFamily="34" charset="0"/>
            </a:endParaRPr>
          </a:p>
        </p:txBody>
      </p:sp>
      <p:sp>
        <p:nvSpPr>
          <p:cNvPr id="2" name="TextBox 1">
            <a:extLst>
              <a:ext uri="{FF2B5EF4-FFF2-40B4-BE49-F238E27FC236}">
                <a16:creationId xmlns:a16="http://schemas.microsoft.com/office/drawing/2014/main" id="{4134E6C0-C412-4AFC-B64A-06729D6376D6}"/>
              </a:ext>
            </a:extLst>
          </p:cNvPr>
          <p:cNvSpPr txBox="1"/>
          <p:nvPr/>
        </p:nvSpPr>
        <p:spPr>
          <a:xfrm>
            <a:off x="8688288" y="3352349"/>
            <a:ext cx="3071912" cy="1015663"/>
          </a:xfrm>
          <a:prstGeom prst="rect">
            <a:avLst/>
          </a:prstGeom>
          <a:noFill/>
        </p:spPr>
        <p:txBody>
          <a:bodyPr wrap="square" rtlCol="0">
            <a:spAutoFit/>
          </a:bodyPr>
          <a:lstStyle/>
          <a:p>
            <a:pPr algn="l"/>
            <a:r>
              <a:rPr lang="en-US" sz="2000" dirty="0">
                <a:latin typeface="Century Gothic" panose="020B0502020202020204" pitchFamily="34" charset="0"/>
              </a:rPr>
              <a:t>Exon Counts</a:t>
            </a:r>
          </a:p>
          <a:p>
            <a:pPr algn="l"/>
            <a:r>
              <a:rPr lang="en-US" sz="2000" dirty="0">
                <a:latin typeface="Century Gothic" panose="020B0502020202020204" pitchFamily="34" charset="0"/>
              </a:rPr>
              <a:t>Transcript Counts</a:t>
            </a:r>
          </a:p>
          <a:p>
            <a:pPr algn="l"/>
            <a:r>
              <a:rPr lang="en-US" sz="2000" dirty="0">
                <a:latin typeface="Century Gothic" panose="020B0502020202020204" pitchFamily="34" charset="0"/>
              </a:rPr>
              <a:t>Anything Counts</a:t>
            </a:r>
            <a:endParaRPr lang="en-GB" sz="2000" dirty="0">
              <a:latin typeface="Century Gothic" panose="020B0502020202020204" pitchFamily="34" charset="0"/>
            </a:endParaRPr>
          </a:p>
        </p:txBody>
      </p:sp>
      <p:pic>
        <p:nvPicPr>
          <p:cNvPr id="11" name="Picture 10">
            <a:extLst>
              <a:ext uri="{FF2B5EF4-FFF2-40B4-BE49-F238E27FC236}">
                <a16:creationId xmlns:a16="http://schemas.microsoft.com/office/drawing/2014/main" id="{728580C2-F29E-40FD-81BA-571A8E7B1C83}"/>
              </a:ext>
            </a:extLst>
          </p:cNvPr>
          <p:cNvPicPr>
            <a:picLocks noChangeAspect="1"/>
          </p:cNvPicPr>
          <p:nvPr/>
        </p:nvPicPr>
        <p:blipFill>
          <a:blip r:embed="rId2"/>
          <a:stretch>
            <a:fillRect/>
          </a:stretch>
        </p:blipFill>
        <p:spPr>
          <a:xfrm>
            <a:off x="3863752" y="3212976"/>
            <a:ext cx="3389002" cy="3496126"/>
          </a:xfrm>
          <a:prstGeom prst="rect">
            <a:avLst/>
          </a:prstGeom>
        </p:spPr>
      </p:pic>
      <p:sp>
        <p:nvSpPr>
          <p:cNvPr id="12" name="TextBox 11">
            <a:extLst>
              <a:ext uri="{FF2B5EF4-FFF2-40B4-BE49-F238E27FC236}">
                <a16:creationId xmlns:a16="http://schemas.microsoft.com/office/drawing/2014/main" id="{282A7FA7-00BA-432D-A96E-DB8B783DDEC7}"/>
              </a:ext>
            </a:extLst>
          </p:cNvPr>
          <p:cNvSpPr txBox="1"/>
          <p:nvPr/>
        </p:nvSpPr>
        <p:spPr>
          <a:xfrm>
            <a:off x="7696200" y="4724400"/>
            <a:ext cx="4181674" cy="1692771"/>
          </a:xfrm>
          <a:prstGeom prst="rect">
            <a:avLst/>
          </a:prstGeom>
          <a:noFill/>
        </p:spPr>
        <p:txBody>
          <a:bodyPr wrap="square" rtlCol="0">
            <a:spAutoFit/>
          </a:bodyPr>
          <a:lstStyle/>
          <a:p>
            <a:pPr algn="l"/>
            <a:r>
              <a:rPr lang="en-US" sz="3200" dirty="0">
                <a:latin typeface="Century Gothic" panose="020B0502020202020204" pitchFamily="34" charset="0"/>
              </a:rPr>
              <a:t>Recent alternative to </a:t>
            </a:r>
            <a:r>
              <a:rPr lang="en-US" sz="3200" dirty="0" err="1">
                <a:latin typeface="Century Gothic" panose="020B0502020202020204" pitchFamily="34" charset="0"/>
              </a:rPr>
              <a:t>Htseq</a:t>
            </a:r>
            <a:r>
              <a:rPr lang="en-US" sz="3200" dirty="0">
                <a:latin typeface="Century Gothic" panose="020B0502020202020204" pitchFamily="34" charset="0"/>
              </a:rPr>
              <a:t>-count: </a:t>
            </a:r>
            <a:r>
              <a:rPr lang="en-US" sz="4000" b="1" dirty="0" err="1">
                <a:latin typeface="Century Gothic" panose="020B0502020202020204" pitchFamily="34" charset="0"/>
              </a:rPr>
              <a:t>featureCounts</a:t>
            </a:r>
            <a:endParaRPr lang="en-US" sz="3200" b="1" dirty="0">
              <a:latin typeface="Century Gothic" panose="020B0502020202020204" pitchFamily="34" charset="0"/>
            </a:endParaRPr>
          </a:p>
        </p:txBody>
      </p:sp>
    </p:spTree>
    <p:extLst>
      <p:ext uri="{BB962C8B-B14F-4D97-AF65-F5344CB8AC3E}">
        <p14:creationId xmlns:p14="http://schemas.microsoft.com/office/powerpoint/2010/main" val="25639659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6B24F9-F8A9-4B92-A25D-DE25C0749AF0}"/>
              </a:ext>
            </a:extLst>
          </p:cNvPr>
          <p:cNvSpPr>
            <a:spLocks noGrp="1"/>
          </p:cNvSpPr>
          <p:nvPr>
            <p:ph type="body" sz="quarter" idx="10"/>
          </p:nvPr>
        </p:nvSpPr>
        <p:spPr/>
        <p:txBody>
          <a:bodyPr/>
          <a:lstStyle/>
          <a:p>
            <a:r>
              <a:rPr lang="en-US" dirty="0"/>
              <a:t>Example of count matrix</a:t>
            </a:r>
          </a:p>
        </p:txBody>
      </p:sp>
      <p:pic>
        <p:nvPicPr>
          <p:cNvPr id="5" name="Picture 4">
            <a:extLst>
              <a:ext uri="{FF2B5EF4-FFF2-40B4-BE49-F238E27FC236}">
                <a16:creationId xmlns:a16="http://schemas.microsoft.com/office/drawing/2014/main" id="{BE825B47-DFD7-4A86-9473-66A9749D2FD2}"/>
              </a:ext>
            </a:extLst>
          </p:cNvPr>
          <p:cNvPicPr>
            <a:picLocks noChangeAspect="1"/>
          </p:cNvPicPr>
          <p:nvPr/>
        </p:nvPicPr>
        <p:blipFill>
          <a:blip r:embed="rId2"/>
          <a:stretch>
            <a:fillRect/>
          </a:stretch>
        </p:blipFill>
        <p:spPr>
          <a:xfrm>
            <a:off x="576043" y="2226751"/>
            <a:ext cx="10164594" cy="4486901"/>
          </a:xfrm>
          <a:prstGeom prst="rect">
            <a:avLst/>
          </a:prstGeom>
        </p:spPr>
      </p:pic>
      <p:sp>
        <p:nvSpPr>
          <p:cNvPr id="6" name="TextBox 5">
            <a:extLst>
              <a:ext uri="{FF2B5EF4-FFF2-40B4-BE49-F238E27FC236}">
                <a16:creationId xmlns:a16="http://schemas.microsoft.com/office/drawing/2014/main" id="{485BE309-DF95-4673-B488-B680C1ADB80E}"/>
              </a:ext>
            </a:extLst>
          </p:cNvPr>
          <p:cNvSpPr txBox="1"/>
          <p:nvPr/>
        </p:nvSpPr>
        <p:spPr>
          <a:xfrm>
            <a:off x="579538" y="533400"/>
            <a:ext cx="11150601" cy="1015663"/>
          </a:xfrm>
          <a:prstGeom prst="rect">
            <a:avLst/>
          </a:prstGeom>
          <a:noFill/>
        </p:spPr>
        <p:txBody>
          <a:bodyPr wrap="square" rtlCol="0">
            <a:spAutoFit/>
          </a:bodyPr>
          <a:lstStyle/>
          <a:p>
            <a:pPr algn="l"/>
            <a:r>
              <a:rPr lang="en-US" sz="2000" dirty="0">
                <a:latin typeface="Century Gothic" panose="020B0502020202020204" pitchFamily="34" charset="0"/>
              </a:rPr>
              <a:t>Rows are genes. Columns are samples.</a:t>
            </a:r>
          </a:p>
          <a:p>
            <a:pPr algn="l"/>
            <a:r>
              <a:rPr lang="en-US" sz="2000" dirty="0">
                <a:latin typeface="Century Gothic" panose="020B0502020202020204" pitchFamily="34" charset="0"/>
              </a:rPr>
              <a:t>Counts indicates the number of reads for that gene in that sample</a:t>
            </a:r>
          </a:p>
          <a:p>
            <a:pPr algn="l"/>
            <a:r>
              <a:rPr lang="en-US" sz="2000" dirty="0">
                <a:latin typeface="Century Gothic" panose="020B0502020202020204" pitchFamily="34" charset="0"/>
              </a:rPr>
              <a:t>This comes from Blood samples, GTEX dataset of human physiological gene expression:</a:t>
            </a:r>
          </a:p>
        </p:txBody>
      </p:sp>
      <p:sp>
        <p:nvSpPr>
          <p:cNvPr id="2" name="TextBox 1">
            <a:extLst>
              <a:ext uri="{FF2B5EF4-FFF2-40B4-BE49-F238E27FC236}">
                <a16:creationId xmlns:a16="http://schemas.microsoft.com/office/drawing/2014/main" id="{7C4E6A1D-A140-4DF6-A90A-21A07838D830}"/>
              </a:ext>
            </a:extLst>
          </p:cNvPr>
          <p:cNvSpPr txBox="1"/>
          <p:nvPr/>
        </p:nvSpPr>
        <p:spPr>
          <a:xfrm rot="16200000">
            <a:off x="-969512" y="4410045"/>
            <a:ext cx="2667000" cy="400110"/>
          </a:xfrm>
          <a:prstGeom prst="rect">
            <a:avLst/>
          </a:prstGeom>
          <a:noFill/>
        </p:spPr>
        <p:txBody>
          <a:bodyPr wrap="square" rtlCol="0">
            <a:spAutoFit/>
          </a:bodyPr>
          <a:lstStyle/>
          <a:p>
            <a:pPr algn="ctr"/>
            <a:r>
              <a:rPr lang="en-US" sz="2000" spc="600">
                <a:latin typeface="Century Gothic" panose="020B0502020202020204" pitchFamily="34" charset="0"/>
              </a:rPr>
              <a:t>Genes</a:t>
            </a:r>
            <a:endParaRPr lang="en-US" sz="2000" spc="600" dirty="0">
              <a:latin typeface="Century Gothic" panose="020B0502020202020204" pitchFamily="34" charset="0"/>
            </a:endParaRPr>
          </a:p>
        </p:txBody>
      </p:sp>
      <p:sp>
        <p:nvSpPr>
          <p:cNvPr id="7" name="TextBox 6">
            <a:extLst>
              <a:ext uri="{FF2B5EF4-FFF2-40B4-BE49-F238E27FC236}">
                <a16:creationId xmlns:a16="http://schemas.microsoft.com/office/drawing/2014/main" id="{59F6A179-2ADB-46DD-903D-280B76B7E865}"/>
              </a:ext>
            </a:extLst>
          </p:cNvPr>
          <p:cNvSpPr txBox="1"/>
          <p:nvPr/>
        </p:nvSpPr>
        <p:spPr>
          <a:xfrm>
            <a:off x="4267200" y="1809690"/>
            <a:ext cx="2667000" cy="400110"/>
          </a:xfrm>
          <a:prstGeom prst="rect">
            <a:avLst/>
          </a:prstGeom>
          <a:noFill/>
        </p:spPr>
        <p:txBody>
          <a:bodyPr wrap="square" rtlCol="0">
            <a:spAutoFit/>
          </a:bodyPr>
          <a:lstStyle/>
          <a:p>
            <a:pPr algn="ctr"/>
            <a:r>
              <a:rPr lang="en-US" sz="2000" spc="600">
                <a:latin typeface="Century Gothic" panose="020B0502020202020204" pitchFamily="34" charset="0"/>
              </a:rPr>
              <a:t>Samples</a:t>
            </a:r>
            <a:endParaRPr lang="en-US" sz="2000" spc="600" dirty="0">
              <a:latin typeface="Century Gothic" panose="020B0502020202020204" pitchFamily="34" charset="0"/>
            </a:endParaRPr>
          </a:p>
        </p:txBody>
      </p:sp>
    </p:spTree>
    <p:extLst>
      <p:ext uri="{BB962C8B-B14F-4D97-AF65-F5344CB8AC3E}">
        <p14:creationId xmlns:p14="http://schemas.microsoft.com/office/powerpoint/2010/main" val="35613384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C4778-7CBE-4423-AA2B-4984A0512376}"/>
              </a:ext>
            </a:extLst>
          </p:cNvPr>
          <p:cNvSpPr>
            <a:spLocks noGrp="1"/>
          </p:cNvSpPr>
          <p:nvPr>
            <p:ph type="body" sz="quarter" idx="11"/>
          </p:nvPr>
        </p:nvSpPr>
        <p:spPr>
          <a:xfrm>
            <a:off x="527051" y="980727"/>
            <a:ext cx="11233149" cy="5040561"/>
          </a:xfrm>
        </p:spPr>
        <p:txBody>
          <a:bodyPr/>
          <a:lstStyle/>
          <a:p>
            <a:r>
              <a:rPr lang="en-US" b="1" dirty="0"/>
              <a:t>GEO – Gene Expression Omnibus</a:t>
            </a:r>
          </a:p>
          <a:p>
            <a:pPr lvl="1"/>
            <a:r>
              <a:rPr lang="en-US" dirty="0"/>
              <a:t>American (NCBI, Bethesda, Maryland)</a:t>
            </a:r>
          </a:p>
          <a:p>
            <a:pPr lvl="1"/>
            <a:r>
              <a:rPr lang="en-US" dirty="0"/>
              <a:t>Largest repository of high-throughput data in the World</a:t>
            </a:r>
          </a:p>
          <a:p>
            <a:pPr lvl="2"/>
            <a:r>
              <a:rPr lang="en-US" dirty="0"/>
              <a:t>NGS</a:t>
            </a:r>
          </a:p>
          <a:p>
            <a:pPr lvl="2"/>
            <a:r>
              <a:rPr lang="en-US" dirty="0"/>
              <a:t>Microarrays</a:t>
            </a:r>
          </a:p>
        </p:txBody>
      </p:sp>
      <p:sp>
        <p:nvSpPr>
          <p:cNvPr id="3" name="Text Placeholder 2">
            <a:extLst>
              <a:ext uri="{FF2B5EF4-FFF2-40B4-BE49-F238E27FC236}">
                <a16:creationId xmlns:a16="http://schemas.microsoft.com/office/drawing/2014/main" id="{1857CB24-5403-4E77-8143-740DE723D84A}"/>
              </a:ext>
            </a:extLst>
          </p:cNvPr>
          <p:cNvSpPr>
            <a:spLocks noGrp="1"/>
          </p:cNvSpPr>
          <p:nvPr>
            <p:ph type="body" sz="quarter" idx="10"/>
          </p:nvPr>
        </p:nvSpPr>
        <p:spPr/>
        <p:txBody>
          <a:bodyPr/>
          <a:lstStyle/>
          <a:p>
            <a:r>
              <a:rPr lang="en-US" dirty="0"/>
              <a:t>Getting NGS data from public databases</a:t>
            </a:r>
            <a:endParaRPr lang="en-GB" dirty="0"/>
          </a:p>
          <a:p>
            <a:endParaRPr lang="en-GB" dirty="0"/>
          </a:p>
        </p:txBody>
      </p:sp>
      <p:pic>
        <p:nvPicPr>
          <p:cNvPr id="1026" name="Picture 2" descr="GEO Logo">
            <a:extLst>
              <a:ext uri="{FF2B5EF4-FFF2-40B4-BE49-F238E27FC236}">
                <a16:creationId xmlns:a16="http://schemas.microsoft.com/office/drawing/2014/main" id="{6CDC0B02-64FE-4D93-89DC-0735205ED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8408" y="1422673"/>
            <a:ext cx="1390650" cy="638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83279E-663C-4122-A729-325B9741F89C}"/>
              </a:ext>
            </a:extLst>
          </p:cNvPr>
          <p:cNvPicPr>
            <a:picLocks noChangeAspect="1"/>
          </p:cNvPicPr>
          <p:nvPr/>
        </p:nvPicPr>
        <p:blipFill>
          <a:blip r:embed="rId3"/>
          <a:stretch>
            <a:fillRect/>
          </a:stretch>
        </p:blipFill>
        <p:spPr>
          <a:xfrm>
            <a:off x="335360" y="3140968"/>
            <a:ext cx="7719777" cy="2448272"/>
          </a:xfrm>
          <a:prstGeom prst="rect">
            <a:avLst/>
          </a:prstGeom>
        </p:spPr>
      </p:pic>
      <p:pic>
        <p:nvPicPr>
          <p:cNvPr id="5" name="Picture 4">
            <a:extLst>
              <a:ext uri="{FF2B5EF4-FFF2-40B4-BE49-F238E27FC236}">
                <a16:creationId xmlns:a16="http://schemas.microsoft.com/office/drawing/2014/main" id="{F64A53F6-5173-4637-BC96-AB5A0DB2D281}"/>
              </a:ext>
            </a:extLst>
          </p:cNvPr>
          <p:cNvPicPr>
            <a:picLocks noChangeAspect="1"/>
          </p:cNvPicPr>
          <p:nvPr/>
        </p:nvPicPr>
        <p:blipFill>
          <a:blip r:embed="rId4"/>
          <a:stretch>
            <a:fillRect/>
          </a:stretch>
        </p:blipFill>
        <p:spPr>
          <a:xfrm>
            <a:off x="8512174" y="3284984"/>
            <a:ext cx="3152775" cy="2000250"/>
          </a:xfrm>
          <a:prstGeom prst="rect">
            <a:avLst/>
          </a:prstGeom>
        </p:spPr>
      </p:pic>
      <p:sp>
        <p:nvSpPr>
          <p:cNvPr id="8" name="TextBox 7">
            <a:extLst>
              <a:ext uri="{FF2B5EF4-FFF2-40B4-BE49-F238E27FC236}">
                <a16:creationId xmlns:a16="http://schemas.microsoft.com/office/drawing/2014/main" id="{97C6E49A-8B0F-4774-9CF9-5453032EA707}"/>
              </a:ext>
            </a:extLst>
          </p:cNvPr>
          <p:cNvSpPr txBox="1"/>
          <p:nvPr/>
        </p:nvSpPr>
        <p:spPr>
          <a:xfrm>
            <a:off x="3024070" y="6204649"/>
            <a:ext cx="6143860" cy="369332"/>
          </a:xfrm>
          <a:prstGeom prst="rect">
            <a:avLst/>
          </a:prstGeom>
          <a:noFill/>
        </p:spPr>
        <p:txBody>
          <a:bodyPr wrap="square">
            <a:spAutoFit/>
          </a:bodyPr>
          <a:lstStyle/>
          <a:p>
            <a:pPr algn="ctr"/>
            <a:r>
              <a:rPr lang="en-US">
                <a:hlinkClick r:id="rId5"/>
              </a:rPr>
              <a:t>https://www.ncbi.nlm.nih.gov/geo/</a:t>
            </a:r>
            <a:endParaRPr lang="en-US"/>
          </a:p>
        </p:txBody>
      </p:sp>
    </p:spTree>
    <p:extLst>
      <p:ext uri="{BB962C8B-B14F-4D97-AF65-F5344CB8AC3E}">
        <p14:creationId xmlns:p14="http://schemas.microsoft.com/office/powerpoint/2010/main" val="1990197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C901A6-E977-4431-88D0-45B4DC273C5D}"/>
              </a:ext>
            </a:extLst>
          </p:cNvPr>
          <p:cNvSpPr>
            <a:spLocks noGrp="1"/>
          </p:cNvSpPr>
          <p:nvPr>
            <p:ph type="body" sz="quarter" idx="11"/>
          </p:nvPr>
        </p:nvSpPr>
        <p:spPr/>
        <p:txBody>
          <a:bodyPr/>
          <a:lstStyle/>
          <a:p>
            <a:r>
              <a:rPr lang="en-US" b="1" dirty="0" err="1"/>
              <a:t>ArrayExpress</a:t>
            </a:r>
            <a:r>
              <a:rPr lang="en-US" b="1" dirty="0"/>
              <a:t> </a:t>
            </a:r>
            <a:r>
              <a:rPr lang="en-US" b="1"/>
              <a:t>/ENA / BioStudies</a:t>
            </a:r>
            <a:endParaRPr lang="en-US" b="1" dirty="0"/>
          </a:p>
          <a:p>
            <a:pPr lvl="1"/>
            <a:r>
              <a:rPr lang="en-US" dirty="0"/>
              <a:t>European (EBI, </a:t>
            </a:r>
            <a:r>
              <a:rPr lang="en-US" dirty="0" err="1"/>
              <a:t>Hinxton</a:t>
            </a:r>
            <a:r>
              <a:rPr lang="en-US" dirty="0"/>
              <a:t>, United Kingdom)</a:t>
            </a:r>
          </a:p>
          <a:p>
            <a:pPr lvl="1"/>
            <a:r>
              <a:rPr lang="en-US" dirty="0"/>
              <a:t>More recent than GEO (better search tools)</a:t>
            </a:r>
          </a:p>
          <a:p>
            <a:pPr lvl="1"/>
            <a:r>
              <a:rPr lang="en-US" dirty="0"/>
              <a:t>GEO and </a:t>
            </a:r>
            <a:r>
              <a:rPr lang="en-US" dirty="0" err="1"/>
              <a:t>ArrayExpress</a:t>
            </a:r>
            <a:r>
              <a:rPr lang="en-US" dirty="0"/>
              <a:t> are partially redundant</a:t>
            </a:r>
          </a:p>
          <a:p>
            <a:pPr lvl="1"/>
            <a:endParaRPr lang="en-US" dirty="0"/>
          </a:p>
          <a:p>
            <a:pPr marL="0" indent="0">
              <a:buNone/>
            </a:pPr>
            <a:endParaRPr lang="en-US" dirty="0"/>
          </a:p>
        </p:txBody>
      </p:sp>
      <p:sp>
        <p:nvSpPr>
          <p:cNvPr id="3" name="Text Placeholder 2">
            <a:extLst>
              <a:ext uri="{FF2B5EF4-FFF2-40B4-BE49-F238E27FC236}">
                <a16:creationId xmlns:a16="http://schemas.microsoft.com/office/drawing/2014/main" id="{D523A173-C518-4817-84C3-8932F47E28AA}"/>
              </a:ext>
            </a:extLst>
          </p:cNvPr>
          <p:cNvSpPr>
            <a:spLocks noGrp="1"/>
          </p:cNvSpPr>
          <p:nvPr>
            <p:ph type="body" sz="quarter" idx="10"/>
          </p:nvPr>
        </p:nvSpPr>
        <p:spPr/>
        <p:txBody>
          <a:bodyPr/>
          <a:lstStyle/>
          <a:p>
            <a:r>
              <a:rPr lang="en-US" dirty="0"/>
              <a:t>Getting NGS data from public databases</a:t>
            </a:r>
            <a:endParaRPr lang="en-GB" dirty="0"/>
          </a:p>
        </p:txBody>
      </p:sp>
      <p:pic>
        <p:nvPicPr>
          <p:cNvPr id="6" name="Picture 5">
            <a:extLst>
              <a:ext uri="{FF2B5EF4-FFF2-40B4-BE49-F238E27FC236}">
                <a16:creationId xmlns:a16="http://schemas.microsoft.com/office/drawing/2014/main" id="{C637A0E1-1D3E-17FE-2239-98BDBB7279EB}"/>
              </a:ext>
            </a:extLst>
          </p:cNvPr>
          <p:cNvPicPr>
            <a:picLocks noChangeAspect="1"/>
          </p:cNvPicPr>
          <p:nvPr/>
        </p:nvPicPr>
        <p:blipFill>
          <a:blip r:embed="rId2"/>
          <a:stretch>
            <a:fillRect/>
          </a:stretch>
        </p:blipFill>
        <p:spPr>
          <a:xfrm>
            <a:off x="-2097" y="2667000"/>
            <a:ext cx="12192000" cy="3228543"/>
          </a:xfrm>
          <a:prstGeom prst="rect">
            <a:avLst/>
          </a:prstGeom>
        </p:spPr>
      </p:pic>
      <p:pic>
        <p:nvPicPr>
          <p:cNvPr id="4" name="Picture 3">
            <a:extLst>
              <a:ext uri="{FF2B5EF4-FFF2-40B4-BE49-F238E27FC236}">
                <a16:creationId xmlns:a16="http://schemas.microsoft.com/office/drawing/2014/main" id="{188DEC88-C387-46FF-897F-163899BD898B}"/>
              </a:ext>
            </a:extLst>
          </p:cNvPr>
          <p:cNvPicPr>
            <a:picLocks noChangeAspect="1"/>
          </p:cNvPicPr>
          <p:nvPr/>
        </p:nvPicPr>
        <p:blipFill rotWithShape="1">
          <a:blip r:embed="rId3"/>
          <a:srcRect l="67548" t="50000" r="11931" b="11270"/>
          <a:stretch/>
        </p:blipFill>
        <p:spPr>
          <a:xfrm>
            <a:off x="9836149" y="1038437"/>
            <a:ext cx="1828800" cy="1219201"/>
          </a:xfrm>
          <a:prstGeom prst="rect">
            <a:avLst/>
          </a:prstGeom>
        </p:spPr>
      </p:pic>
      <p:sp>
        <p:nvSpPr>
          <p:cNvPr id="8" name="TextBox 7">
            <a:extLst>
              <a:ext uri="{FF2B5EF4-FFF2-40B4-BE49-F238E27FC236}">
                <a16:creationId xmlns:a16="http://schemas.microsoft.com/office/drawing/2014/main" id="{382D981D-E19B-476A-66B3-D695DE9D7002}"/>
              </a:ext>
            </a:extLst>
          </p:cNvPr>
          <p:cNvSpPr txBox="1"/>
          <p:nvPr/>
        </p:nvSpPr>
        <p:spPr>
          <a:xfrm>
            <a:off x="97348" y="5914148"/>
            <a:ext cx="11942252" cy="646331"/>
          </a:xfrm>
          <a:prstGeom prst="rect">
            <a:avLst/>
          </a:prstGeom>
          <a:noFill/>
        </p:spPr>
        <p:txBody>
          <a:bodyPr wrap="square">
            <a:spAutoFit/>
          </a:bodyPr>
          <a:lstStyle/>
          <a:p>
            <a:r>
              <a:rPr lang="en-US"/>
              <a:t>Example 1 (BAM files): </a:t>
            </a:r>
            <a:r>
              <a:rPr lang="en-US" sz="1600">
                <a:hlinkClick r:id="rId4"/>
              </a:rPr>
              <a:t>https://www.ebi.ac.uk/biostudies/arrayexpress/studies/E-GEOD-63472?query=single-cell</a:t>
            </a:r>
            <a:endParaRPr lang="en-US" sz="1600"/>
          </a:p>
          <a:p>
            <a:r>
              <a:rPr lang="en-US"/>
              <a:t>Example 2 (FASTQ files): </a:t>
            </a:r>
            <a:r>
              <a:rPr lang="en-US" sz="1600">
                <a:hlinkClick r:id="rId5"/>
              </a:rPr>
              <a:t>https://www.ebi.ac.uk/biostudies/europepmc/studies/S-EPMC8270128</a:t>
            </a:r>
            <a:endParaRPr lang="en-US"/>
          </a:p>
        </p:txBody>
      </p:sp>
    </p:spTree>
    <p:extLst>
      <p:ext uri="{BB962C8B-B14F-4D97-AF65-F5344CB8AC3E}">
        <p14:creationId xmlns:p14="http://schemas.microsoft.com/office/powerpoint/2010/main" val="14947502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C901A6-E977-4431-88D0-45B4DC273C5D}"/>
              </a:ext>
            </a:extLst>
          </p:cNvPr>
          <p:cNvSpPr>
            <a:spLocks noGrp="1"/>
          </p:cNvSpPr>
          <p:nvPr>
            <p:ph type="body" sz="quarter" idx="11"/>
          </p:nvPr>
        </p:nvSpPr>
        <p:spPr>
          <a:xfrm>
            <a:off x="538885" y="585157"/>
            <a:ext cx="11233149" cy="1979748"/>
          </a:xfrm>
        </p:spPr>
        <p:txBody>
          <a:bodyPr/>
          <a:lstStyle/>
          <a:p>
            <a:r>
              <a:rPr lang="en-US" b="1" dirty="0"/>
              <a:t>Sequence Read Archive SRA</a:t>
            </a:r>
          </a:p>
          <a:p>
            <a:pPr lvl="1"/>
            <a:r>
              <a:rPr lang="en-US" dirty="0"/>
              <a:t>Subset of NCBI GEO specifically for NGS data (no microarrays)</a:t>
            </a:r>
          </a:p>
          <a:p>
            <a:pPr lvl="1"/>
            <a:r>
              <a:rPr lang="en-US" dirty="0"/>
              <a:t>Raw data is available</a:t>
            </a:r>
          </a:p>
          <a:p>
            <a:pPr lvl="1"/>
            <a:r>
              <a:rPr lang="en-US" dirty="0"/>
              <a:t>Essentially FASTQ files</a:t>
            </a:r>
          </a:p>
          <a:p>
            <a:pPr lvl="1"/>
            <a:r>
              <a:rPr lang="en-US" dirty="0"/>
              <a:t>Compressed and </a:t>
            </a:r>
            <a:r>
              <a:rPr lang="en-US" u="sng" dirty="0"/>
              <a:t>optionally encrypted in the </a:t>
            </a:r>
            <a:r>
              <a:rPr lang="en-US" b="1" u="sng" dirty="0"/>
              <a:t>SRA format</a:t>
            </a:r>
          </a:p>
          <a:p>
            <a:pPr lvl="1"/>
            <a:endParaRPr lang="en-US" dirty="0"/>
          </a:p>
          <a:p>
            <a:pPr marL="0" indent="0">
              <a:buNone/>
            </a:pPr>
            <a:endParaRPr lang="en-US" dirty="0"/>
          </a:p>
        </p:txBody>
      </p:sp>
      <p:sp>
        <p:nvSpPr>
          <p:cNvPr id="3" name="Text Placeholder 2">
            <a:extLst>
              <a:ext uri="{FF2B5EF4-FFF2-40B4-BE49-F238E27FC236}">
                <a16:creationId xmlns:a16="http://schemas.microsoft.com/office/drawing/2014/main" id="{D523A173-C518-4817-84C3-8932F47E28AA}"/>
              </a:ext>
            </a:extLst>
          </p:cNvPr>
          <p:cNvSpPr>
            <a:spLocks noGrp="1"/>
          </p:cNvSpPr>
          <p:nvPr>
            <p:ph type="body" sz="quarter" idx="10"/>
          </p:nvPr>
        </p:nvSpPr>
        <p:spPr/>
        <p:txBody>
          <a:bodyPr/>
          <a:lstStyle/>
          <a:p>
            <a:r>
              <a:rPr lang="en-US" dirty="0"/>
              <a:t>Getting NGS data from public databases</a:t>
            </a:r>
            <a:endParaRPr lang="en-GB" dirty="0"/>
          </a:p>
        </p:txBody>
      </p:sp>
      <p:pic>
        <p:nvPicPr>
          <p:cNvPr id="5" name="Picture 4">
            <a:extLst>
              <a:ext uri="{FF2B5EF4-FFF2-40B4-BE49-F238E27FC236}">
                <a16:creationId xmlns:a16="http://schemas.microsoft.com/office/drawing/2014/main" id="{4195467C-E8F3-4238-B33D-4FE0BC0D760D}"/>
              </a:ext>
            </a:extLst>
          </p:cNvPr>
          <p:cNvPicPr>
            <a:picLocks noChangeAspect="1"/>
          </p:cNvPicPr>
          <p:nvPr/>
        </p:nvPicPr>
        <p:blipFill>
          <a:blip r:embed="rId2"/>
          <a:stretch>
            <a:fillRect/>
          </a:stretch>
        </p:blipFill>
        <p:spPr>
          <a:xfrm>
            <a:off x="528637" y="2673859"/>
            <a:ext cx="11134725" cy="1438275"/>
          </a:xfrm>
          <a:prstGeom prst="rect">
            <a:avLst/>
          </a:prstGeom>
        </p:spPr>
      </p:pic>
      <p:pic>
        <p:nvPicPr>
          <p:cNvPr id="6" name="Picture 5">
            <a:extLst>
              <a:ext uri="{FF2B5EF4-FFF2-40B4-BE49-F238E27FC236}">
                <a16:creationId xmlns:a16="http://schemas.microsoft.com/office/drawing/2014/main" id="{FB8C3892-2C4B-49DC-A79A-10243246D3BB}"/>
              </a:ext>
            </a:extLst>
          </p:cNvPr>
          <p:cNvPicPr>
            <a:picLocks noChangeAspect="1"/>
          </p:cNvPicPr>
          <p:nvPr/>
        </p:nvPicPr>
        <p:blipFill>
          <a:blip r:embed="rId3"/>
          <a:stretch>
            <a:fillRect/>
          </a:stretch>
        </p:blipFill>
        <p:spPr>
          <a:xfrm>
            <a:off x="2987303" y="4160716"/>
            <a:ext cx="5904656" cy="2697284"/>
          </a:xfrm>
          <a:prstGeom prst="rect">
            <a:avLst/>
          </a:prstGeom>
        </p:spPr>
      </p:pic>
    </p:spTree>
    <p:extLst>
      <p:ext uri="{BB962C8B-B14F-4D97-AF65-F5344CB8AC3E}">
        <p14:creationId xmlns:p14="http://schemas.microsoft.com/office/powerpoint/2010/main" val="28973463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C92C6-CD78-4011-AB7A-3B2561F62F14}"/>
              </a:ext>
            </a:extLst>
          </p:cNvPr>
          <p:cNvSpPr>
            <a:spLocks noGrp="1"/>
          </p:cNvSpPr>
          <p:nvPr>
            <p:ph type="body" sz="quarter" idx="11"/>
          </p:nvPr>
        </p:nvSpPr>
        <p:spPr/>
        <p:txBody>
          <a:bodyPr/>
          <a:lstStyle/>
          <a:p>
            <a:r>
              <a:rPr lang="en-US" dirty="0"/>
              <a:t>Common pipeline when you start from a public dataset</a:t>
            </a:r>
          </a:p>
          <a:p>
            <a:pPr lvl="1"/>
            <a:r>
              <a:rPr lang="en-US" dirty="0"/>
              <a:t>Find a suitable dataset (ArrayExpress or GEO)</a:t>
            </a:r>
          </a:p>
          <a:p>
            <a:pPr lvl="1"/>
            <a:r>
              <a:rPr lang="en-US" dirty="0"/>
              <a:t>Find a link to the sample IDs (SRA or FASTQ)</a:t>
            </a:r>
          </a:p>
          <a:p>
            <a:pPr lvl="1"/>
            <a:endParaRPr lang="en-US" dirty="0"/>
          </a:p>
          <a:p>
            <a:pPr lvl="1"/>
            <a:r>
              <a:rPr lang="en-US" dirty="0"/>
              <a:t>Download SRA (encrypted FASTQ) or FASTQ files</a:t>
            </a:r>
          </a:p>
          <a:p>
            <a:pPr lvl="1"/>
            <a:r>
              <a:rPr lang="en-US" dirty="0"/>
              <a:t>(Optional) Convert SRA files to FASTQ files</a:t>
            </a:r>
          </a:p>
          <a:p>
            <a:pPr lvl="1"/>
            <a:endParaRPr lang="en-US" dirty="0"/>
          </a:p>
          <a:p>
            <a:pPr lvl="1"/>
            <a:r>
              <a:rPr lang="en-US" dirty="0"/>
              <a:t>Quality control of FASTQ files</a:t>
            </a:r>
          </a:p>
          <a:p>
            <a:pPr lvl="1"/>
            <a:r>
              <a:rPr lang="en-US" dirty="0"/>
              <a:t>Optional FASTQ Trimming/Adapter removal</a:t>
            </a:r>
          </a:p>
          <a:p>
            <a:pPr lvl="1"/>
            <a:endParaRPr lang="en-US" dirty="0"/>
          </a:p>
          <a:p>
            <a:pPr lvl="1"/>
            <a:r>
              <a:rPr lang="en-US" dirty="0"/>
              <a:t>FASTQ alignment on reference genome (BAM)</a:t>
            </a:r>
          </a:p>
          <a:p>
            <a:pPr lvl="1"/>
            <a:r>
              <a:rPr lang="en-US" dirty="0"/>
              <a:t>BAM visualization</a:t>
            </a:r>
          </a:p>
          <a:p>
            <a:pPr lvl="1"/>
            <a:endParaRPr lang="en-US" dirty="0"/>
          </a:p>
          <a:p>
            <a:pPr lvl="1"/>
            <a:r>
              <a:rPr lang="en-US" dirty="0"/>
              <a:t>Downstream Analysis</a:t>
            </a:r>
          </a:p>
          <a:p>
            <a:pPr lvl="1"/>
            <a:endParaRPr lang="en-US" dirty="0"/>
          </a:p>
        </p:txBody>
      </p:sp>
      <p:sp>
        <p:nvSpPr>
          <p:cNvPr id="3" name="Text Placeholder 2">
            <a:extLst>
              <a:ext uri="{FF2B5EF4-FFF2-40B4-BE49-F238E27FC236}">
                <a16:creationId xmlns:a16="http://schemas.microsoft.com/office/drawing/2014/main" id="{3578B215-CE9F-44F9-A8C9-31A2679C9FC1}"/>
              </a:ext>
            </a:extLst>
          </p:cNvPr>
          <p:cNvSpPr>
            <a:spLocks noGrp="1"/>
          </p:cNvSpPr>
          <p:nvPr>
            <p:ph type="body" sz="quarter" idx="10"/>
          </p:nvPr>
        </p:nvSpPr>
        <p:spPr/>
        <p:txBody>
          <a:bodyPr/>
          <a:lstStyle/>
          <a:p>
            <a:r>
              <a:rPr lang="en-US"/>
              <a:t>The SRA (Sequence Read Archive) </a:t>
            </a:r>
            <a:r>
              <a:rPr lang="en-US" dirty="0"/>
              <a:t>Toolkit</a:t>
            </a:r>
            <a:endParaRPr lang="en-GB" dirty="0"/>
          </a:p>
          <a:p>
            <a:endParaRPr lang="en-GB" dirty="0"/>
          </a:p>
        </p:txBody>
      </p:sp>
    </p:spTree>
    <p:extLst>
      <p:ext uri="{BB962C8B-B14F-4D97-AF65-F5344CB8AC3E}">
        <p14:creationId xmlns:p14="http://schemas.microsoft.com/office/powerpoint/2010/main" val="1585563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78B215-CE9F-44F9-A8C9-31A2679C9FC1}"/>
              </a:ext>
            </a:extLst>
          </p:cNvPr>
          <p:cNvSpPr>
            <a:spLocks noGrp="1"/>
          </p:cNvSpPr>
          <p:nvPr>
            <p:ph type="body" sz="quarter" idx="10"/>
          </p:nvPr>
        </p:nvSpPr>
        <p:spPr/>
        <p:txBody>
          <a:bodyPr/>
          <a:lstStyle/>
          <a:p>
            <a:r>
              <a:rPr lang="en-US"/>
              <a:t>The SRA (Sequence Read Archive) Toolkit</a:t>
            </a:r>
            <a:endParaRPr lang="en-GB"/>
          </a:p>
          <a:p>
            <a:endParaRPr lang="en-GB" dirty="0"/>
          </a:p>
        </p:txBody>
      </p:sp>
      <p:sp>
        <p:nvSpPr>
          <p:cNvPr id="4" name="TextBox 3">
            <a:extLst>
              <a:ext uri="{FF2B5EF4-FFF2-40B4-BE49-F238E27FC236}">
                <a16:creationId xmlns:a16="http://schemas.microsoft.com/office/drawing/2014/main" id="{4A49C692-6072-4096-82FE-CD9160063E0B}"/>
              </a:ext>
            </a:extLst>
          </p:cNvPr>
          <p:cNvSpPr txBox="1"/>
          <p:nvPr/>
        </p:nvSpPr>
        <p:spPr>
          <a:xfrm>
            <a:off x="8458200" y="2228671"/>
            <a:ext cx="2880320"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3600" dirty="0">
                <a:latin typeface="Century Gothic" panose="020B0502020202020204" pitchFamily="34" charset="0"/>
              </a:rPr>
              <a:t>NCBI’s SRA Toolkit</a:t>
            </a:r>
            <a:endParaRPr lang="en-GB" sz="3600" dirty="0">
              <a:latin typeface="Century Gothic" panose="020B0502020202020204" pitchFamily="34" charset="0"/>
            </a:endParaRPr>
          </a:p>
        </p:txBody>
      </p:sp>
      <p:sp>
        <p:nvSpPr>
          <p:cNvPr id="5" name="TextBox 4">
            <a:extLst>
              <a:ext uri="{FF2B5EF4-FFF2-40B4-BE49-F238E27FC236}">
                <a16:creationId xmlns:a16="http://schemas.microsoft.com/office/drawing/2014/main" id="{E4DFFCAB-77ED-4ECC-9C7B-DDA8D29AA9C6}"/>
              </a:ext>
            </a:extLst>
          </p:cNvPr>
          <p:cNvSpPr txBox="1"/>
          <p:nvPr/>
        </p:nvSpPr>
        <p:spPr>
          <a:xfrm>
            <a:off x="7906744" y="2099023"/>
            <a:ext cx="556358" cy="1323439"/>
          </a:xfrm>
          <a:prstGeom prst="rect">
            <a:avLst/>
          </a:prstGeom>
          <a:noFill/>
        </p:spPr>
        <p:txBody>
          <a:bodyPr wrap="square" rtlCol="0">
            <a:spAutoFit/>
          </a:bodyPr>
          <a:lstStyle/>
          <a:p>
            <a:pPr algn="l"/>
            <a:r>
              <a:rPr lang="en-US" sz="8000" dirty="0">
                <a:latin typeface="Century Gothic" panose="020B0502020202020204" pitchFamily="34" charset="0"/>
              </a:rPr>
              <a:t>}</a:t>
            </a:r>
            <a:endParaRPr lang="en-GB" sz="8000" dirty="0">
              <a:latin typeface="Century Gothic" panose="020B0502020202020204" pitchFamily="34" charset="0"/>
            </a:endParaRPr>
          </a:p>
        </p:txBody>
      </p:sp>
      <p:sp>
        <p:nvSpPr>
          <p:cNvPr id="9" name="Text Placeholder 1">
            <a:extLst>
              <a:ext uri="{FF2B5EF4-FFF2-40B4-BE49-F238E27FC236}">
                <a16:creationId xmlns:a16="http://schemas.microsoft.com/office/drawing/2014/main" id="{EA3D8F0F-5D20-4734-8C1D-2D3FA26D6FE4}"/>
              </a:ext>
            </a:extLst>
          </p:cNvPr>
          <p:cNvSpPr>
            <a:spLocks noGrp="1"/>
          </p:cNvSpPr>
          <p:nvPr>
            <p:ph type="body" sz="quarter" idx="11"/>
          </p:nvPr>
        </p:nvSpPr>
        <p:spPr>
          <a:xfrm>
            <a:off x="527051" y="836713"/>
            <a:ext cx="9074149" cy="5184576"/>
          </a:xfrm>
        </p:spPr>
        <p:txBody>
          <a:bodyPr/>
          <a:lstStyle/>
          <a:p>
            <a:r>
              <a:rPr lang="en-US" dirty="0"/>
              <a:t>Common pipeline when you start from a public dataset</a:t>
            </a:r>
          </a:p>
          <a:p>
            <a:pPr lvl="1"/>
            <a:r>
              <a:rPr lang="en-US" dirty="0"/>
              <a:t>Find a suitable dataset (ArrayExpress or GEO)</a:t>
            </a:r>
          </a:p>
          <a:p>
            <a:pPr lvl="1"/>
            <a:r>
              <a:rPr lang="en-US" dirty="0"/>
              <a:t>Find a link to the sample IDs (SRA or FASTQ)</a:t>
            </a:r>
          </a:p>
          <a:p>
            <a:pPr lvl="1"/>
            <a:endParaRPr lang="en-US" dirty="0"/>
          </a:p>
          <a:p>
            <a:pPr lvl="1"/>
            <a:r>
              <a:rPr lang="en-US" dirty="0"/>
              <a:t>Download SRA (encrypted FASTQ) or FASTQ files</a:t>
            </a:r>
          </a:p>
          <a:p>
            <a:pPr lvl="1"/>
            <a:r>
              <a:rPr lang="en-US" dirty="0"/>
              <a:t>(Optional) Convert SRA files to FASTQ files</a:t>
            </a:r>
          </a:p>
          <a:p>
            <a:pPr lvl="1"/>
            <a:endParaRPr lang="en-US" dirty="0"/>
          </a:p>
          <a:p>
            <a:pPr lvl="1"/>
            <a:r>
              <a:rPr lang="en-US" dirty="0"/>
              <a:t>Quality control of FASTQ files</a:t>
            </a:r>
          </a:p>
          <a:p>
            <a:pPr lvl="1"/>
            <a:r>
              <a:rPr lang="en-US" dirty="0"/>
              <a:t>Optional FASTQ Trimming/Adapter removal</a:t>
            </a:r>
          </a:p>
          <a:p>
            <a:pPr lvl="1"/>
            <a:endParaRPr lang="en-US" dirty="0"/>
          </a:p>
          <a:p>
            <a:pPr lvl="1"/>
            <a:r>
              <a:rPr lang="en-US" dirty="0"/>
              <a:t>FASTQ alignment on reference genome (BAM)</a:t>
            </a:r>
          </a:p>
          <a:p>
            <a:pPr lvl="1"/>
            <a:r>
              <a:rPr lang="en-US" dirty="0"/>
              <a:t>BAM visualization</a:t>
            </a:r>
          </a:p>
          <a:p>
            <a:pPr lvl="1"/>
            <a:endParaRPr lang="en-US" dirty="0"/>
          </a:p>
          <a:p>
            <a:pPr lvl="1"/>
            <a:r>
              <a:rPr lang="en-US" dirty="0"/>
              <a:t>Downstream Analysis</a:t>
            </a:r>
          </a:p>
          <a:p>
            <a:pPr lvl="1"/>
            <a:endParaRPr lang="en-US" dirty="0"/>
          </a:p>
        </p:txBody>
      </p:sp>
    </p:spTree>
    <p:extLst>
      <p:ext uri="{BB962C8B-B14F-4D97-AF65-F5344CB8AC3E}">
        <p14:creationId xmlns:p14="http://schemas.microsoft.com/office/powerpoint/2010/main" val="315559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it-IT" dirty="0"/>
              <a:t>Federico M. Giorgi, PhD</a:t>
            </a:r>
          </a:p>
        </p:txBody>
      </p:sp>
      <p:sp>
        <p:nvSpPr>
          <p:cNvPr id="3" name="Segnaposto testo 2"/>
          <p:cNvSpPr>
            <a:spLocks noGrp="1"/>
          </p:cNvSpPr>
          <p:nvPr>
            <p:ph type="body" sz="quarter" idx="11"/>
          </p:nvPr>
        </p:nvSpPr>
        <p:spPr/>
        <p:txBody>
          <a:bodyPr/>
          <a:lstStyle/>
          <a:p>
            <a:r>
              <a:rPr lang="it-IT" dirty="0"/>
              <a:t>Department of </a:t>
            </a:r>
            <a:r>
              <a:rPr lang="it-IT" dirty="0" err="1"/>
              <a:t>Pharmacy</a:t>
            </a:r>
            <a:r>
              <a:rPr lang="it-IT" dirty="0"/>
              <a:t> and </a:t>
            </a:r>
            <a:r>
              <a:rPr lang="it-IT" dirty="0" err="1"/>
              <a:t>Biotechnology</a:t>
            </a:r>
            <a:endParaRPr lang="it-IT" dirty="0"/>
          </a:p>
        </p:txBody>
      </p:sp>
      <p:sp>
        <p:nvSpPr>
          <p:cNvPr id="4" name="Segnaposto testo 3"/>
          <p:cNvSpPr>
            <a:spLocks noGrp="1"/>
          </p:cNvSpPr>
          <p:nvPr>
            <p:ph type="body" sz="quarter" idx="12"/>
          </p:nvPr>
        </p:nvSpPr>
        <p:spPr/>
        <p:txBody>
          <a:bodyPr/>
          <a:lstStyle/>
          <a:p>
            <a:r>
              <a:rPr lang="it-IT" dirty="0"/>
              <a:t>federico.giorgi@unibo.it</a:t>
            </a:r>
          </a:p>
        </p:txBody>
      </p:sp>
    </p:spTree>
    <p:extLst>
      <p:ext uri="{BB962C8B-B14F-4D97-AF65-F5344CB8AC3E}">
        <p14:creationId xmlns:p14="http://schemas.microsoft.com/office/powerpoint/2010/main" val="226941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C39F6-5D37-4DB3-8982-A0B990E1B85E}"/>
              </a:ext>
            </a:extLst>
          </p:cNvPr>
          <p:cNvSpPr>
            <a:spLocks noGrp="1"/>
          </p:cNvSpPr>
          <p:nvPr>
            <p:ph type="body" sz="quarter" idx="11"/>
          </p:nvPr>
        </p:nvSpPr>
        <p:spPr>
          <a:xfrm>
            <a:off x="527051" y="836712"/>
            <a:ext cx="6649069" cy="5904655"/>
          </a:xfrm>
        </p:spPr>
        <p:txBody>
          <a:bodyPr/>
          <a:lstStyle/>
          <a:p>
            <a:r>
              <a:rPr lang="en-US" dirty="0" err="1"/>
              <a:t>samtools</a:t>
            </a:r>
            <a:r>
              <a:rPr lang="en-US" dirty="0"/>
              <a:t> </a:t>
            </a:r>
            <a:r>
              <a:rPr lang="en-US" dirty="0" err="1"/>
              <a:t>tview</a:t>
            </a:r>
            <a:endParaRPr lang="en-US" dirty="0"/>
          </a:p>
          <a:p>
            <a:pPr lvl="1"/>
            <a:r>
              <a:rPr lang="en-US" dirty="0"/>
              <a:t>Command line</a:t>
            </a:r>
          </a:p>
          <a:p>
            <a:pPr lvl="1"/>
            <a:r>
              <a:rPr lang="en-US" dirty="0"/>
              <a:t>Fast</a:t>
            </a:r>
          </a:p>
          <a:p>
            <a:pPr lvl="1"/>
            <a:r>
              <a:rPr lang="en-US" dirty="0"/>
              <a:t>Weak</a:t>
            </a:r>
          </a:p>
          <a:p>
            <a:pPr lvl="1"/>
            <a:endParaRPr lang="en-US" dirty="0"/>
          </a:p>
          <a:p>
            <a:r>
              <a:rPr lang="en-US" dirty="0"/>
              <a:t>Tablet</a:t>
            </a:r>
          </a:p>
          <a:p>
            <a:pPr lvl="1"/>
            <a:r>
              <a:rPr lang="en-US" dirty="0"/>
              <a:t>The first beautiful GUI</a:t>
            </a:r>
          </a:p>
          <a:p>
            <a:pPr lvl="1"/>
            <a:endParaRPr lang="en-US" dirty="0"/>
          </a:p>
          <a:p>
            <a:r>
              <a:rPr lang="en-US" dirty="0" err="1"/>
              <a:t>SeqMonk</a:t>
            </a:r>
            <a:endParaRPr lang="en-US" dirty="0"/>
          </a:p>
          <a:p>
            <a:pPr lvl="1"/>
            <a:r>
              <a:rPr lang="en-US" dirty="0"/>
              <a:t>For ChIP-Seq</a:t>
            </a:r>
          </a:p>
          <a:p>
            <a:pPr lvl="1"/>
            <a:endParaRPr lang="en-US" dirty="0"/>
          </a:p>
          <a:p>
            <a:r>
              <a:rPr lang="en-US" dirty="0"/>
              <a:t>Integrative Genomics Viewer</a:t>
            </a:r>
          </a:p>
          <a:p>
            <a:pPr lvl="1"/>
            <a:r>
              <a:rPr lang="en-US" dirty="0"/>
              <a:t>Everyone uses this</a:t>
            </a:r>
            <a:endParaRPr lang="en-GB" dirty="0"/>
          </a:p>
        </p:txBody>
      </p:sp>
      <p:sp>
        <p:nvSpPr>
          <p:cNvPr id="3" name="Text Placeholder 2">
            <a:extLst>
              <a:ext uri="{FF2B5EF4-FFF2-40B4-BE49-F238E27FC236}">
                <a16:creationId xmlns:a16="http://schemas.microsoft.com/office/drawing/2014/main" id="{E842435A-E2A8-407B-AB6E-794A88AA6BBC}"/>
              </a:ext>
            </a:extLst>
          </p:cNvPr>
          <p:cNvSpPr>
            <a:spLocks noGrp="1"/>
          </p:cNvSpPr>
          <p:nvPr>
            <p:ph type="body" sz="quarter" idx="10"/>
          </p:nvPr>
        </p:nvSpPr>
        <p:spPr/>
        <p:txBody>
          <a:bodyPr/>
          <a:lstStyle/>
          <a:p>
            <a:r>
              <a:rPr lang="en-US" dirty="0"/>
              <a:t>Visualizing BAMs</a:t>
            </a:r>
            <a:endParaRPr lang="en-GB" dirty="0"/>
          </a:p>
        </p:txBody>
      </p:sp>
      <p:pic>
        <p:nvPicPr>
          <p:cNvPr id="4" name="Picture 3">
            <a:extLst>
              <a:ext uri="{FF2B5EF4-FFF2-40B4-BE49-F238E27FC236}">
                <a16:creationId xmlns:a16="http://schemas.microsoft.com/office/drawing/2014/main" id="{5D0D14AD-2392-47CA-9216-B43C5BF0959B}"/>
              </a:ext>
            </a:extLst>
          </p:cNvPr>
          <p:cNvPicPr>
            <a:picLocks noChangeAspect="1"/>
          </p:cNvPicPr>
          <p:nvPr/>
        </p:nvPicPr>
        <p:blipFill>
          <a:blip r:embed="rId2"/>
          <a:stretch>
            <a:fillRect/>
          </a:stretch>
        </p:blipFill>
        <p:spPr>
          <a:xfrm>
            <a:off x="4135746" y="689040"/>
            <a:ext cx="5192156" cy="2304256"/>
          </a:xfrm>
          <a:prstGeom prst="rect">
            <a:avLst/>
          </a:prstGeom>
        </p:spPr>
      </p:pic>
      <p:pic>
        <p:nvPicPr>
          <p:cNvPr id="5" name="Picture 4" descr="https://software.broadinstitute.org/software/igv/sites/cancerinformatics.org.igv/files/images/IGVlogo.png">
            <a:extLst>
              <a:ext uri="{FF2B5EF4-FFF2-40B4-BE49-F238E27FC236}">
                <a16:creationId xmlns:a16="http://schemas.microsoft.com/office/drawing/2014/main" id="{EAAB7EA3-8963-4737-A405-E2059B45B8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1944" y="5365905"/>
            <a:ext cx="2279761" cy="1414362"/>
          </a:xfrm>
          <a:prstGeom prst="rect">
            <a:avLst/>
          </a:prstGeom>
          <a:noFill/>
          <a:ln>
            <a:noFill/>
          </a:ln>
        </p:spPr>
      </p:pic>
      <p:pic>
        <p:nvPicPr>
          <p:cNvPr id="6" name="Picture 5">
            <a:extLst>
              <a:ext uri="{FF2B5EF4-FFF2-40B4-BE49-F238E27FC236}">
                <a16:creationId xmlns:a16="http://schemas.microsoft.com/office/drawing/2014/main" id="{C621E749-AEB2-497F-B0F4-304C6FB64F8E}"/>
              </a:ext>
            </a:extLst>
          </p:cNvPr>
          <p:cNvPicPr>
            <a:picLocks noChangeAspect="1"/>
          </p:cNvPicPr>
          <p:nvPr/>
        </p:nvPicPr>
        <p:blipFill>
          <a:blip r:embed="rId4"/>
          <a:stretch>
            <a:fillRect/>
          </a:stretch>
        </p:blipFill>
        <p:spPr>
          <a:xfrm>
            <a:off x="4864924" y="3281821"/>
            <a:ext cx="3733800" cy="1819275"/>
          </a:xfrm>
          <a:prstGeom prst="rect">
            <a:avLst/>
          </a:prstGeom>
        </p:spPr>
      </p:pic>
      <p:pic>
        <p:nvPicPr>
          <p:cNvPr id="1026" name="Picture 2" descr="Broad Institute Announces New Cancer Center to Develop Noninvasive ...">
            <a:extLst>
              <a:ext uri="{FF2B5EF4-FFF2-40B4-BE49-F238E27FC236}">
                <a16:creationId xmlns:a16="http://schemas.microsoft.com/office/drawing/2014/main" id="{0FA114EB-AD95-4174-9EB3-1BB681F6A4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4232" y="5589240"/>
            <a:ext cx="1255068" cy="83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515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811F32-6CB0-4BF3-B461-A60A569BAB78}"/>
              </a:ext>
            </a:extLst>
          </p:cNvPr>
          <p:cNvSpPr>
            <a:spLocks noGrp="1"/>
          </p:cNvSpPr>
          <p:nvPr>
            <p:ph type="body" sz="quarter" idx="10"/>
          </p:nvPr>
        </p:nvSpPr>
        <p:spPr/>
        <p:txBody>
          <a:bodyPr/>
          <a:lstStyle/>
          <a:p>
            <a:r>
              <a:rPr lang="en-US" dirty="0"/>
              <a:t>Integrated Genome Viewer (IGV)</a:t>
            </a:r>
          </a:p>
        </p:txBody>
      </p:sp>
      <p:pic>
        <p:nvPicPr>
          <p:cNvPr id="4" name="Picture 3">
            <a:extLst>
              <a:ext uri="{FF2B5EF4-FFF2-40B4-BE49-F238E27FC236}">
                <a16:creationId xmlns:a16="http://schemas.microsoft.com/office/drawing/2014/main" id="{FEB96594-C9CD-4084-89CD-5B27CD26C249}"/>
              </a:ext>
            </a:extLst>
          </p:cNvPr>
          <p:cNvPicPr/>
          <p:nvPr/>
        </p:nvPicPr>
        <p:blipFill>
          <a:blip r:embed="rId2"/>
          <a:stretch>
            <a:fillRect/>
          </a:stretch>
        </p:blipFill>
        <p:spPr>
          <a:xfrm>
            <a:off x="381000" y="838200"/>
            <a:ext cx="1895475" cy="1714500"/>
          </a:xfrm>
          <a:prstGeom prst="rect">
            <a:avLst/>
          </a:prstGeom>
        </p:spPr>
      </p:pic>
      <p:sp>
        <p:nvSpPr>
          <p:cNvPr id="5" name="TextBox 4">
            <a:extLst>
              <a:ext uri="{FF2B5EF4-FFF2-40B4-BE49-F238E27FC236}">
                <a16:creationId xmlns:a16="http://schemas.microsoft.com/office/drawing/2014/main" id="{6028D2D0-31B2-4383-85F9-70E0027FCE92}"/>
              </a:ext>
            </a:extLst>
          </p:cNvPr>
          <p:cNvSpPr txBox="1"/>
          <p:nvPr/>
        </p:nvSpPr>
        <p:spPr>
          <a:xfrm>
            <a:off x="2895600" y="823899"/>
            <a:ext cx="8686800" cy="1323439"/>
          </a:xfrm>
          <a:prstGeom prst="rect">
            <a:avLst/>
          </a:prstGeom>
          <a:noFill/>
        </p:spPr>
        <p:txBody>
          <a:bodyPr wrap="square" rtlCol="0">
            <a:spAutoFit/>
          </a:bodyPr>
          <a:lstStyle/>
          <a:p>
            <a:pPr algn="l"/>
            <a:r>
              <a:rPr lang="en-US" sz="2000" dirty="0">
                <a:latin typeface="Century Gothic" panose="020B0502020202020204" pitchFamily="34" charset="0"/>
              </a:rPr>
              <a:t>Local version</a:t>
            </a:r>
          </a:p>
          <a:p>
            <a:pPr marL="342900" indent="-342900" algn="l">
              <a:buFont typeface="Arial" panose="020B0604020202020204" pitchFamily="34" charset="0"/>
              <a:buChar char="•"/>
            </a:pPr>
            <a:r>
              <a:rPr lang="en-US" sz="2000" dirty="0">
                <a:latin typeface="Century Gothic" panose="020B0502020202020204" pitchFamily="34" charset="0"/>
              </a:rPr>
              <a:t>Pre-installed on the lab’s computers</a:t>
            </a:r>
          </a:p>
          <a:p>
            <a:pPr marL="342900" indent="-342900" algn="l">
              <a:buFont typeface="Arial" panose="020B0604020202020204" pitchFamily="34" charset="0"/>
              <a:buChar char="•"/>
            </a:pPr>
            <a:r>
              <a:rPr lang="en-US" sz="2000" dirty="0">
                <a:latin typeface="Century Gothic" panose="020B0502020202020204" pitchFamily="34" charset="0"/>
              </a:rPr>
              <a:t>You can download/install it from</a:t>
            </a:r>
          </a:p>
          <a:p>
            <a:pPr algn="l"/>
            <a:r>
              <a:rPr lang="en-US" sz="2000" dirty="0">
                <a:latin typeface="Century Gothic" panose="020B0502020202020204" pitchFamily="34" charset="0"/>
              </a:rPr>
              <a:t>	</a:t>
            </a:r>
            <a:r>
              <a:rPr lang="en-US" sz="2000" dirty="0">
                <a:latin typeface="Century Gothic" panose="020B0502020202020204" pitchFamily="34" charset="0"/>
                <a:hlinkClick r:id="rId3"/>
              </a:rPr>
              <a:t>https://software.broadinstitute.org/software/igv/download</a:t>
            </a:r>
            <a:endParaRPr lang="en-US" sz="2000" dirty="0">
              <a:latin typeface="Century Gothic" panose="020B0502020202020204" pitchFamily="34" charset="0"/>
            </a:endParaRPr>
          </a:p>
        </p:txBody>
      </p:sp>
      <p:pic>
        <p:nvPicPr>
          <p:cNvPr id="7" name="Picture 6">
            <a:extLst>
              <a:ext uri="{FF2B5EF4-FFF2-40B4-BE49-F238E27FC236}">
                <a16:creationId xmlns:a16="http://schemas.microsoft.com/office/drawing/2014/main" id="{2F119E67-2C3B-4740-91A3-715DBDC86680}"/>
              </a:ext>
            </a:extLst>
          </p:cNvPr>
          <p:cNvPicPr>
            <a:picLocks noChangeAspect="1"/>
          </p:cNvPicPr>
          <p:nvPr/>
        </p:nvPicPr>
        <p:blipFill>
          <a:blip r:embed="rId4"/>
          <a:stretch>
            <a:fillRect/>
          </a:stretch>
        </p:blipFill>
        <p:spPr>
          <a:xfrm>
            <a:off x="5791200" y="2294003"/>
            <a:ext cx="3584196" cy="2585615"/>
          </a:xfrm>
          <a:prstGeom prst="rect">
            <a:avLst/>
          </a:prstGeom>
        </p:spPr>
      </p:pic>
      <p:sp>
        <p:nvSpPr>
          <p:cNvPr id="8" name="TextBox 7">
            <a:extLst>
              <a:ext uri="{FF2B5EF4-FFF2-40B4-BE49-F238E27FC236}">
                <a16:creationId xmlns:a16="http://schemas.microsoft.com/office/drawing/2014/main" id="{1879FD45-332B-4F94-A949-C3B9B5C1D2C0}"/>
              </a:ext>
            </a:extLst>
          </p:cNvPr>
          <p:cNvSpPr txBox="1"/>
          <p:nvPr/>
        </p:nvSpPr>
        <p:spPr>
          <a:xfrm>
            <a:off x="405882" y="2857037"/>
            <a:ext cx="5257800" cy="1631216"/>
          </a:xfrm>
          <a:prstGeom prst="rect">
            <a:avLst/>
          </a:prstGeom>
          <a:noFill/>
        </p:spPr>
        <p:txBody>
          <a:bodyPr wrap="square" rtlCol="0">
            <a:spAutoFit/>
          </a:bodyPr>
          <a:lstStyle/>
          <a:p>
            <a:pPr algn="l"/>
            <a:r>
              <a:rPr lang="en-US" sz="2000" dirty="0">
                <a:latin typeface="Century Gothic" panose="020B0502020202020204" pitchFamily="34" charset="0"/>
              </a:rPr>
              <a:t>It runs on </a:t>
            </a:r>
            <a:r>
              <a:rPr lang="en-US" sz="2000" u="sng" dirty="0">
                <a:latin typeface="Century Gothic" panose="020B0502020202020204" pitchFamily="34" charset="0"/>
              </a:rPr>
              <a:t>JAVA</a:t>
            </a:r>
            <a:r>
              <a:rPr lang="en-US" sz="2000" dirty="0">
                <a:latin typeface="Century Gothic" panose="020B0502020202020204" pitchFamily="34" charset="0"/>
              </a:rPr>
              <a:t>, a very efficient cross-platform language that is somehow declining in popularity.</a:t>
            </a:r>
          </a:p>
          <a:p>
            <a:pPr algn="l"/>
            <a:r>
              <a:rPr lang="en-US" sz="2000" dirty="0">
                <a:latin typeface="Century Gothic" panose="020B0502020202020204" pitchFamily="34" charset="0"/>
              </a:rPr>
              <a:t>So, better maybe to download the “</a:t>
            </a:r>
            <a:r>
              <a:rPr lang="en-US" sz="2000" b="1" i="1" dirty="0">
                <a:latin typeface="Century Gothic" panose="020B0502020202020204" pitchFamily="34" charset="0"/>
              </a:rPr>
              <a:t>Java included</a:t>
            </a:r>
            <a:r>
              <a:rPr lang="en-US" sz="2000" dirty="0">
                <a:latin typeface="Century Gothic" panose="020B0502020202020204" pitchFamily="34" charset="0"/>
              </a:rPr>
              <a:t>” version</a:t>
            </a:r>
          </a:p>
        </p:txBody>
      </p:sp>
      <p:sp>
        <p:nvSpPr>
          <p:cNvPr id="9" name="TextBox 8">
            <a:extLst>
              <a:ext uri="{FF2B5EF4-FFF2-40B4-BE49-F238E27FC236}">
                <a16:creationId xmlns:a16="http://schemas.microsoft.com/office/drawing/2014/main" id="{020AFC4A-B73C-4425-BB95-4F7F77FA5C78}"/>
              </a:ext>
            </a:extLst>
          </p:cNvPr>
          <p:cNvSpPr txBox="1"/>
          <p:nvPr/>
        </p:nvSpPr>
        <p:spPr>
          <a:xfrm>
            <a:off x="405882" y="5334000"/>
            <a:ext cx="4648200" cy="1015663"/>
          </a:xfrm>
          <a:prstGeom prst="rect">
            <a:avLst/>
          </a:prstGeom>
          <a:noFill/>
        </p:spPr>
        <p:txBody>
          <a:bodyPr wrap="square" rtlCol="0">
            <a:spAutoFit/>
          </a:bodyPr>
          <a:lstStyle/>
          <a:p>
            <a:pPr algn="l"/>
            <a:r>
              <a:rPr lang="en-US" sz="2000" dirty="0">
                <a:latin typeface="Century Gothic" panose="020B0502020202020204" pitchFamily="34" charset="0"/>
              </a:rPr>
              <a:t>Alternatively, if your computer is not super-performing, the IGV online version at </a:t>
            </a:r>
            <a:r>
              <a:rPr lang="en-US" sz="2000" dirty="0">
                <a:latin typeface="Century Gothic" panose="020B0502020202020204" pitchFamily="34" charset="0"/>
                <a:hlinkClick r:id="rId5"/>
              </a:rPr>
              <a:t>https://igv.org/app/</a:t>
            </a:r>
            <a:endParaRPr lang="en-US" sz="2000" dirty="0">
              <a:latin typeface="Century Gothic" panose="020B0502020202020204" pitchFamily="34" charset="0"/>
            </a:endParaRPr>
          </a:p>
        </p:txBody>
      </p:sp>
      <p:pic>
        <p:nvPicPr>
          <p:cNvPr id="13" name="Picture 12">
            <a:extLst>
              <a:ext uri="{FF2B5EF4-FFF2-40B4-BE49-F238E27FC236}">
                <a16:creationId xmlns:a16="http://schemas.microsoft.com/office/drawing/2014/main" id="{EC1992DC-61FD-402C-ABCF-E1271AA39580}"/>
              </a:ext>
            </a:extLst>
          </p:cNvPr>
          <p:cNvPicPr>
            <a:picLocks noChangeAspect="1"/>
          </p:cNvPicPr>
          <p:nvPr/>
        </p:nvPicPr>
        <p:blipFill>
          <a:blip r:embed="rId6"/>
          <a:stretch>
            <a:fillRect/>
          </a:stretch>
        </p:blipFill>
        <p:spPr>
          <a:xfrm>
            <a:off x="5562600" y="5306823"/>
            <a:ext cx="2314898" cy="1028844"/>
          </a:xfrm>
          <a:prstGeom prst="rect">
            <a:avLst/>
          </a:prstGeom>
        </p:spPr>
      </p:pic>
    </p:spTree>
    <p:extLst>
      <p:ext uri="{BB962C8B-B14F-4D97-AF65-F5344CB8AC3E}">
        <p14:creationId xmlns:p14="http://schemas.microsoft.com/office/powerpoint/2010/main" val="2332795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278908-46E4-4C5D-8B9C-38F6A8A3C452}"/>
              </a:ext>
            </a:extLst>
          </p:cNvPr>
          <p:cNvSpPr>
            <a:spLocks noGrp="1"/>
          </p:cNvSpPr>
          <p:nvPr>
            <p:ph type="body" sz="quarter" idx="10"/>
          </p:nvPr>
        </p:nvSpPr>
        <p:spPr/>
        <p:txBody>
          <a:bodyPr/>
          <a:lstStyle/>
          <a:p>
            <a:r>
              <a:rPr lang="en-US" dirty="0"/>
              <a:t>IGV.org</a:t>
            </a:r>
          </a:p>
        </p:txBody>
      </p:sp>
      <p:pic>
        <p:nvPicPr>
          <p:cNvPr id="7" name="Picture 6">
            <a:extLst>
              <a:ext uri="{FF2B5EF4-FFF2-40B4-BE49-F238E27FC236}">
                <a16:creationId xmlns:a16="http://schemas.microsoft.com/office/drawing/2014/main" id="{7A062B1E-97A5-45E8-BAC0-0B223CC82C3C}"/>
              </a:ext>
            </a:extLst>
          </p:cNvPr>
          <p:cNvPicPr>
            <a:picLocks noChangeAspect="1"/>
          </p:cNvPicPr>
          <p:nvPr/>
        </p:nvPicPr>
        <p:blipFill>
          <a:blip r:embed="rId2"/>
          <a:stretch>
            <a:fillRect/>
          </a:stretch>
        </p:blipFill>
        <p:spPr>
          <a:xfrm>
            <a:off x="0" y="851281"/>
            <a:ext cx="12192000" cy="5938206"/>
          </a:xfrm>
          <a:prstGeom prst="rect">
            <a:avLst/>
          </a:prstGeom>
        </p:spPr>
      </p:pic>
    </p:spTree>
    <p:extLst>
      <p:ext uri="{BB962C8B-B14F-4D97-AF65-F5344CB8AC3E}">
        <p14:creationId xmlns:p14="http://schemas.microsoft.com/office/powerpoint/2010/main" val="1331978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278908-46E4-4C5D-8B9C-38F6A8A3C452}"/>
              </a:ext>
            </a:extLst>
          </p:cNvPr>
          <p:cNvSpPr>
            <a:spLocks noGrp="1"/>
          </p:cNvSpPr>
          <p:nvPr>
            <p:ph type="body" sz="quarter" idx="10"/>
          </p:nvPr>
        </p:nvSpPr>
        <p:spPr/>
        <p:txBody>
          <a:bodyPr/>
          <a:lstStyle/>
          <a:p>
            <a:r>
              <a:rPr lang="en-US" dirty="0"/>
              <a:t>IGV.org</a:t>
            </a:r>
          </a:p>
        </p:txBody>
      </p:sp>
      <p:pic>
        <p:nvPicPr>
          <p:cNvPr id="5" name="Picture 4">
            <a:extLst>
              <a:ext uri="{FF2B5EF4-FFF2-40B4-BE49-F238E27FC236}">
                <a16:creationId xmlns:a16="http://schemas.microsoft.com/office/drawing/2014/main" id="{742FE592-2E58-4042-ABBA-F10540F27F12}"/>
              </a:ext>
            </a:extLst>
          </p:cNvPr>
          <p:cNvPicPr>
            <a:picLocks noChangeAspect="1"/>
          </p:cNvPicPr>
          <p:nvPr/>
        </p:nvPicPr>
        <p:blipFill rotWithShape="1">
          <a:blip r:embed="rId2">
            <a:alphaModFix/>
          </a:blip>
          <a:srcRect b="41176"/>
          <a:stretch/>
        </p:blipFill>
        <p:spPr>
          <a:xfrm>
            <a:off x="764986" y="990600"/>
            <a:ext cx="10662028" cy="3048000"/>
          </a:xfrm>
          <a:prstGeom prst="rect">
            <a:avLst/>
          </a:prstGeom>
        </p:spPr>
      </p:pic>
      <p:sp>
        <p:nvSpPr>
          <p:cNvPr id="2" name="Oval 1">
            <a:extLst>
              <a:ext uri="{FF2B5EF4-FFF2-40B4-BE49-F238E27FC236}">
                <a16:creationId xmlns:a16="http://schemas.microsoft.com/office/drawing/2014/main" id="{0E6AD1E6-B337-43B7-A5A2-2A2AD998D7BE}"/>
              </a:ext>
            </a:extLst>
          </p:cNvPr>
          <p:cNvSpPr/>
          <p:nvPr/>
        </p:nvSpPr>
        <p:spPr>
          <a:xfrm>
            <a:off x="728891" y="990600"/>
            <a:ext cx="1981200" cy="1447800"/>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432FC5-864B-44DB-9C11-546925483C1D}"/>
              </a:ext>
            </a:extLst>
          </p:cNvPr>
          <p:cNvSpPr txBox="1"/>
          <p:nvPr/>
        </p:nvSpPr>
        <p:spPr>
          <a:xfrm>
            <a:off x="3048000" y="620688"/>
            <a:ext cx="8491309" cy="6186309"/>
          </a:xfrm>
          <a:prstGeom prst="rect">
            <a:avLst/>
          </a:prstGeom>
          <a:solidFill>
            <a:schemeClr val="bg1"/>
          </a:solidFill>
          <a:ln>
            <a:solidFill>
              <a:schemeClr val="tx1"/>
            </a:solidFill>
          </a:ln>
        </p:spPr>
        <p:txBody>
          <a:bodyPr wrap="square" rtlCol="0">
            <a:spAutoFit/>
          </a:bodyPr>
          <a:lstStyle/>
          <a:p>
            <a:pPr algn="l"/>
            <a:endParaRPr lang="en-US" sz="3600" dirty="0">
              <a:latin typeface="Century Gothic" panose="020B0502020202020204" pitchFamily="34" charset="0"/>
            </a:endParaRPr>
          </a:p>
          <a:p>
            <a:pPr algn="l"/>
            <a:r>
              <a:rPr lang="en-US" sz="3600" dirty="0">
                <a:latin typeface="Century Gothic" panose="020B0502020202020204" pitchFamily="34" charset="0"/>
              </a:rPr>
              <a:t>First thing: set the correct genome!</a:t>
            </a:r>
          </a:p>
          <a:p>
            <a:pPr algn="l"/>
            <a:endParaRPr lang="en-US" sz="3600" dirty="0">
              <a:latin typeface="Century Gothic" panose="020B0502020202020204" pitchFamily="34" charset="0"/>
            </a:endParaRPr>
          </a:p>
          <a:p>
            <a:pPr algn="l"/>
            <a:r>
              <a:rPr lang="en-US" sz="3600" dirty="0">
                <a:latin typeface="Century Gothic" panose="020B0502020202020204" pitchFamily="34" charset="0"/>
              </a:rPr>
              <a:t>Our dataset is aligned on mouse genome version </a:t>
            </a:r>
            <a:r>
              <a:rPr lang="en-US" sz="3600" b="1" u="sng" dirty="0">
                <a:latin typeface="Century Gothic" panose="020B0502020202020204" pitchFamily="34" charset="0"/>
              </a:rPr>
              <a:t>mm10</a:t>
            </a:r>
          </a:p>
          <a:p>
            <a:pPr algn="l"/>
            <a:endParaRPr lang="en-US" sz="3600" dirty="0">
              <a:latin typeface="Century Gothic" panose="020B0502020202020204" pitchFamily="34" charset="0"/>
            </a:endParaRPr>
          </a:p>
          <a:p>
            <a:pPr algn="l"/>
            <a:r>
              <a:rPr lang="en-US" sz="2400" dirty="0">
                <a:latin typeface="Century Gothic" panose="020B0502020202020204" pitchFamily="34" charset="0"/>
              </a:rPr>
              <a:t>Same thing:</a:t>
            </a:r>
          </a:p>
          <a:p>
            <a:pPr algn="l"/>
            <a:r>
              <a:rPr lang="en-US" sz="2400" dirty="0">
                <a:latin typeface="Century Gothic" panose="020B0502020202020204" pitchFamily="34" charset="0"/>
              </a:rPr>
              <a:t>mm10: UCSC nomenclature</a:t>
            </a:r>
          </a:p>
          <a:p>
            <a:pPr algn="l"/>
            <a:r>
              <a:rPr lang="en-US" sz="2400" dirty="0">
                <a:latin typeface="Century Gothic" panose="020B0502020202020204" pitchFamily="34" charset="0"/>
              </a:rPr>
              <a:t>GRCm38: NCBI nomenclature</a:t>
            </a:r>
          </a:p>
          <a:p>
            <a:pPr algn="l"/>
            <a:endParaRPr lang="en-US" sz="2400" dirty="0">
              <a:latin typeface="Century Gothic" panose="020B0502020202020204" pitchFamily="34" charset="0"/>
            </a:endParaRPr>
          </a:p>
          <a:p>
            <a:pPr algn="l"/>
            <a:r>
              <a:rPr lang="en-US" sz="2400" dirty="0">
                <a:latin typeface="Century Gothic" panose="020B0502020202020204" pitchFamily="34" charset="0"/>
              </a:rPr>
              <a:t>For human (most recent):</a:t>
            </a:r>
          </a:p>
          <a:p>
            <a:pPr algn="l"/>
            <a:r>
              <a:rPr lang="en-US" sz="2400" dirty="0">
                <a:latin typeface="Century Gothic" panose="020B0502020202020204" pitchFamily="34" charset="0"/>
              </a:rPr>
              <a:t>hg38</a:t>
            </a:r>
            <a:endParaRPr lang="en-US" sz="3600" dirty="0">
              <a:latin typeface="Century Gothic" panose="020B0502020202020204" pitchFamily="34" charset="0"/>
            </a:endParaRPr>
          </a:p>
          <a:p>
            <a:pPr algn="l"/>
            <a:r>
              <a:rPr lang="en-US" sz="2400" dirty="0">
                <a:latin typeface="Century Gothic" panose="020B0502020202020204" pitchFamily="34" charset="0"/>
              </a:rPr>
              <a:t>GRCh38</a:t>
            </a:r>
          </a:p>
        </p:txBody>
      </p:sp>
    </p:spTree>
    <p:extLst>
      <p:ext uri="{BB962C8B-B14F-4D97-AF65-F5344CB8AC3E}">
        <p14:creationId xmlns:p14="http://schemas.microsoft.com/office/powerpoint/2010/main" val="169939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73FBA3-06B1-46A2-9639-786366FAD0A9}"/>
              </a:ext>
            </a:extLst>
          </p:cNvPr>
          <p:cNvSpPr>
            <a:spLocks noGrp="1"/>
          </p:cNvSpPr>
          <p:nvPr>
            <p:ph type="body" sz="quarter" idx="10"/>
          </p:nvPr>
        </p:nvSpPr>
        <p:spPr/>
        <p:txBody>
          <a:bodyPr/>
          <a:lstStyle/>
          <a:p>
            <a:r>
              <a:rPr lang="en-US" dirty="0"/>
              <a:t>IGV.org – mm10 genome</a:t>
            </a:r>
          </a:p>
        </p:txBody>
      </p:sp>
      <p:pic>
        <p:nvPicPr>
          <p:cNvPr id="5" name="Picture 4">
            <a:extLst>
              <a:ext uri="{FF2B5EF4-FFF2-40B4-BE49-F238E27FC236}">
                <a16:creationId xmlns:a16="http://schemas.microsoft.com/office/drawing/2014/main" id="{84D112F8-5C65-4E89-BAF2-E2BB7E4BBF99}"/>
              </a:ext>
            </a:extLst>
          </p:cNvPr>
          <p:cNvPicPr>
            <a:picLocks noChangeAspect="1"/>
          </p:cNvPicPr>
          <p:nvPr/>
        </p:nvPicPr>
        <p:blipFill>
          <a:blip r:embed="rId2"/>
          <a:stretch>
            <a:fillRect/>
          </a:stretch>
        </p:blipFill>
        <p:spPr>
          <a:xfrm>
            <a:off x="914400" y="880579"/>
            <a:ext cx="10485254" cy="5096842"/>
          </a:xfrm>
          <a:prstGeom prst="rect">
            <a:avLst/>
          </a:prstGeom>
        </p:spPr>
      </p:pic>
      <p:sp>
        <p:nvSpPr>
          <p:cNvPr id="6" name="Oval 5">
            <a:extLst>
              <a:ext uri="{FF2B5EF4-FFF2-40B4-BE49-F238E27FC236}">
                <a16:creationId xmlns:a16="http://schemas.microsoft.com/office/drawing/2014/main" id="{54680B40-9E5B-48D9-BEBC-5760B64AF211}"/>
              </a:ext>
            </a:extLst>
          </p:cNvPr>
          <p:cNvSpPr/>
          <p:nvPr/>
        </p:nvSpPr>
        <p:spPr>
          <a:xfrm>
            <a:off x="792346" y="762000"/>
            <a:ext cx="1981200" cy="1447800"/>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0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73FBA3-06B1-46A2-9639-786366FAD0A9}"/>
              </a:ext>
            </a:extLst>
          </p:cNvPr>
          <p:cNvSpPr>
            <a:spLocks noGrp="1"/>
          </p:cNvSpPr>
          <p:nvPr>
            <p:ph type="body" sz="quarter" idx="10"/>
          </p:nvPr>
        </p:nvSpPr>
        <p:spPr/>
        <p:txBody>
          <a:bodyPr/>
          <a:lstStyle/>
          <a:p>
            <a:r>
              <a:rPr lang="en-US" dirty="0"/>
              <a:t>IGV.org – load your BAM</a:t>
            </a:r>
          </a:p>
        </p:txBody>
      </p:sp>
      <p:pic>
        <p:nvPicPr>
          <p:cNvPr id="5" name="Picture 4">
            <a:extLst>
              <a:ext uri="{FF2B5EF4-FFF2-40B4-BE49-F238E27FC236}">
                <a16:creationId xmlns:a16="http://schemas.microsoft.com/office/drawing/2014/main" id="{84D112F8-5C65-4E89-BAF2-E2BB7E4BBF99}"/>
              </a:ext>
            </a:extLst>
          </p:cNvPr>
          <p:cNvPicPr>
            <a:picLocks noChangeAspect="1"/>
          </p:cNvPicPr>
          <p:nvPr/>
        </p:nvPicPr>
        <p:blipFill>
          <a:blip r:embed="rId2"/>
          <a:stretch>
            <a:fillRect/>
          </a:stretch>
        </p:blipFill>
        <p:spPr>
          <a:xfrm>
            <a:off x="914400" y="880579"/>
            <a:ext cx="10485254" cy="5096842"/>
          </a:xfrm>
          <a:prstGeom prst="rect">
            <a:avLst/>
          </a:prstGeom>
        </p:spPr>
      </p:pic>
      <p:sp>
        <p:nvSpPr>
          <p:cNvPr id="7" name="Oval 6">
            <a:extLst>
              <a:ext uri="{FF2B5EF4-FFF2-40B4-BE49-F238E27FC236}">
                <a16:creationId xmlns:a16="http://schemas.microsoft.com/office/drawing/2014/main" id="{17EFBBBF-50EF-4CB9-B1B1-1AC597C20A19}"/>
              </a:ext>
            </a:extLst>
          </p:cNvPr>
          <p:cNvSpPr/>
          <p:nvPr/>
        </p:nvSpPr>
        <p:spPr>
          <a:xfrm>
            <a:off x="2133600" y="477056"/>
            <a:ext cx="1981200" cy="1447800"/>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05C916-0ECC-46D6-83B9-DA3FC1482C35}"/>
              </a:ext>
            </a:extLst>
          </p:cNvPr>
          <p:cNvSpPr txBox="1"/>
          <p:nvPr/>
        </p:nvSpPr>
        <p:spPr>
          <a:xfrm>
            <a:off x="708727" y="3370335"/>
            <a:ext cx="10896600" cy="1446550"/>
          </a:xfrm>
          <a:prstGeom prst="rect">
            <a:avLst/>
          </a:prstGeom>
          <a:solidFill>
            <a:schemeClr val="bg1"/>
          </a:solidFill>
          <a:ln>
            <a:solidFill>
              <a:schemeClr val="tx1"/>
            </a:solidFill>
          </a:ln>
        </p:spPr>
        <p:txBody>
          <a:bodyPr wrap="square" rtlCol="0">
            <a:spAutoFit/>
          </a:bodyPr>
          <a:lstStyle/>
          <a:p>
            <a:pPr algn="ctr"/>
            <a:r>
              <a:rPr lang="en-US" sz="4400" dirty="0">
                <a:latin typeface="Century Gothic" panose="020B0502020202020204" pitchFamily="34" charset="0"/>
              </a:rPr>
              <a:t>Click on Tracks and load the BAM file for experiment WT1</a:t>
            </a:r>
          </a:p>
        </p:txBody>
      </p:sp>
      <p:sp>
        <p:nvSpPr>
          <p:cNvPr id="9" name="TextBox 8">
            <a:extLst>
              <a:ext uri="{FF2B5EF4-FFF2-40B4-BE49-F238E27FC236}">
                <a16:creationId xmlns:a16="http://schemas.microsoft.com/office/drawing/2014/main" id="{0DC57A2B-C025-4F7F-97D4-46F8FC012FDF}"/>
              </a:ext>
            </a:extLst>
          </p:cNvPr>
          <p:cNvSpPr txBox="1"/>
          <p:nvPr/>
        </p:nvSpPr>
        <p:spPr>
          <a:xfrm>
            <a:off x="5459847" y="196636"/>
            <a:ext cx="6145480" cy="369332"/>
          </a:xfrm>
          <a:prstGeom prst="rect">
            <a:avLst/>
          </a:prstGeom>
          <a:noFill/>
        </p:spPr>
        <p:txBody>
          <a:bodyPr wrap="square">
            <a:spAutoFit/>
          </a:bodyPr>
          <a:lstStyle/>
          <a:p>
            <a:r>
              <a:rPr lang="en-US" sz="1800" dirty="0">
                <a:latin typeface="Century Gothic" panose="020B0502020202020204" pitchFamily="34" charset="0"/>
                <a:hlinkClick r:id="rId3"/>
              </a:rPr>
              <a:t>https://igv.org/app/</a:t>
            </a:r>
            <a:endParaRPr lang="en-US" dirty="0"/>
          </a:p>
        </p:txBody>
      </p:sp>
    </p:spTree>
    <p:extLst>
      <p:ext uri="{BB962C8B-B14F-4D97-AF65-F5344CB8AC3E}">
        <p14:creationId xmlns:p14="http://schemas.microsoft.com/office/powerpoint/2010/main" val="212490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73FBA3-06B1-46A2-9639-786366FAD0A9}"/>
              </a:ext>
            </a:extLst>
          </p:cNvPr>
          <p:cNvSpPr>
            <a:spLocks noGrp="1"/>
          </p:cNvSpPr>
          <p:nvPr>
            <p:ph type="body" sz="quarter" idx="10"/>
          </p:nvPr>
        </p:nvSpPr>
        <p:spPr/>
        <p:txBody>
          <a:bodyPr/>
          <a:lstStyle/>
          <a:p>
            <a:r>
              <a:rPr lang="en-US" dirty="0"/>
              <a:t>IGV.org – load your BAM</a:t>
            </a:r>
          </a:p>
        </p:txBody>
      </p:sp>
      <p:pic>
        <p:nvPicPr>
          <p:cNvPr id="5" name="Picture 4">
            <a:extLst>
              <a:ext uri="{FF2B5EF4-FFF2-40B4-BE49-F238E27FC236}">
                <a16:creationId xmlns:a16="http://schemas.microsoft.com/office/drawing/2014/main" id="{84D112F8-5C65-4E89-BAF2-E2BB7E4BBF99}"/>
              </a:ext>
            </a:extLst>
          </p:cNvPr>
          <p:cNvPicPr>
            <a:picLocks noChangeAspect="1"/>
          </p:cNvPicPr>
          <p:nvPr/>
        </p:nvPicPr>
        <p:blipFill>
          <a:blip r:embed="rId2"/>
          <a:stretch>
            <a:fillRect/>
          </a:stretch>
        </p:blipFill>
        <p:spPr>
          <a:xfrm>
            <a:off x="914400" y="880579"/>
            <a:ext cx="10485254" cy="5096842"/>
          </a:xfrm>
          <a:prstGeom prst="rect">
            <a:avLst/>
          </a:prstGeom>
        </p:spPr>
      </p:pic>
      <p:sp>
        <p:nvSpPr>
          <p:cNvPr id="7" name="Oval 6">
            <a:extLst>
              <a:ext uri="{FF2B5EF4-FFF2-40B4-BE49-F238E27FC236}">
                <a16:creationId xmlns:a16="http://schemas.microsoft.com/office/drawing/2014/main" id="{17EFBBBF-50EF-4CB9-B1B1-1AC597C20A19}"/>
              </a:ext>
            </a:extLst>
          </p:cNvPr>
          <p:cNvSpPr/>
          <p:nvPr/>
        </p:nvSpPr>
        <p:spPr>
          <a:xfrm>
            <a:off x="2133600" y="477056"/>
            <a:ext cx="1981200" cy="1447800"/>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05C916-0ECC-46D6-83B9-DA3FC1482C35}"/>
              </a:ext>
            </a:extLst>
          </p:cNvPr>
          <p:cNvSpPr txBox="1"/>
          <p:nvPr/>
        </p:nvSpPr>
        <p:spPr>
          <a:xfrm>
            <a:off x="708727" y="3370335"/>
            <a:ext cx="10896600" cy="1446550"/>
          </a:xfrm>
          <a:prstGeom prst="rect">
            <a:avLst/>
          </a:prstGeom>
          <a:solidFill>
            <a:schemeClr val="bg1"/>
          </a:solidFill>
          <a:ln>
            <a:solidFill>
              <a:schemeClr val="tx1"/>
            </a:solidFill>
          </a:ln>
        </p:spPr>
        <p:txBody>
          <a:bodyPr wrap="square" rtlCol="0">
            <a:spAutoFit/>
          </a:bodyPr>
          <a:lstStyle/>
          <a:p>
            <a:pPr algn="ctr"/>
            <a:r>
              <a:rPr lang="en-US" sz="4400" dirty="0">
                <a:latin typeface="Century Gothic" panose="020B0502020202020204" pitchFamily="34" charset="0"/>
              </a:rPr>
              <a:t>Click on Tracks and load the BAM file for experiment WT1</a:t>
            </a:r>
          </a:p>
        </p:txBody>
      </p:sp>
      <p:sp>
        <p:nvSpPr>
          <p:cNvPr id="9" name="TextBox 8">
            <a:extLst>
              <a:ext uri="{FF2B5EF4-FFF2-40B4-BE49-F238E27FC236}">
                <a16:creationId xmlns:a16="http://schemas.microsoft.com/office/drawing/2014/main" id="{0DC57A2B-C025-4F7F-97D4-46F8FC012FDF}"/>
              </a:ext>
            </a:extLst>
          </p:cNvPr>
          <p:cNvSpPr txBox="1"/>
          <p:nvPr/>
        </p:nvSpPr>
        <p:spPr>
          <a:xfrm>
            <a:off x="5459847" y="196636"/>
            <a:ext cx="6145480" cy="369332"/>
          </a:xfrm>
          <a:prstGeom prst="rect">
            <a:avLst/>
          </a:prstGeom>
          <a:noFill/>
        </p:spPr>
        <p:txBody>
          <a:bodyPr wrap="square">
            <a:spAutoFit/>
          </a:bodyPr>
          <a:lstStyle/>
          <a:p>
            <a:r>
              <a:rPr lang="en-US" sz="1800" dirty="0">
                <a:latin typeface="Century Gothic" panose="020B0502020202020204" pitchFamily="34" charset="0"/>
                <a:hlinkClick r:id="rId3"/>
              </a:rPr>
              <a:t>https://igv.org/app/</a:t>
            </a:r>
            <a:endParaRPr lang="en-US" dirty="0"/>
          </a:p>
        </p:txBody>
      </p:sp>
    </p:spTree>
    <p:extLst>
      <p:ext uri="{BB962C8B-B14F-4D97-AF65-F5344CB8AC3E}">
        <p14:creationId xmlns:p14="http://schemas.microsoft.com/office/powerpoint/2010/main" val="1385365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717C2D-848C-49E8-B63A-14E5EC523D40}"/>
              </a:ext>
            </a:extLst>
          </p:cNvPr>
          <p:cNvSpPr>
            <a:spLocks noGrp="1"/>
          </p:cNvSpPr>
          <p:nvPr>
            <p:ph type="body" sz="quarter" idx="10"/>
          </p:nvPr>
        </p:nvSpPr>
        <p:spPr/>
        <p:txBody>
          <a:bodyPr/>
          <a:lstStyle/>
          <a:p>
            <a:r>
              <a:rPr lang="en-US" dirty="0"/>
              <a:t>The Book of this Course</a:t>
            </a:r>
          </a:p>
        </p:txBody>
      </p:sp>
      <p:sp>
        <p:nvSpPr>
          <p:cNvPr id="5" name="TextBox 4">
            <a:extLst>
              <a:ext uri="{FF2B5EF4-FFF2-40B4-BE49-F238E27FC236}">
                <a16:creationId xmlns:a16="http://schemas.microsoft.com/office/drawing/2014/main" id="{417F14AA-7523-44CD-A585-88C5345F8199}"/>
              </a:ext>
            </a:extLst>
          </p:cNvPr>
          <p:cNvSpPr txBox="1"/>
          <p:nvPr/>
        </p:nvSpPr>
        <p:spPr>
          <a:xfrm>
            <a:off x="2667000" y="6444218"/>
            <a:ext cx="614548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hlinkClick r:id="rId2"/>
              </a:rPr>
              <a:t>http://pevsnerlab.kennedykrieger.org/php/index.php</a:t>
            </a: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pic>
        <p:nvPicPr>
          <p:cNvPr id="1026" name="Picture 2" descr="Image 1 - NEW Bioinformatics and Functional Genomics 3rd Ed. Hardcover by Pevsner (Wiley)">
            <a:extLst>
              <a:ext uri="{FF2B5EF4-FFF2-40B4-BE49-F238E27FC236}">
                <a16:creationId xmlns:a16="http://schemas.microsoft.com/office/drawing/2014/main" id="{DAE3834E-65CF-446A-B403-68CCC3D00A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1769" y="1143000"/>
            <a:ext cx="3515942"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F92FBF-84B1-412B-AF00-ED4195D8AB72}"/>
              </a:ext>
            </a:extLst>
          </p:cNvPr>
          <p:cNvSpPr txBox="1"/>
          <p:nvPr/>
        </p:nvSpPr>
        <p:spPr>
          <a:xfrm>
            <a:off x="304800" y="620688"/>
            <a:ext cx="9829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Bioinformatics and Functional Genomics – third edition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By Jonathan Pevsner</a:t>
            </a:r>
          </a:p>
        </p:txBody>
      </p:sp>
      <p:pic>
        <p:nvPicPr>
          <p:cNvPr id="1028" name="Picture 4" descr="Home">
            <a:extLst>
              <a:ext uri="{FF2B5EF4-FFF2-40B4-BE49-F238E27FC236}">
                <a16:creationId xmlns:a16="http://schemas.microsoft.com/office/drawing/2014/main" id="{C5F5E273-46A0-4D1A-ACC3-3D54992F0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5791200"/>
            <a:ext cx="3515942" cy="5273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onathan Pevsner - The Solomon H Snyder Department of Neuroscience">
            <a:extLst>
              <a:ext uri="{FF2B5EF4-FFF2-40B4-BE49-F238E27FC236}">
                <a16:creationId xmlns:a16="http://schemas.microsoft.com/office/drawing/2014/main" id="{E91781C9-931E-46B0-8738-2EBFDCF82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191266"/>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ere is Baltimore, MD? Where is Baltimore Located in the US Map">
            <a:extLst>
              <a:ext uri="{FF2B5EF4-FFF2-40B4-BE49-F238E27FC236}">
                <a16:creationId xmlns:a16="http://schemas.microsoft.com/office/drawing/2014/main" id="{FA114E43-02DF-4844-97EC-AD3D1067BF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400" y="2162567"/>
            <a:ext cx="3698161"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10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73FBA3-06B1-46A2-9639-786366FAD0A9}"/>
              </a:ext>
            </a:extLst>
          </p:cNvPr>
          <p:cNvSpPr>
            <a:spLocks noGrp="1"/>
          </p:cNvSpPr>
          <p:nvPr>
            <p:ph type="body" sz="quarter" idx="10"/>
          </p:nvPr>
        </p:nvSpPr>
        <p:spPr/>
        <p:txBody>
          <a:bodyPr/>
          <a:lstStyle/>
          <a:p>
            <a:r>
              <a:rPr lang="en-US" dirty="0"/>
              <a:t>IGV.org – load your BAM… and BAI</a:t>
            </a:r>
          </a:p>
        </p:txBody>
      </p:sp>
      <p:pic>
        <p:nvPicPr>
          <p:cNvPr id="4" name="Picture 3">
            <a:extLst>
              <a:ext uri="{FF2B5EF4-FFF2-40B4-BE49-F238E27FC236}">
                <a16:creationId xmlns:a16="http://schemas.microsoft.com/office/drawing/2014/main" id="{5EAE555C-C0E6-42A3-B360-8F82DB28F863}"/>
              </a:ext>
            </a:extLst>
          </p:cNvPr>
          <p:cNvPicPr>
            <a:picLocks noChangeAspect="1"/>
          </p:cNvPicPr>
          <p:nvPr/>
        </p:nvPicPr>
        <p:blipFill>
          <a:blip r:embed="rId2"/>
          <a:stretch>
            <a:fillRect/>
          </a:stretch>
        </p:blipFill>
        <p:spPr>
          <a:xfrm>
            <a:off x="2823706" y="1847629"/>
            <a:ext cx="6544588" cy="3162741"/>
          </a:xfrm>
          <a:prstGeom prst="rect">
            <a:avLst/>
          </a:prstGeom>
        </p:spPr>
      </p:pic>
      <p:pic>
        <p:nvPicPr>
          <p:cNvPr id="9" name="Picture 8">
            <a:extLst>
              <a:ext uri="{FF2B5EF4-FFF2-40B4-BE49-F238E27FC236}">
                <a16:creationId xmlns:a16="http://schemas.microsoft.com/office/drawing/2014/main" id="{EE0C1802-533B-4A48-A547-5A9EAE270B02}"/>
              </a:ext>
            </a:extLst>
          </p:cNvPr>
          <p:cNvPicPr>
            <a:picLocks noChangeAspect="1"/>
          </p:cNvPicPr>
          <p:nvPr/>
        </p:nvPicPr>
        <p:blipFill>
          <a:blip r:embed="rId2"/>
          <a:stretch>
            <a:fillRect/>
          </a:stretch>
        </p:blipFill>
        <p:spPr>
          <a:xfrm>
            <a:off x="2823706" y="1847629"/>
            <a:ext cx="6544588" cy="3162741"/>
          </a:xfrm>
          <a:prstGeom prst="rect">
            <a:avLst/>
          </a:prstGeom>
        </p:spPr>
      </p:pic>
    </p:spTree>
    <p:extLst>
      <p:ext uri="{BB962C8B-B14F-4D97-AF65-F5344CB8AC3E}">
        <p14:creationId xmlns:p14="http://schemas.microsoft.com/office/powerpoint/2010/main" val="601765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73FBA3-06B1-46A2-9639-786366FAD0A9}"/>
              </a:ext>
            </a:extLst>
          </p:cNvPr>
          <p:cNvSpPr>
            <a:spLocks noGrp="1"/>
          </p:cNvSpPr>
          <p:nvPr>
            <p:ph type="body" sz="quarter" idx="10"/>
          </p:nvPr>
        </p:nvSpPr>
        <p:spPr/>
        <p:txBody>
          <a:bodyPr/>
          <a:lstStyle/>
          <a:p>
            <a:r>
              <a:rPr lang="en-US" dirty="0"/>
              <a:t>IGV.org experiment loaded</a:t>
            </a:r>
          </a:p>
        </p:txBody>
      </p:sp>
      <p:pic>
        <p:nvPicPr>
          <p:cNvPr id="5" name="Picture 4">
            <a:extLst>
              <a:ext uri="{FF2B5EF4-FFF2-40B4-BE49-F238E27FC236}">
                <a16:creationId xmlns:a16="http://schemas.microsoft.com/office/drawing/2014/main" id="{CC4C96AD-39D9-416F-9C13-C5C952192F51}"/>
              </a:ext>
            </a:extLst>
          </p:cNvPr>
          <p:cNvPicPr>
            <a:picLocks noChangeAspect="1"/>
          </p:cNvPicPr>
          <p:nvPr/>
        </p:nvPicPr>
        <p:blipFill>
          <a:blip r:embed="rId2"/>
          <a:stretch>
            <a:fillRect/>
          </a:stretch>
        </p:blipFill>
        <p:spPr>
          <a:xfrm>
            <a:off x="0" y="1804931"/>
            <a:ext cx="12192000" cy="3248138"/>
          </a:xfrm>
          <a:prstGeom prst="rect">
            <a:avLst/>
          </a:prstGeom>
        </p:spPr>
      </p:pic>
    </p:spTree>
    <p:extLst>
      <p:ext uri="{BB962C8B-B14F-4D97-AF65-F5344CB8AC3E}">
        <p14:creationId xmlns:p14="http://schemas.microsoft.com/office/powerpoint/2010/main" val="1206599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737E50-6642-4C56-A2D5-FE4DA89BE840}"/>
              </a:ext>
            </a:extLst>
          </p:cNvPr>
          <p:cNvSpPr>
            <a:spLocks noGrp="1"/>
          </p:cNvSpPr>
          <p:nvPr>
            <p:ph type="body" sz="quarter" idx="11"/>
          </p:nvPr>
        </p:nvSpPr>
        <p:spPr>
          <a:xfrm>
            <a:off x="527051" y="836713"/>
            <a:ext cx="11233149" cy="458687"/>
          </a:xfrm>
        </p:spPr>
        <p:txBody>
          <a:bodyPr/>
          <a:lstStyle/>
          <a:p>
            <a:r>
              <a:rPr lang="en-US" dirty="0"/>
              <a:t>Loaded: WT1_sorted_chr19.bam</a:t>
            </a:r>
          </a:p>
        </p:txBody>
      </p:sp>
      <p:sp>
        <p:nvSpPr>
          <p:cNvPr id="3" name="Text Placeholder 2">
            <a:extLst>
              <a:ext uri="{FF2B5EF4-FFF2-40B4-BE49-F238E27FC236}">
                <a16:creationId xmlns:a16="http://schemas.microsoft.com/office/drawing/2014/main" id="{D2BBA9BE-6464-42A7-AA49-3E060DDA86D9}"/>
              </a:ext>
            </a:extLst>
          </p:cNvPr>
          <p:cNvSpPr>
            <a:spLocks noGrp="1"/>
          </p:cNvSpPr>
          <p:nvPr>
            <p:ph type="body" sz="quarter" idx="10"/>
          </p:nvPr>
        </p:nvSpPr>
        <p:spPr/>
        <p:txBody>
          <a:bodyPr/>
          <a:lstStyle/>
          <a:p>
            <a:r>
              <a:rPr lang="en-US" dirty="0"/>
              <a:t>IGV experiment</a:t>
            </a:r>
          </a:p>
        </p:txBody>
      </p:sp>
      <p:sp>
        <p:nvSpPr>
          <p:cNvPr id="4" name="TextBox 3">
            <a:extLst>
              <a:ext uri="{FF2B5EF4-FFF2-40B4-BE49-F238E27FC236}">
                <a16:creationId xmlns:a16="http://schemas.microsoft.com/office/drawing/2014/main" id="{61E26D5C-66BD-48D1-B477-39958353B94C}"/>
              </a:ext>
            </a:extLst>
          </p:cNvPr>
          <p:cNvSpPr txBox="1"/>
          <p:nvPr/>
        </p:nvSpPr>
        <p:spPr>
          <a:xfrm>
            <a:off x="1905000" y="2057400"/>
            <a:ext cx="1371600" cy="707886"/>
          </a:xfrm>
          <a:prstGeom prst="rect">
            <a:avLst/>
          </a:prstGeom>
          <a:noFill/>
        </p:spPr>
        <p:txBody>
          <a:bodyPr wrap="square" rtlCol="0">
            <a:spAutoFit/>
          </a:bodyPr>
          <a:lstStyle/>
          <a:p>
            <a:pPr algn="ctr"/>
            <a:r>
              <a:rPr lang="en-US" sz="2000" dirty="0">
                <a:latin typeface="Century Gothic" panose="020B0502020202020204" pitchFamily="34" charset="0"/>
              </a:rPr>
              <a:t>Sample name</a:t>
            </a:r>
          </a:p>
        </p:txBody>
      </p:sp>
      <p:cxnSp>
        <p:nvCxnSpPr>
          <p:cNvPr id="6" name="Straight Arrow Connector 5">
            <a:extLst>
              <a:ext uri="{FF2B5EF4-FFF2-40B4-BE49-F238E27FC236}">
                <a16:creationId xmlns:a16="http://schemas.microsoft.com/office/drawing/2014/main" id="{A909B534-91A5-40A9-916F-9E9DD3BEAB8A}"/>
              </a:ext>
            </a:extLst>
          </p:cNvPr>
          <p:cNvCxnSpPr>
            <a:endCxn id="4" idx="0"/>
          </p:cNvCxnSpPr>
          <p:nvPr/>
        </p:nvCxnSpPr>
        <p:spPr>
          <a:xfrm>
            <a:off x="2514600" y="1295400"/>
            <a:ext cx="76200" cy="7620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C8341BE-6701-4A19-9B1B-A20BD5E24CA9}"/>
              </a:ext>
            </a:extLst>
          </p:cNvPr>
          <p:cNvSpPr txBox="1"/>
          <p:nvPr/>
        </p:nvSpPr>
        <p:spPr>
          <a:xfrm>
            <a:off x="3505200" y="2057400"/>
            <a:ext cx="2133600" cy="1323439"/>
          </a:xfrm>
          <a:prstGeom prst="rect">
            <a:avLst/>
          </a:prstGeom>
          <a:noFill/>
        </p:spPr>
        <p:txBody>
          <a:bodyPr wrap="square" rtlCol="0">
            <a:spAutoFit/>
          </a:bodyPr>
          <a:lstStyle/>
          <a:p>
            <a:pPr algn="ctr"/>
            <a:r>
              <a:rPr lang="en-US" sz="2000" dirty="0">
                <a:latin typeface="Century Gothic" panose="020B0502020202020204" pitchFamily="34" charset="0"/>
              </a:rPr>
              <a:t>The BAM is sorted by coordinate (faster access)</a:t>
            </a:r>
          </a:p>
        </p:txBody>
      </p:sp>
      <p:cxnSp>
        <p:nvCxnSpPr>
          <p:cNvPr id="8" name="Straight Arrow Connector 7">
            <a:extLst>
              <a:ext uri="{FF2B5EF4-FFF2-40B4-BE49-F238E27FC236}">
                <a16:creationId xmlns:a16="http://schemas.microsoft.com/office/drawing/2014/main" id="{1290D5E3-E483-48E6-9D21-F1D260B27FF6}"/>
              </a:ext>
            </a:extLst>
          </p:cNvPr>
          <p:cNvCxnSpPr>
            <a:cxnSpLocks/>
            <a:endCxn id="7" idx="0"/>
          </p:cNvCxnSpPr>
          <p:nvPr/>
        </p:nvCxnSpPr>
        <p:spPr>
          <a:xfrm>
            <a:off x="3543701" y="1305025"/>
            <a:ext cx="1028299" cy="7523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E2CE7E7-AFFE-4047-B535-D456DC4B3292}"/>
              </a:ext>
            </a:extLst>
          </p:cNvPr>
          <p:cNvSpPr txBox="1"/>
          <p:nvPr/>
        </p:nvSpPr>
        <p:spPr>
          <a:xfrm>
            <a:off x="5524901" y="1511425"/>
            <a:ext cx="4114800" cy="1631216"/>
          </a:xfrm>
          <a:prstGeom prst="rect">
            <a:avLst/>
          </a:prstGeom>
          <a:noFill/>
        </p:spPr>
        <p:txBody>
          <a:bodyPr wrap="square" rtlCol="0">
            <a:spAutoFit/>
          </a:bodyPr>
          <a:lstStyle/>
          <a:p>
            <a:pPr algn="ctr"/>
            <a:r>
              <a:rPr lang="en-US" sz="2000" dirty="0">
                <a:latin typeface="Century Gothic" panose="020B0502020202020204" pitchFamily="34" charset="0"/>
              </a:rPr>
              <a:t>To keep it small and downloadable even if you don’t have fast connection, only chromosome 19 sequences are contained</a:t>
            </a:r>
          </a:p>
        </p:txBody>
      </p:sp>
      <p:cxnSp>
        <p:nvCxnSpPr>
          <p:cNvPr id="13" name="Straight Arrow Connector 12">
            <a:extLst>
              <a:ext uri="{FF2B5EF4-FFF2-40B4-BE49-F238E27FC236}">
                <a16:creationId xmlns:a16="http://schemas.microsoft.com/office/drawing/2014/main" id="{8F7CA6DB-E120-4028-9D71-06FD271CE80C}"/>
              </a:ext>
            </a:extLst>
          </p:cNvPr>
          <p:cNvCxnSpPr>
            <a:cxnSpLocks/>
          </p:cNvCxnSpPr>
          <p:nvPr/>
        </p:nvCxnSpPr>
        <p:spPr>
          <a:xfrm>
            <a:off x="4610501" y="1305025"/>
            <a:ext cx="1256899" cy="5999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E28C834B-9253-4C9F-BC13-6E24845D2644}"/>
              </a:ext>
            </a:extLst>
          </p:cNvPr>
          <p:cNvSpPr txBox="1"/>
          <p:nvPr/>
        </p:nvSpPr>
        <p:spPr>
          <a:xfrm>
            <a:off x="6327008" y="250448"/>
            <a:ext cx="4114800" cy="1015663"/>
          </a:xfrm>
          <a:prstGeom prst="rect">
            <a:avLst/>
          </a:prstGeom>
          <a:noFill/>
        </p:spPr>
        <p:txBody>
          <a:bodyPr wrap="square" rtlCol="0">
            <a:spAutoFit/>
          </a:bodyPr>
          <a:lstStyle/>
          <a:p>
            <a:pPr algn="ctr"/>
            <a:r>
              <a:rPr lang="en-US" sz="2000" dirty="0">
                <a:latin typeface="Century Gothic" panose="020B0502020202020204" pitchFamily="34" charset="0"/>
              </a:rPr>
              <a:t>BAM file: sequence reads and coordinates</a:t>
            </a:r>
          </a:p>
          <a:p>
            <a:pPr algn="ctr"/>
            <a:r>
              <a:rPr lang="en-US" sz="2000" dirty="0">
                <a:latin typeface="Century Gothic" panose="020B0502020202020204" pitchFamily="34" charset="0"/>
              </a:rPr>
              <a:t>BAI file: extra index file</a:t>
            </a:r>
          </a:p>
        </p:txBody>
      </p:sp>
      <p:cxnSp>
        <p:nvCxnSpPr>
          <p:cNvPr id="16" name="Straight Arrow Connector 15">
            <a:extLst>
              <a:ext uri="{FF2B5EF4-FFF2-40B4-BE49-F238E27FC236}">
                <a16:creationId xmlns:a16="http://schemas.microsoft.com/office/drawing/2014/main" id="{35BB3902-FF9F-41ED-886E-6A5A8965F4B6}"/>
              </a:ext>
            </a:extLst>
          </p:cNvPr>
          <p:cNvCxnSpPr>
            <a:cxnSpLocks/>
          </p:cNvCxnSpPr>
          <p:nvPr/>
        </p:nvCxnSpPr>
        <p:spPr>
          <a:xfrm flipV="1">
            <a:off x="5696152" y="439800"/>
            <a:ext cx="704648" cy="60252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 Placeholder 1">
            <a:extLst>
              <a:ext uri="{FF2B5EF4-FFF2-40B4-BE49-F238E27FC236}">
                <a16:creationId xmlns:a16="http://schemas.microsoft.com/office/drawing/2014/main" id="{31FE4D39-DA73-4C3F-9DAD-867DA54ED0C8}"/>
              </a:ext>
            </a:extLst>
          </p:cNvPr>
          <p:cNvSpPr txBox="1">
            <a:spLocks/>
          </p:cNvSpPr>
          <p:nvPr/>
        </p:nvSpPr>
        <p:spPr>
          <a:xfrm>
            <a:off x="323056" y="3626700"/>
            <a:ext cx="11233149" cy="914400"/>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Go to chromosome 19!</a:t>
            </a:r>
          </a:p>
          <a:p>
            <a:r>
              <a:rPr lang="en-US" dirty="0"/>
              <a:t>It’s too long, you have to zoom in to see features. Many ways:</a:t>
            </a:r>
          </a:p>
          <a:p>
            <a:pPr lvl="1"/>
            <a:r>
              <a:rPr lang="en-US" dirty="0"/>
              <a:t>Drag little rectangle on chromosome coordinate</a:t>
            </a:r>
          </a:p>
          <a:p>
            <a:pPr lvl="1"/>
            <a:r>
              <a:rPr lang="en-US" dirty="0"/>
              <a:t>Click on +</a:t>
            </a:r>
          </a:p>
          <a:p>
            <a:pPr lvl="1"/>
            <a:endParaRPr lang="en-US" dirty="0"/>
          </a:p>
          <a:p>
            <a:pPr lvl="1"/>
            <a:r>
              <a:rPr lang="en-US" dirty="0"/>
              <a:t>Search for a gene, e.g. Ccs</a:t>
            </a:r>
          </a:p>
          <a:p>
            <a:pPr lvl="1"/>
            <a:endParaRPr lang="en-US" sz="1400" dirty="0"/>
          </a:p>
          <a:p>
            <a:pPr lvl="1"/>
            <a:r>
              <a:rPr lang="en-US" dirty="0"/>
              <a:t>Search for coordinate, e.g. chr19:25,421,476-25,427,225</a:t>
            </a:r>
          </a:p>
        </p:txBody>
      </p:sp>
      <p:pic>
        <p:nvPicPr>
          <p:cNvPr id="22" name="Picture 21">
            <a:extLst>
              <a:ext uri="{FF2B5EF4-FFF2-40B4-BE49-F238E27FC236}">
                <a16:creationId xmlns:a16="http://schemas.microsoft.com/office/drawing/2014/main" id="{04C2D866-BB53-4395-822C-BD6186B07514}"/>
              </a:ext>
            </a:extLst>
          </p:cNvPr>
          <p:cNvPicPr>
            <a:picLocks noChangeAspect="1"/>
          </p:cNvPicPr>
          <p:nvPr/>
        </p:nvPicPr>
        <p:blipFill>
          <a:blip r:embed="rId2"/>
          <a:stretch>
            <a:fillRect/>
          </a:stretch>
        </p:blipFill>
        <p:spPr>
          <a:xfrm>
            <a:off x="2714146" y="4981254"/>
            <a:ext cx="2810755" cy="624612"/>
          </a:xfrm>
          <a:prstGeom prst="rect">
            <a:avLst/>
          </a:prstGeom>
        </p:spPr>
      </p:pic>
      <p:pic>
        <p:nvPicPr>
          <p:cNvPr id="24" name="Picture 23">
            <a:extLst>
              <a:ext uri="{FF2B5EF4-FFF2-40B4-BE49-F238E27FC236}">
                <a16:creationId xmlns:a16="http://schemas.microsoft.com/office/drawing/2014/main" id="{977B5CCF-8A4E-4522-BAD3-B6D90A0A0230}"/>
              </a:ext>
            </a:extLst>
          </p:cNvPr>
          <p:cNvPicPr>
            <a:picLocks noChangeAspect="1"/>
          </p:cNvPicPr>
          <p:nvPr/>
        </p:nvPicPr>
        <p:blipFill>
          <a:blip r:embed="rId3"/>
          <a:stretch>
            <a:fillRect/>
          </a:stretch>
        </p:blipFill>
        <p:spPr>
          <a:xfrm>
            <a:off x="7941957" y="4492841"/>
            <a:ext cx="1714588" cy="932841"/>
          </a:xfrm>
          <a:prstGeom prst="rect">
            <a:avLst/>
          </a:prstGeom>
        </p:spPr>
      </p:pic>
      <p:pic>
        <p:nvPicPr>
          <p:cNvPr id="28" name="Picture 27">
            <a:extLst>
              <a:ext uri="{FF2B5EF4-FFF2-40B4-BE49-F238E27FC236}">
                <a16:creationId xmlns:a16="http://schemas.microsoft.com/office/drawing/2014/main" id="{2F0C75E2-F8EF-40AC-B65D-037E08B0EBFA}"/>
              </a:ext>
            </a:extLst>
          </p:cNvPr>
          <p:cNvPicPr>
            <a:picLocks noChangeAspect="1"/>
          </p:cNvPicPr>
          <p:nvPr/>
        </p:nvPicPr>
        <p:blipFill>
          <a:blip r:embed="rId4"/>
          <a:stretch>
            <a:fillRect/>
          </a:stretch>
        </p:blipFill>
        <p:spPr>
          <a:xfrm>
            <a:off x="5254992" y="5712139"/>
            <a:ext cx="4972744" cy="533474"/>
          </a:xfrm>
          <a:prstGeom prst="rect">
            <a:avLst/>
          </a:prstGeom>
        </p:spPr>
      </p:pic>
    </p:spTree>
    <p:extLst>
      <p:ext uri="{BB962C8B-B14F-4D97-AF65-F5344CB8AC3E}">
        <p14:creationId xmlns:p14="http://schemas.microsoft.com/office/powerpoint/2010/main" val="1103034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D980DF-B6F7-416E-9D32-5F5A58BC3215}"/>
              </a:ext>
            </a:extLst>
          </p:cNvPr>
          <p:cNvSpPr>
            <a:spLocks noGrp="1"/>
          </p:cNvSpPr>
          <p:nvPr>
            <p:ph type="body" sz="quarter" idx="10"/>
          </p:nvPr>
        </p:nvSpPr>
        <p:spPr/>
        <p:txBody>
          <a:bodyPr/>
          <a:lstStyle/>
          <a:p>
            <a:r>
              <a:rPr lang="en-US" dirty="0"/>
              <a:t>Visualizing an NGS experiment</a:t>
            </a:r>
          </a:p>
        </p:txBody>
      </p:sp>
      <p:pic>
        <p:nvPicPr>
          <p:cNvPr id="5" name="Picture 4">
            <a:extLst>
              <a:ext uri="{FF2B5EF4-FFF2-40B4-BE49-F238E27FC236}">
                <a16:creationId xmlns:a16="http://schemas.microsoft.com/office/drawing/2014/main" id="{A589EF83-2ABC-4812-B71A-2F73AEAC801A}"/>
              </a:ext>
            </a:extLst>
          </p:cNvPr>
          <p:cNvPicPr>
            <a:picLocks noChangeAspect="1"/>
          </p:cNvPicPr>
          <p:nvPr/>
        </p:nvPicPr>
        <p:blipFill>
          <a:blip r:embed="rId2"/>
          <a:stretch>
            <a:fillRect/>
          </a:stretch>
        </p:blipFill>
        <p:spPr>
          <a:xfrm>
            <a:off x="0" y="914400"/>
            <a:ext cx="12192000" cy="3730148"/>
          </a:xfrm>
          <a:prstGeom prst="rect">
            <a:avLst/>
          </a:prstGeom>
        </p:spPr>
      </p:pic>
      <p:sp>
        <p:nvSpPr>
          <p:cNvPr id="6" name="TextBox 5">
            <a:extLst>
              <a:ext uri="{FF2B5EF4-FFF2-40B4-BE49-F238E27FC236}">
                <a16:creationId xmlns:a16="http://schemas.microsoft.com/office/drawing/2014/main" id="{6A688DBD-0772-4C09-9FE4-5BC3B7EC84E0}"/>
              </a:ext>
            </a:extLst>
          </p:cNvPr>
          <p:cNvSpPr txBox="1"/>
          <p:nvPr/>
        </p:nvSpPr>
        <p:spPr>
          <a:xfrm>
            <a:off x="634465" y="5481935"/>
            <a:ext cx="7239000" cy="461665"/>
          </a:xfrm>
          <a:prstGeom prst="rect">
            <a:avLst/>
          </a:prstGeom>
          <a:noFill/>
        </p:spPr>
        <p:txBody>
          <a:bodyPr wrap="square" rtlCol="0">
            <a:spAutoFit/>
          </a:bodyPr>
          <a:lstStyle/>
          <a:p>
            <a:pPr algn="l"/>
            <a:r>
              <a:rPr lang="en-US" sz="2400" dirty="0">
                <a:latin typeface="Century Gothic" panose="020B0502020202020204" pitchFamily="34" charset="0"/>
              </a:rPr>
              <a:t>OK so, what are we looking at?</a:t>
            </a:r>
          </a:p>
        </p:txBody>
      </p:sp>
      <p:pic>
        <p:nvPicPr>
          <p:cNvPr id="2050" name="Picture 2" descr="Download Questions Search Results Search Results For Question Clipart PNG  Free | FreePngClipart">
            <a:extLst>
              <a:ext uri="{FF2B5EF4-FFF2-40B4-BE49-F238E27FC236}">
                <a16:creationId xmlns:a16="http://schemas.microsoft.com/office/drawing/2014/main" id="{DF05F11B-64DE-4F07-9A3B-85FC20BAF5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4697835"/>
            <a:ext cx="1383441" cy="20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995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205F79-7AE5-498D-844F-DEDA13E30A91}"/>
              </a:ext>
            </a:extLst>
          </p:cNvPr>
          <p:cNvSpPr>
            <a:spLocks noGrp="1"/>
          </p:cNvSpPr>
          <p:nvPr>
            <p:ph type="body" sz="quarter" idx="10"/>
          </p:nvPr>
        </p:nvSpPr>
        <p:spPr/>
        <p:txBody>
          <a:bodyPr/>
          <a:lstStyle/>
          <a:p>
            <a:r>
              <a:rPr lang="en-US" dirty="0"/>
              <a:t>The experiment, visualized graphically</a:t>
            </a:r>
          </a:p>
        </p:txBody>
      </p:sp>
      <p:pic>
        <p:nvPicPr>
          <p:cNvPr id="4" name="Picture 3">
            <a:extLst>
              <a:ext uri="{FF2B5EF4-FFF2-40B4-BE49-F238E27FC236}">
                <a16:creationId xmlns:a16="http://schemas.microsoft.com/office/drawing/2014/main" id="{9BBF32D3-2A18-4487-B7C9-FF6DBCAB9FC2}"/>
              </a:ext>
            </a:extLst>
          </p:cNvPr>
          <p:cNvPicPr>
            <a:picLocks noChangeAspect="1"/>
          </p:cNvPicPr>
          <p:nvPr/>
        </p:nvPicPr>
        <p:blipFill>
          <a:blip r:embed="rId2"/>
          <a:stretch>
            <a:fillRect/>
          </a:stretch>
        </p:blipFill>
        <p:spPr>
          <a:xfrm>
            <a:off x="933241" y="1676400"/>
            <a:ext cx="9982200" cy="3054059"/>
          </a:xfrm>
          <a:prstGeom prst="rect">
            <a:avLst/>
          </a:prstGeom>
        </p:spPr>
      </p:pic>
      <p:sp>
        <p:nvSpPr>
          <p:cNvPr id="5" name="TextBox 4">
            <a:extLst>
              <a:ext uri="{FF2B5EF4-FFF2-40B4-BE49-F238E27FC236}">
                <a16:creationId xmlns:a16="http://schemas.microsoft.com/office/drawing/2014/main" id="{2AC3FDC5-4C9E-42AD-9817-15E25FFA866A}"/>
              </a:ext>
            </a:extLst>
          </p:cNvPr>
          <p:cNvSpPr txBox="1"/>
          <p:nvPr/>
        </p:nvSpPr>
        <p:spPr>
          <a:xfrm>
            <a:off x="2042110" y="691815"/>
            <a:ext cx="7467600" cy="400110"/>
          </a:xfrm>
          <a:prstGeom prst="rect">
            <a:avLst/>
          </a:prstGeom>
          <a:noFill/>
        </p:spPr>
        <p:txBody>
          <a:bodyPr wrap="square" rtlCol="0">
            <a:spAutoFit/>
          </a:bodyPr>
          <a:lstStyle/>
          <a:p>
            <a:pPr algn="ctr"/>
            <a:r>
              <a:rPr lang="en-US" sz="2000" dirty="0">
                <a:latin typeface="Century Gothic" panose="020B0502020202020204" pitchFamily="34" charset="0"/>
              </a:rPr>
              <a:t>The genomic coordinates</a:t>
            </a:r>
          </a:p>
        </p:txBody>
      </p:sp>
      <p:cxnSp>
        <p:nvCxnSpPr>
          <p:cNvPr id="7" name="Straight Connector 6">
            <a:extLst>
              <a:ext uri="{FF2B5EF4-FFF2-40B4-BE49-F238E27FC236}">
                <a16:creationId xmlns:a16="http://schemas.microsoft.com/office/drawing/2014/main" id="{A7E350D9-D6A1-451E-8D05-3B149C8087A0}"/>
              </a:ext>
            </a:extLst>
          </p:cNvPr>
          <p:cNvCxnSpPr/>
          <p:nvPr/>
        </p:nvCxnSpPr>
        <p:spPr>
          <a:xfrm flipV="1">
            <a:off x="1051510" y="990600"/>
            <a:ext cx="3124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317BAE-F003-4D7E-B136-8B54CF272815}"/>
              </a:ext>
            </a:extLst>
          </p:cNvPr>
          <p:cNvCxnSpPr>
            <a:cxnSpLocks/>
          </p:cNvCxnSpPr>
          <p:nvPr/>
        </p:nvCxnSpPr>
        <p:spPr>
          <a:xfrm flipH="1" flipV="1">
            <a:off x="7376110" y="990600"/>
            <a:ext cx="3276600" cy="62965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6F9B1BA-8429-4D8B-8BA4-065B69E0A111}"/>
              </a:ext>
            </a:extLst>
          </p:cNvPr>
          <p:cNvCxnSpPr>
            <a:cxnSpLocks/>
          </p:cNvCxnSpPr>
          <p:nvPr/>
        </p:nvCxnSpPr>
        <p:spPr>
          <a:xfrm flipH="1">
            <a:off x="1669161" y="4592565"/>
            <a:ext cx="609599" cy="5745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48EDAB5-690B-4966-AB81-A3395B33ED85}"/>
              </a:ext>
            </a:extLst>
          </p:cNvPr>
          <p:cNvSpPr txBox="1"/>
          <p:nvPr/>
        </p:nvSpPr>
        <p:spPr>
          <a:xfrm>
            <a:off x="99010" y="5207665"/>
            <a:ext cx="4625390" cy="1015663"/>
          </a:xfrm>
          <a:prstGeom prst="rect">
            <a:avLst/>
          </a:prstGeom>
          <a:noFill/>
          <a:ln w="12700">
            <a:solidFill>
              <a:schemeClr val="tx1"/>
            </a:solidFill>
          </a:ln>
        </p:spPr>
        <p:txBody>
          <a:bodyPr wrap="square" rtlCol="0">
            <a:spAutoFit/>
          </a:bodyPr>
          <a:lstStyle/>
          <a:p>
            <a:pPr algn="l"/>
            <a:r>
              <a:rPr lang="en-US" sz="2000" dirty="0">
                <a:latin typeface="Century Gothic" panose="020B0502020202020204" pitchFamily="34" charset="0"/>
              </a:rPr>
              <a:t>Gene tracks (static, the same in every experiment)</a:t>
            </a:r>
          </a:p>
          <a:p>
            <a:pPr algn="l"/>
            <a:r>
              <a:rPr lang="en-US" sz="2000" dirty="0">
                <a:latin typeface="Century Gothic" panose="020B0502020202020204" pitchFamily="34" charset="0"/>
              </a:rPr>
              <a:t>Introns, exons, direction of the gene</a:t>
            </a:r>
          </a:p>
        </p:txBody>
      </p:sp>
      <p:sp>
        <p:nvSpPr>
          <p:cNvPr id="14" name="TextBox 13">
            <a:extLst>
              <a:ext uri="{FF2B5EF4-FFF2-40B4-BE49-F238E27FC236}">
                <a16:creationId xmlns:a16="http://schemas.microsoft.com/office/drawing/2014/main" id="{9604A131-FCAC-4587-BB0C-FD8814265598}"/>
              </a:ext>
            </a:extLst>
          </p:cNvPr>
          <p:cNvSpPr txBox="1"/>
          <p:nvPr/>
        </p:nvSpPr>
        <p:spPr>
          <a:xfrm>
            <a:off x="5166310" y="5099943"/>
            <a:ext cx="5749131" cy="1631216"/>
          </a:xfrm>
          <a:prstGeom prst="rect">
            <a:avLst/>
          </a:prstGeom>
          <a:noFill/>
          <a:ln w="28575">
            <a:solidFill>
              <a:schemeClr val="bg1">
                <a:lumMod val="65000"/>
              </a:schemeClr>
            </a:solidFill>
          </a:ln>
        </p:spPr>
        <p:txBody>
          <a:bodyPr wrap="square" rtlCol="0">
            <a:spAutoFit/>
          </a:bodyPr>
          <a:lstStyle/>
          <a:p>
            <a:pPr algn="l"/>
            <a:r>
              <a:rPr lang="en-US" sz="2000" dirty="0">
                <a:latin typeface="Century Gothic" panose="020B0502020202020204" pitchFamily="34" charset="0"/>
              </a:rPr>
              <a:t>“Reads” from sequencing: these are pieces of RNA from mouse cells. This visualization shows where they align on the genome</a:t>
            </a:r>
          </a:p>
          <a:p>
            <a:pPr algn="l"/>
            <a:r>
              <a:rPr lang="en-US" sz="2000" dirty="0">
                <a:latin typeface="Century Gothic" panose="020B0502020202020204" pitchFamily="34" charset="0"/>
              </a:rPr>
              <a:t>Rectangles: alignment</a:t>
            </a:r>
          </a:p>
          <a:p>
            <a:pPr algn="l"/>
            <a:r>
              <a:rPr lang="en-US" sz="2000" dirty="0">
                <a:latin typeface="Century Gothic" panose="020B0502020202020204" pitchFamily="34" charset="0"/>
              </a:rPr>
              <a:t>Lines: alignment skips (e.g. over introns)</a:t>
            </a:r>
          </a:p>
        </p:txBody>
      </p:sp>
      <p:cxnSp>
        <p:nvCxnSpPr>
          <p:cNvPr id="15" name="Straight Arrow Connector 14">
            <a:extLst>
              <a:ext uri="{FF2B5EF4-FFF2-40B4-BE49-F238E27FC236}">
                <a16:creationId xmlns:a16="http://schemas.microsoft.com/office/drawing/2014/main" id="{992F3670-37AD-4C0F-A982-078EF36D47E2}"/>
              </a:ext>
            </a:extLst>
          </p:cNvPr>
          <p:cNvCxnSpPr>
            <a:cxnSpLocks/>
          </p:cNvCxnSpPr>
          <p:nvPr/>
        </p:nvCxnSpPr>
        <p:spPr>
          <a:xfrm>
            <a:off x="6019800" y="3810000"/>
            <a:ext cx="457200" cy="12192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738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D0EB3-72F1-4F36-A622-6049CA85B71F}"/>
              </a:ext>
            </a:extLst>
          </p:cNvPr>
          <p:cNvSpPr>
            <a:spLocks noGrp="1"/>
          </p:cNvSpPr>
          <p:nvPr>
            <p:ph type="body" sz="quarter" idx="11"/>
          </p:nvPr>
        </p:nvSpPr>
        <p:spPr>
          <a:xfrm>
            <a:off x="527051" y="671940"/>
            <a:ext cx="11233149" cy="1373087"/>
          </a:xfrm>
        </p:spPr>
        <p:txBody>
          <a:bodyPr/>
          <a:lstStyle/>
          <a:p>
            <a:r>
              <a:rPr lang="en-US" dirty="0"/>
              <a:t>You will see</a:t>
            </a:r>
          </a:p>
          <a:p>
            <a:pPr lvl="1"/>
            <a:r>
              <a:rPr lang="en-US" dirty="0"/>
              <a:t>Individual nucleotides</a:t>
            </a:r>
          </a:p>
          <a:p>
            <a:pPr lvl="1"/>
            <a:r>
              <a:rPr lang="en-US" dirty="0"/>
              <a:t>Mutations (or sequencing errors?)</a:t>
            </a:r>
          </a:p>
        </p:txBody>
      </p:sp>
      <p:sp>
        <p:nvSpPr>
          <p:cNvPr id="3" name="Text Placeholder 2">
            <a:extLst>
              <a:ext uri="{FF2B5EF4-FFF2-40B4-BE49-F238E27FC236}">
                <a16:creationId xmlns:a16="http://schemas.microsoft.com/office/drawing/2014/main" id="{F13C2972-5B32-4AAD-B529-8D81F1F8E7B0}"/>
              </a:ext>
            </a:extLst>
          </p:cNvPr>
          <p:cNvSpPr>
            <a:spLocks noGrp="1"/>
          </p:cNvSpPr>
          <p:nvPr>
            <p:ph type="body" sz="quarter" idx="10"/>
          </p:nvPr>
        </p:nvSpPr>
        <p:spPr/>
        <p:txBody>
          <a:bodyPr/>
          <a:lstStyle/>
          <a:p>
            <a:r>
              <a:rPr lang="en-US" dirty="0"/>
              <a:t>Keep zooming in</a:t>
            </a:r>
          </a:p>
        </p:txBody>
      </p:sp>
      <p:pic>
        <p:nvPicPr>
          <p:cNvPr id="5" name="Picture 4">
            <a:extLst>
              <a:ext uri="{FF2B5EF4-FFF2-40B4-BE49-F238E27FC236}">
                <a16:creationId xmlns:a16="http://schemas.microsoft.com/office/drawing/2014/main" id="{FF72529A-49AA-4C71-ACBD-60DDD77EA89C}"/>
              </a:ext>
            </a:extLst>
          </p:cNvPr>
          <p:cNvPicPr>
            <a:picLocks noChangeAspect="1"/>
          </p:cNvPicPr>
          <p:nvPr/>
        </p:nvPicPr>
        <p:blipFill>
          <a:blip r:embed="rId2"/>
          <a:stretch>
            <a:fillRect/>
          </a:stretch>
        </p:blipFill>
        <p:spPr>
          <a:xfrm>
            <a:off x="0" y="2059382"/>
            <a:ext cx="12192000" cy="4794607"/>
          </a:xfrm>
          <a:prstGeom prst="rect">
            <a:avLst/>
          </a:prstGeom>
        </p:spPr>
      </p:pic>
    </p:spTree>
    <p:extLst>
      <p:ext uri="{BB962C8B-B14F-4D97-AF65-F5344CB8AC3E}">
        <p14:creationId xmlns:p14="http://schemas.microsoft.com/office/powerpoint/2010/main" val="385480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8B5143-650D-4E05-8F7C-92F020A129D9}"/>
              </a:ext>
            </a:extLst>
          </p:cNvPr>
          <p:cNvSpPr>
            <a:spLocks noGrp="1"/>
          </p:cNvSpPr>
          <p:nvPr>
            <p:ph type="body" sz="quarter" idx="11"/>
          </p:nvPr>
        </p:nvSpPr>
        <p:spPr>
          <a:xfrm>
            <a:off x="527051" y="836713"/>
            <a:ext cx="11233149" cy="3659087"/>
          </a:xfrm>
        </p:spPr>
        <p:txBody>
          <a:bodyPr/>
          <a:lstStyle/>
          <a:p>
            <a:r>
              <a:rPr lang="en-US" dirty="0"/>
              <a:t>RNA-Seq experiment visualized as alignment shows:</a:t>
            </a:r>
          </a:p>
          <a:p>
            <a:pPr lvl="1"/>
            <a:r>
              <a:rPr lang="en-US" dirty="0"/>
              <a:t>Gene expression levels</a:t>
            </a:r>
          </a:p>
          <a:p>
            <a:pPr lvl="1"/>
            <a:r>
              <a:rPr lang="en-US" dirty="0"/>
              <a:t>Differential Gene Expression levels</a:t>
            </a:r>
          </a:p>
          <a:p>
            <a:pPr lvl="1"/>
            <a:r>
              <a:rPr lang="en-US" dirty="0"/>
              <a:t>Variants (single nucleotide or short indels) from reference genome</a:t>
            </a:r>
          </a:p>
          <a:p>
            <a:pPr lvl="2"/>
            <a:r>
              <a:rPr lang="en-US" dirty="0"/>
              <a:t>Errors: isolated “mutations”</a:t>
            </a:r>
          </a:p>
          <a:p>
            <a:pPr lvl="2"/>
            <a:r>
              <a:rPr lang="en-US" dirty="0"/>
              <a:t>Real mutations: more frequent (remember: we have two alleles for each gene)</a:t>
            </a:r>
          </a:p>
          <a:p>
            <a:pPr lvl="1"/>
            <a:r>
              <a:rPr lang="en-US" dirty="0"/>
              <a:t>Splicing</a:t>
            </a:r>
          </a:p>
          <a:p>
            <a:pPr lvl="1"/>
            <a:r>
              <a:rPr lang="en-US" dirty="0"/>
              <a:t>Alternative Splicing</a:t>
            </a:r>
          </a:p>
          <a:p>
            <a:pPr lvl="1"/>
            <a:r>
              <a:rPr lang="en-US" dirty="0"/>
              <a:t>Transcript Orientation</a:t>
            </a:r>
          </a:p>
          <a:p>
            <a:pPr lvl="1"/>
            <a:endParaRPr lang="en-US" dirty="0"/>
          </a:p>
        </p:txBody>
      </p:sp>
      <p:sp>
        <p:nvSpPr>
          <p:cNvPr id="3" name="Text Placeholder 2">
            <a:extLst>
              <a:ext uri="{FF2B5EF4-FFF2-40B4-BE49-F238E27FC236}">
                <a16:creationId xmlns:a16="http://schemas.microsoft.com/office/drawing/2014/main" id="{0C8F8AC1-D10C-42FB-94D5-CE56C48AEDF4}"/>
              </a:ext>
            </a:extLst>
          </p:cNvPr>
          <p:cNvSpPr>
            <a:spLocks noGrp="1"/>
          </p:cNvSpPr>
          <p:nvPr>
            <p:ph type="body" sz="quarter" idx="10"/>
          </p:nvPr>
        </p:nvSpPr>
        <p:spPr/>
        <p:txBody>
          <a:bodyPr/>
          <a:lstStyle/>
          <a:p>
            <a:r>
              <a:rPr lang="en-US" dirty="0"/>
              <a:t>IGV: All Genomics in a nutshell</a:t>
            </a:r>
          </a:p>
        </p:txBody>
      </p:sp>
      <p:pic>
        <p:nvPicPr>
          <p:cNvPr id="5" name="Picture 4">
            <a:extLst>
              <a:ext uri="{FF2B5EF4-FFF2-40B4-BE49-F238E27FC236}">
                <a16:creationId xmlns:a16="http://schemas.microsoft.com/office/drawing/2014/main" id="{139C6DDC-FE6B-40C1-A1F0-4376E24A6E93}"/>
              </a:ext>
            </a:extLst>
          </p:cNvPr>
          <p:cNvPicPr>
            <a:picLocks noChangeAspect="1"/>
          </p:cNvPicPr>
          <p:nvPr/>
        </p:nvPicPr>
        <p:blipFill rotWithShape="1">
          <a:blip r:embed="rId2"/>
          <a:srcRect l="79375" t="11876"/>
          <a:stretch/>
        </p:blipFill>
        <p:spPr>
          <a:xfrm>
            <a:off x="6087177" y="3579796"/>
            <a:ext cx="1757575" cy="3200868"/>
          </a:xfrm>
          <a:prstGeom prst="rect">
            <a:avLst/>
          </a:prstGeom>
        </p:spPr>
      </p:pic>
      <p:cxnSp>
        <p:nvCxnSpPr>
          <p:cNvPr id="6" name="Straight Arrow Connector 5">
            <a:extLst>
              <a:ext uri="{FF2B5EF4-FFF2-40B4-BE49-F238E27FC236}">
                <a16:creationId xmlns:a16="http://schemas.microsoft.com/office/drawing/2014/main" id="{BF7EB6B7-A362-4203-8535-F0BCE8C6F727}"/>
              </a:ext>
            </a:extLst>
          </p:cNvPr>
          <p:cNvCxnSpPr>
            <a:cxnSpLocks/>
          </p:cNvCxnSpPr>
          <p:nvPr/>
        </p:nvCxnSpPr>
        <p:spPr>
          <a:xfrm>
            <a:off x="4343400" y="4267200"/>
            <a:ext cx="2743200" cy="9144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26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521CCF-BF66-4D50-A64D-7A369D17BB8C}"/>
              </a:ext>
            </a:extLst>
          </p:cNvPr>
          <p:cNvSpPr>
            <a:spLocks noGrp="1"/>
          </p:cNvSpPr>
          <p:nvPr>
            <p:ph type="body" sz="quarter" idx="11"/>
          </p:nvPr>
        </p:nvSpPr>
        <p:spPr>
          <a:xfrm>
            <a:off x="228600" y="685800"/>
            <a:ext cx="11734800" cy="5976837"/>
          </a:xfrm>
        </p:spPr>
        <p:txBody>
          <a:bodyPr/>
          <a:lstStyle/>
          <a:p>
            <a:r>
              <a:rPr lang="en-US" dirty="0"/>
              <a:t>Find genes with novel alternative splicing (e.g., exon skip) supported by at least one read</a:t>
            </a:r>
          </a:p>
          <a:p>
            <a:pPr lvl="1"/>
            <a:r>
              <a:rPr lang="en-US" dirty="0"/>
              <a:t>Suggestion: Kank1</a:t>
            </a:r>
          </a:p>
          <a:p>
            <a:endParaRPr lang="en-US" dirty="0"/>
          </a:p>
          <a:p>
            <a:r>
              <a:rPr lang="en-US" dirty="0"/>
              <a:t>Load also the MUT1 file and compare it with WT1</a:t>
            </a:r>
          </a:p>
          <a:p>
            <a:endParaRPr lang="en-US" dirty="0"/>
          </a:p>
          <a:p>
            <a:r>
              <a:rPr lang="en-US" dirty="0"/>
              <a:t>Check genes that are differentially expressed</a:t>
            </a:r>
          </a:p>
          <a:p>
            <a:pPr lvl="1"/>
            <a:r>
              <a:rPr lang="en-US" dirty="0"/>
              <a:t>E.g., Slc1a1, Slc25a45, Cyp2c55, </a:t>
            </a:r>
            <a:r>
              <a:rPr lang="en-US" dirty="0" err="1"/>
              <a:t>Pnlip</a:t>
            </a:r>
            <a:endParaRPr lang="en-US" dirty="0"/>
          </a:p>
          <a:p>
            <a:pPr lvl="1"/>
            <a:r>
              <a:rPr lang="en-US" dirty="0"/>
              <a:t>Hint: must scale range for coverage</a:t>
            </a:r>
          </a:p>
          <a:p>
            <a:pPr lvl="1"/>
            <a:endParaRPr lang="en-US" dirty="0"/>
          </a:p>
          <a:p>
            <a:r>
              <a:rPr lang="en-US" dirty="0"/>
              <a:t>Find two genes with inverted orientation that may share the </a:t>
            </a:r>
            <a:r>
              <a:rPr lang="en-US"/>
              <a:t>same promoter</a:t>
            </a:r>
          </a:p>
          <a:p>
            <a:pPr lvl="1"/>
            <a:r>
              <a:rPr lang="en-US"/>
              <a:t>E.g. Rnls</a:t>
            </a:r>
            <a:endParaRPr lang="en-US" dirty="0"/>
          </a:p>
          <a:p>
            <a:r>
              <a:rPr lang="en-US" dirty="0"/>
              <a:t>This is an RNA-Seq file, can you imagine what a whole genome sequencing alignment will look like?</a:t>
            </a:r>
          </a:p>
          <a:p>
            <a:endParaRPr lang="en-US" dirty="0"/>
          </a:p>
          <a:p>
            <a:endParaRPr lang="en-US" dirty="0"/>
          </a:p>
        </p:txBody>
      </p:sp>
      <p:sp>
        <p:nvSpPr>
          <p:cNvPr id="3" name="Text Placeholder 2">
            <a:extLst>
              <a:ext uri="{FF2B5EF4-FFF2-40B4-BE49-F238E27FC236}">
                <a16:creationId xmlns:a16="http://schemas.microsoft.com/office/drawing/2014/main" id="{6C9542A4-0096-415D-8A9B-52D649BD727D}"/>
              </a:ext>
            </a:extLst>
          </p:cNvPr>
          <p:cNvSpPr>
            <a:spLocks noGrp="1"/>
          </p:cNvSpPr>
          <p:nvPr>
            <p:ph type="body" sz="quarter" idx="10"/>
          </p:nvPr>
        </p:nvSpPr>
        <p:spPr/>
        <p:txBody>
          <a:bodyPr/>
          <a:lstStyle/>
          <a:p>
            <a:r>
              <a:rPr lang="en-US" dirty="0">
                <a:solidFill>
                  <a:srgbClr val="FF0000"/>
                </a:solidFill>
              </a:rPr>
              <a:t>Exercises using IGV</a:t>
            </a:r>
          </a:p>
        </p:txBody>
      </p:sp>
    </p:spTree>
    <p:extLst>
      <p:ext uri="{BB962C8B-B14F-4D97-AF65-F5344CB8AC3E}">
        <p14:creationId xmlns:p14="http://schemas.microsoft.com/office/powerpoint/2010/main" val="3986556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F72C17-808F-4289-99B2-AD7B01C7FA8E}"/>
              </a:ext>
            </a:extLst>
          </p:cNvPr>
          <p:cNvSpPr>
            <a:spLocks noGrp="1"/>
          </p:cNvSpPr>
          <p:nvPr>
            <p:ph type="body" sz="quarter" idx="11"/>
          </p:nvPr>
        </p:nvSpPr>
        <p:spPr>
          <a:xfrm>
            <a:off x="527050" y="681568"/>
            <a:ext cx="11233149" cy="1756832"/>
          </a:xfrm>
        </p:spPr>
        <p:txBody>
          <a:bodyPr/>
          <a:lstStyle/>
          <a:p>
            <a:r>
              <a:rPr lang="en-US" dirty="0"/>
              <a:t>Starting from </a:t>
            </a:r>
            <a:r>
              <a:rPr lang="en-US" b="1" i="1" dirty="0"/>
              <a:t>raw sequencing reads</a:t>
            </a:r>
          </a:p>
          <a:p>
            <a:r>
              <a:rPr lang="en-US" dirty="0"/>
              <a:t>Then the reads are aligned on a reference genome</a:t>
            </a:r>
          </a:p>
          <a:p>
            <a:pPr lvl="1"/>
            <a:r>
              <a:rPr lang="en-US" dirty="0"/>
              <a:t>On LINUX, with a high-performance machine (64GB of RAM)</a:t>
            </a:r>
          </a:p>
          <a:p>
            <a:r>
              <a:rPr lang="en-US" dirty="0"/>
              <a:t>These are usually generated by a next generation sequencer</a:t>
            </a:r>
          </a:p>
          <a:p>
            <a:pPr lvl="1"/>
            <a:r>
              <a:rPr lang="en-US" dirty="0"/>
              <a:t>Illumina, SMRT PacBio, Nanopore, Roche 454, etc.</a:t>
            </a:r>
          </a:p>
        </p:txBody>
      </p:sp>
      <p:sp>
        <p:nvSpPr>
          <p:cNvPr id="5" name="Text Placeholder 4">
            <a:extLst>
              <a:ext uri="{FF2B5EF4-FFF2-40B4-BE49-F238E27FC236}">
                <a16:creationId xmlns:a16="http://schemas.microsoft.com/office/drawing/2014/main" id="{B7D59BEF-CE0D-441E-A071-A1173F23F48F}"/>
              </a:ext>
            </a:extLst>
          </p:cNvPr>
          <p:cNvSpPr>
            <a:spLocks noGrp="1"/>
          </p:cNvSpPr>
          <p:nvPr>
            <p:ph type="body" sz="quarter" idx="10"/>
          </p:nvPr>
        </p:nvSpPr>
        <p:spPr/>
        <p:txBody>
          <a:bodyPr/>
          <a:lstStyle/>
          <a:p>
            <a:r>
              <a:rPr lang="en-US" dirty="0"/>
              <a:t>How was the BAM file I gave you generated?</a:t>
            </a:r>
          </a:p>
        </p:txBody>
      </p:sp>
      <p:pic>
        <p:nvPicPr>
          <p:cNvPr id="10" name="Picture 9">
            <a:extLst>
              <a:ext uri="{FF2B5EF4-FFF2-40B4-BE49-F238E27FC236}">
                <a16:creationId xmlns:a16="http://schemas.microsoft.com/office/drawing/2014/main" id="{C08F81D4-E407-406C-9F7A-6C0F5CFE43A1}"/>
              </a:ext>
            </a:extLst>
          </p:cNvPr>
          <p:cNvPicPr/>
          <p:nvPr/>
        </p:nvPicPr>
        <p:blipFill>
          <a:blip r:embed="rId2"/>
          <a:stretch>
            <a:fillRect/>
          </a:stretch>
        </p:blipFill>
        <p:spPr>
          <a:xfrm>
            <a:off x="2971800" y="2964961"/>
            <a:ext cx="5327347" cy="3893039"/>
          </a:xfrm>
          <a:prstGeom prst="rect">
            <a:avLst/>
          </a:prstGeom>
        </p:spPr>
      </p:pic>
    </p:spTree>
    <p:extLst>
      <p:ext uri="{BB962C8B-B14F-4D97-AF65-F5344CB8AC3E}">
        <p14:creationId xmlns:p14="http://schemas.microsoft.com/office/powerpoint/2010/main" val="3356793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F6C2B2-3ADC-43AC-AE3A-4C3114A1D38A}"/>
              </a:ext>
            </a:extLst>
          </p:cNvPr>
          <p:cNvSpPr>
            <a:spLocks noGrp="1"/>
          </p:cNvSpPr>
          <p:nvPr>
            <p:ph type="body" sz="quarter" idx="10"/>
          </p:nvPr>
        </p:nvSpPr>
        <p:spPr/>
        <p:txBody>
          <a:bodyPr/>
          <a:lstStyle/>
          <a:p>
            <a:r>
              <a:rPr lang="en-US" dirty="0"/>
              <a:t>Sequencing Techniques</a:t>
            </a:r>
            <a:endParaRPr lang="en-GB" dirty="0"/>
          </a:p>
        </p:txBody>
      </p:sp>
      <p:sp>
        <p:nvSpPr>
          <p:cNvPr id="5" name="TextBox 4">
            <a:extLst>
              <a:ext uri="{FF2B5EF4-FFF2-40B4-BE49-F238E27FC236}">
                <a16:creationId xmlns:a16="http://schemas.microsoft.com/office/drawing/2014/main" id="{86A19B00-DFED-46F4-8BE4-72F38A5D72EC}"/>
              </a:ext>
            </a:extLst>
          </p:cNvPr>
          <p:cNvSpPr txBox="1"/>
          <p:nvPr/>
        </p:nvSpPr>
        <p:spPr>
          <a:xfrm rot="16200000">
            <a:off x="-633503" y="3662176"/>
            <a:ext cx="5343787" cy="369332"/>
          </a:xfrm>
          <a:prstGeom prst="rect">
            <a:avLst/>
          </a:prstGeom>
          <a:noFill/>
        </p:spPr>
        <p:txBody>
          <a:bodyPr wrap="square" rtlCol="0">
            <a:spAutoFit/>
          </a:bodyPr>
          <a:lstStyle/>
          <a:p>
            <a:pPr algn="ctr"/>
            <a:r>
              <a:rPr lang="en-US" dirty="0">
                <a:latin typeface="Century Gothic" panose="020B0502020202020204" pitchFamily="34" charset="0"/>
              </a:rPr>
              <a:t>Quality</a:t>
            </a:r>
            <a:endParaRPr lang="en-GB" dirty="0">
              <a:latin typeface="Century Gothic" panose="020B0502020202020204" pitchFamily="34" charset="0"/>
            </a:endParaRPr>
          </a:p>
        </p:txBody>
      </p:sp>
      <p:sp>
        <p:nvSpPr>
          <p:cNvPr id="6" name="TextBox 5">
            <a:extLst>
              <a:ext uri="{FF2B5EF4-FFF2-40B4-BE49-F238E27FC236}">
                <a16:creationId xmlns:a16="http://schemas.microsoft.com/office/drawing/2014/main" id="{F185E589-D39F-41D4-87B5-B6400F6A92F7}"/>
              </a:ext>
            </a:extLst>
          </p:cNvPr>
          <p:cNvSpPr txBox="1"/>
          <p:nvPr/>
        </p:nvSpPr>
        <p:spPr>
          <a:xfrm>
            <a:off x="4642650" y="5763668"/>
            <a:ext cx="2246824" cy="369332"/>
          </a:xfrm>
          <a:prstGeom prst="rect">
            <a:avLst/>
          </a:prstGeom>
          <a:noFill/>
        </p:spPr>
        <p:txBody>
          <a:bodyPr wrap="square" rtlCol="0">
            <a:spAutoFit/>
          </a:bodyPr>
          <a:lstStyle/>
          <a:p>
            <a:pPr algn="ctr"/>
            <a:r>
              <a:rPr lang="en-US" dirty="0">
                <a:latin typeface="Century Gothic" panose="020B0502020202020204" pitchFamily="34" charset="0"/>
              </a:rPr>
              <a:t>Length (</a:t>
            </a:r>
            <a:r>
              <a:rPr lang="en-US" dirty="0" err="1">
                <a:latin typeface="Century Gothic" panose="020B0502020202020204" pitchFamily="34" charset="0"/>
              </a:rPr>
              <a:t>nt</a:t>
            </a:r>
            <a:r>
              <a:rPr lang="en-US" dirty="0">
                <a:latin typeface="Century Gothic" panose="020B0502020202020204" pitchFamily="34" charset="0"/>
              </a:rPr>
              <a:t>)</a:t>
            </a:r>
            <a:endParaRPr lang="en-GB" dirty="0">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5D4A2EA-D465-4B5D-AA20-4717E1B08696}"/>
              </a:ext>
            </a:extLst>
          </p:cNvPr>
          <p:cNvCxnSpPr/>
          <p:nvPr/>
        </p:nvCxnSpPr>
        <p:spPr>
          <a:xfrm>
            <a:off x="2237066" y="2286490"/>
            <a:ext cx="0" cy="3120705"/>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DDB0A47-13FF-460E-8276-3A2A00EB411E}"/>
              </a:ext>
            </a:extLst>
          </p:cNvPr>
          <p:cNvCxnSpPr>
            <a:cxnSpLocks/>
          </p:cNvCxnSpPr>
          <p:nvPr/>
        </p:nvCxnSpPr>
        <p:spPr>
          <a:xfrm flipH="1">
            <a:off x="2265084" y="5333496"/>
            <a:ext cx="8479116" cy="5133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E6DD913-2F7B-4FE4-9623-BBAA2D2B7C8D}"/>
              </a:ext>
            </a:extLst>
          </p:cNvPr>
          <p:cNvSpPr txBox="1"/>
          <p:nvPr/>
        </p:nvSpPr>
        <p:spPr>
          <a:xfrm>
            <a:off x="2547511" y="3053866"/>
            <a:ext cx="1803577"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i="1" dirty="0"/>
              <a:t>Illumina </a:t>
            </a:r>
            <a:r>
              <a:rPr lang="en-US" sz="2400" b="1" i="1" dirty="0" err="1"/>
              <a:t>HiSeq</a:t>
            </a:r>
            <a:endParaRPr lang="en-GB" sz="2400" b="1" i="1" dirty="0"/>
          </a:p>
        </p:txBody>
      </p:sp>
      <p:sp>
        <p:nvSpPr>
          <p:cNvPr id="10" name="TextBox 9">
            <a:extLst>
              <a:ext uri="{FF2B5EF4-FFF2-40B4-BE49-F238E27FC236}">
                <a16:creationId xmlns:a16="http://schemas.microsoft.com/office/drawing/2014/main" id="{2BC6631C-3710-4554-90DC-6D042119A76E}"/>
              </a:ext>
            </a:extLst>
          </p:cNvPr>
          <p:cNvSpPr txBox="1"/>
          <p:nvPr/>
        </p:nvSpPr>
        <p:spPr>
          <a:xfrm>
            <a:off x="2592243" y="2130535"/>
            <a:ext cx="1869289"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i="1" dirty="0"/>
              <a:t>Illumina </a:t>
            </a:r>
            <a:r>
              <a:rPr lang="en-US" sz="2400" b="1" i="1" dirty="0" err="1"/>
              <a:t>NextSeq</a:t>
            </a:r>
            <a:endParaRPr lang="en-GB" sz="2400" b="1" i="1" dirty="0"/>
          </a:p>
        </p:txBody>
      </p:sp>
      <p:sp>
        <p:nvSpPr>
          <p:cNvPr id="11" name="TextBox 10">
            <a:extLst>
              <a:ext uri="{FF2B5EF4-FFF2-40B4-BE49-F238E27FC236}">
                <a16:creationId xmlns:a16="http://schemas.microsoft.com/office/drawing/2014/main" id="{58C42F19-85E3-4C2E-A59D-4371DDC7A263}"/>
              </a:ext>
            </a:extLst>
          </p:cNvPr>
          <p:cNvSpPr txBox="1"/>
          <p:nvPr/>
        </p:nvSpPr>
        <p:spPr>
          <a:xfrm>
            <a:off x="5430501" y="4451682"/>
            <a:ext cx="1426075"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i="1" dirty="0"/>
              <a:t>Roche 454</a:t>
            </a:r>
            <a:endParaRPr lang="en-GB" sz="1600" b="1" i="1" dirty="0"/>
          </a:p>
        </p:txBody>
      </p:sp>
      <p:sp>
        <p:nvSpPr>
          <p:cNvPr id="12" name="TextBox 11">
            <a:extLst>
              <a:ext uri="{FF2B5EF4-FFF2-40B4-BE49-F238E27FC236}">
                <a16:creationId xmlns:a16="http://schemas.microsoft.com/office/drawing/2014/main" id="{C95876C4-044F-498C-B716-597D26B72B9D}"/>
              </a:ext>
            </a:extLst>
          </p:cNvPr>
          <p:cNvSpPr txBox="1"/>
          <p:nvPr/>
        </p:nvSpPr>
        <p:spPr>
          <a:xfrm>
            <a:off x="4885949" y="2407535"/>
            <a:ext cx="142607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i="1" dirty="0"/>
              <a:t>Illumina </a:t>
            </a:r>
            <a:r>
              <a:rPr lang="en-US" b="1" i="1" dirty="0" err="1"/>
              <a:t>MiSeq</a:t>
            </a:r>
            <a:endParaRPr lang="en-GB" b="1" i="1" dirty="0"/>
          </a:p>
        </p:txBody>
      </p:sp>
      <p:sp>
        <p:nvSpPr>
          <p:cNvPr id="13" name="TextBox 12">
            <a:extLst>
              <a:ext uri="{FF2B5EF4-FFF2-40B4-BE49-F238E27FC236}">
                <a16:creationId xmlns:a16="http://schemas.microsoft.com/office/drawing/2014/main" id="{2749E3A8-4AC4-4085-A0E9-A49D28972391}"/>
              </a:ext>
            </a:extLst>
          </p:cNvPr>
          <p:cNvSpPr txBox="1"/>
          <p:nvPr/>
        </p:nvSpPr>
        <p:spPr>
          <a:xfrm>
            <a:off x="8166686" y="3573016"/>
            <a:ext cx="95365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i="1" dirty="0"/>
              <a:t>Oxford</a:t>
            </a:r>
          </a:p>
          <a:p>
            <a:pPr algn="ctr"/>
            <a:r>
              <a:rPr lang="en-US" sz="1200" b="1" i="1" dirty="0"/>
              <a:t>Nanopore</a:t>
            </a:r>
            <a:endParaRPr lang="en-GB" sz="1200" b="1" i="1" dirty="0"/>
          </a:p>
        </p:txBody>
      </p:sp>
      <p:sp>
        <p:nvSpPr>
          <p:cNvPr id="14" name="TextBox 13">
            <a:extLst>
              <a:ext uri="{FF2B5EF4-FFF2-40B4-BE49-F238E27FC236}">
                <a16:creationId xmlns:a16="http://schemas.microsoft.com/office/drawing/2014/main" id="{63228F00-2B69-4D97-A747-95C60EC7893A}"/>
              </a:ext>
            </a:extLst>
          </p:cNvPr>
          <p:cNvSpPr txBox="1"/>
          <p:nvPr/>
        </p:nvSpPr>
        <p:spPr>
          <a:xfrm>
            <a:off x="8292180" y="2602478"/>
            <a:ext cx="666192"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000" b="1" i="1" dirty="0"/>
              <a:t>Sanger</a:t>
            </a:r>
            <a:endParaRPr lang="en-GB" sz="1000" b="1" i="1" dirty="0"/>
          </a:p>
        </p:txBody>
      </p:sp>
      <p:sp>
        <p:nvSpPr>
          <p:cNvPr id="15" name="TextBox 14">
            <a:extLst>
              <a:ext uri="{FF2B5EF4-FFF2-40B4-BE49-F238E27FC236}">
                <a16:creationId xmlns:a16="http://schemas.microsoft.com/office/drawing/2014/main" id="{891E907F-0FD0-41A9-9A32-95CCBF7B47BB}"/>
              </a:ext>
            </a:extLst>
          </p:cNvPr>
          <p:cNvSpPr txBox="1"/>
          <p:nvPr/>
        </p:nvSpPr>
        <p:spPr>
          <a:xfrm>
            <a:off x="2265083" y="4472234"/>
            <a:ext cx="9353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i="1" dirty="0" err="1"/>
              <a:t>Solexa</a:t>
            </a:r>
            <a:endParaRPr lang="en-GB" b="1" i="1" dirty="0"/>
          </a:p>
        </p:txBody>
      </p:sp>
      <p:sp>
        <p:nvSpPr>
          <p:cNvPr id="16" name="TextBox 15">
            <a:extLst>
              <a:ext uri="{FF2B5EF4-FFF2-40B4-BE49-F238E27FC236}">
                <a16:creationId xmlns:a16="http://schemas.microsoft.com/office/drawing/2014/main" id="{FA8469BD-683F-4467-BC7F-475F09722AC1}"/>
              </a:ext>
            </a:extLst>
          </p:cNvPr>
          <p:cNvSpPr txBox="1"/>
          <p:nvPr/>
        </p:nvSpPr>
        <p:spPr>
          <a:xfrm>
            <a:off x="6076482" y="1174948"/>
            <a:ext cx="2561384" cy="461665"/>
          </a:xfrm>
          <a:prstGeom prst="rect">
            <a:avLst/>
          </a:prstGeom>
          <a:noFill/>
        </p:spPr>
        <p:txBody>
          <a:bodyPr wrap="square" rtlCol="0">
            <a:spAutoFit/>
          </a:bodyPr>
          <a:lstStyle/>
          <a:p>
            <a:pPr algn="ctr"/>
            <a:r>
              <a:rPr lang="en-US" sz="1000" dirty="0">
                <a:latin typeface="Century Gothic" panose="020B0502020202020204" pitchFamily="34" charset="0"/>
              </a:rPr>
              <a:t>t</a:t>
            </a:r>
            <a:r>
              <a:rPr lang="en-US" sz="1200" dirty="0">
                <a:latin typeface="Century Gothic" panose="020B0502020202020204" pitchFamily="34" charset="0"/>
              </a:rPr>
              <a:t>h</a:t>
            </a:r>
            <a:r>
              <a:rPr lang="en-US" sz="1400" dirty="0">
                <a:latin typeface="Century Gothic" panose="020B0502020202020204" pitchFamily="34" charset="0"/>
              </a:rPr>
              <a:t>r</a:t>
            </a:r>
            <a:r>
              <a:rPr lang="en-US" sz="1600" dirty="0">
                <a:latin typeface="Century Gothic" panose="020B0502020202020204" pitchFamily="34" charset="0"/>
              </a:rPr>
              <a:t>o</a:t>
            </a:r>
            <a:r>
              <a:rPr lang="en-US" sz="1700" dirty="0">
                <a:latin typeface="Century Gothic" panose="020B0502020202020204" pitchFamily="34" charset="0"/>
              </a:rPr>
              <a:t>u</a:t>
            </a:r>
            <a:r>
              <a:rPr lang="en-US" dirty="0">
                <a:latin typeface="Century Gothic" panose="020B0502020202020204" pitchFamily="34" charset="0"/>
              </a:rPr>
              <a:t>g</a:t>
            </a:r>
            <a:r>
              <a:rPr lang="en-US" sz="1900" dirty="0">
                <a:latin typeface="Century Gothic" panose="020B0502020202020204" pitchFamily="34" charset="0"/>
              </a:rPr>
              <a:t>h</a:t>
            </a:r>
            <a:r>
              <a:rPr lang="en-US" sz="2000" dirty="0">
                <a:latin typeface="Century Gothic" panose="020B0502020202020204" pitchFamily="34" charset="0"/>
              </a:rPr>
              <a:t>p</a:t>
            </a:r>
            <a:r>
              <a:rPr lang="en-US" sz="2200" dirty="0">
                <a:latin typeface="Century Gothic" panose="020B0502020202020204" pitchFamily="34" charset="0"/>
              </a:rPr>
              <a:t>u</a:t>
            </a:r>
            <a:r>
              <a:rPr lang="en-US" sz="2400" dirty="0">
                <a:latin typeface="Century Gothic" panose="020B0502020202020204" pitchFamily="34" charset="0"/>
              </a:rPr>
              <a:t>t</a:t>
            </a:r>
            <a:endParaRPr lang="en-GB" sz="2400" dirty="0">
              <a:latin typeface="Century Gothic" panose="020B0502020202020204" pitchFamily="34" charset="0"/>
            </a:endParaRPr>
          </a:p>
        </p:txBody>
      </p:sp>
      <p:cxnSp>
        <p:nvCxnSpPr>
          <p:cNvPr id="17" name="Straight Connector 16">
            <a:extLst>
              <a:ext uri="{FF2B5EF4-FFF2-40B4-BE49-F238E27FC236}">
                <a16:creationId xmlns:a16="http://schemas.microsoft.com/office/drawing/2014/main" id="{D62FB8C7-930A-4D6D-A80C-6B08D7FCCC16}"/>
              </a:ext>
            </a:extLst>
          </p:cNvPr>
          <p:cNvCxnSpPr>
            <a:cxnSpLocks/>
          </p:cNvCxnSpPr>
          <p:nvPr/>
        </p:nvCxnSpPr>
        <p:spPr>
          <a:xfrm flipH="1">
            <a:off x="6700009" y="1636613"/>
            <a:ext cx="1466677" cy="0"/>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F0B3293-37EB-4E73-8C5A-973F96396FCA}"/>
              </a:ext>
            </a:extLst>
          </p:cNvPr>
          <p:cNvSpPr txBox="1"/>
          <p:nvPr/>
        </p:nvSpPr>
        <p:spPr>
          <a:xfrm>
            <a:off x="2265084" y="5384826"/>
            <a:ext cx="802503" cy="369332"/>
          </a:xfrm>
          <a:prstGeom prst="rect">
            <a:avLst/>
          </a:prstGeom>
          <a:noFill/>
        </p:spPr>
        <p:txBody>
          <a:bodyPr wrap="square" rtlCol="0">
            <a:spAutoFit/>
          </a:bodyPr>
          <a:lstStyle/>
          <a:p>
            <a:pPr algn="ctr"/>
            <a:r>
              <a:rPr lang="en-US" dirty="0">
                <a:latin typeface="Century Gothic" panose="020B0502020202020204" pitchFamily="34" charset="0"/>
              </a:rPr>
              <a:t>20</a:t>
            </a:r>
            <a:endParaRPr lang="en-GB" dirty="0">
              <a:latin typeface="Century Gothic" panose="020B0502020202020204" pitchFamily="34" charset="0"/>
            </a:endParaRPr>
          </a:p>
        </p:txBody>
      </p:sp>
      <p:sp>
        <p:nvSpPr>
          <p:cNvPr id="19" name="TextBox 18">
            <a:extLst>
              <a:ext uri="{FF2B5EF4-FFF2-40B4-BE49-F238E27FC236}">
                <a16:creationId xmlns:a16="http://schemas.microsoft.com/office/drawing/2014/main" id="{6894B1B1-4DBB-47E3-ACE8-4289E59D041E}"/>
              </a:ext>
            </a:extLst>
          </p:cNvPr>
          <p:cNvSpPr txBox="1"/>
          <p:nvPr/>
        </p:nvSpPr>
        <p:spPr>
          <a:xfrm>
            <a:off x="2859296" y="5384826"/>
            <a:ext cx="802503" cy="369332"/>
          </a:xfrm>
          <a:prstGeom prst="rect">
            <a:avLst/>
          </a:prstGeom>
          <a:noFill/>
        </p:spPr>
        <p:txBody>
          <a:bodyPr wrap="square" rtlCol="0">
            <a:spAutoFit/>
          </a:bodyPr>
          <a:lstStyle/>
          <a:p>
            <a:pPr algn="ctr"/>
            <a:r>
              <a:rPr lang="en-US" dirty="0">
                <a:latin typeface="Century Gothic" panose="020B0502020202020204" pitchFamily="34" charset="0"/>
              </a:rPr>
              <a:t>100</a:t>
            </a:r>
            <a:endParaRPr lang="en-GB" dirty="0">
              <a:latin typeface="Century Gothic" panose="020B0502020202020204" pitchFamily="34" charset="0"/>
            </a:endParaRPr>
          </a:p>
        </p:txBody>
      </p:sp>
      <p:sp>
        <p:nvSpPr>
          <p:cNvPr id="20" name="TextBox 19">
            <a:extLst>
              <a:ext uri="{FF2B5EF4-FFF2-40B4-BE49-F238E27FC236}">
                <a16:creationId xmlns:a16="http://schemas.microsoft.com/office/drawing/2014/main" id="{B5C50A43-4D73-4C23-838A-E24110157F05}"/>
              </a:ext>
            </a:extLst>
          </p:cNvPr>
          <p:cNvSpPr txBox="1"/>
          <p:nvPr/>
        </p:nvSpPr>
        <p:spPr>
          <a:xfrm>
            <a:off x="4685326" y="5377212"/>
            <a:ext cx="802503" cy="369332"/>
          </a:xfrm>
          <a:prstGeom prst="rect">
            <a:avLst/>
          </a:prstGeom>
          <a:noFill/>
        </p:spPr>
        <p:txBody>
          <a:bodyPr wrap="square" rtlCol="0">
            <a:spAutoFit/>
          </a:bodyPr>
          <a:lstStyle/>
          <a:p>
            <a:pPr algn="ctr"/>
            <a:r>
              <a:rPr lang="en-US" dirty="0">
                <a:latin typeface="Century Gothic" panose="020B0502020202020204" pitchFamily="34" charset="0"/>
              </a:rPr>
              <a:t>300</a:t>
            </a:r>
            <a:endParaRPr lang="en-GB" dirty="0">
              <a:latin typeface="Century Gothic" panose="020B0502020202020204" pitchFamily="34" charset="0"/>
            </a:endParaRPr>
          </a:p>
        </p:txBody>
      </p:sp>
      <p:sp>
        <p:nvSpPr>
          <p:cNvPr id="21" name="TextBox 20">
            <a:extLst>
              <a:ext uri="{FF2B5EF4-FFF2-40B4-BE49-F238E27FC236}">
                <a16:creationId xmlns:a16="http://schemas.microsoft.com/office/drawing/2014/main" id="{B7CEC407-B904-4AA4-9AD1-9D60B6349BF7}"/>
              </a:ext>
            </a:extLst>
          </p:cNvPr>
          <p:cNvSpPr txBox="1"/>
          <p:nvPr/>
        </p:nvSpPr>
        <p:spPr>
          <a:xfrm>
            <a:off x="5742286" y="5394336"/>
            <a:ext cx="802503" cy="369332"/>
          </a:xfrm>
          <a:prstGeom prst="rect">
            <a:avLst/>
          </a:prstGeom>
          <a:noFill/>
        </p:spPr>
        <p:txBody>
          <a:bodyPr wrap="square" rtlCol="0">
            <a:spAutoFit/>
          </a:bodyPr>
          <a:lstStyle/>
          <a:p>
            <a:pPr algn="ctr"/>
            <a:r>
              <a:rPr lang="en-US" dirty="0">
                <a:latin typeface="Century Gothic" panose="020B0502020202020204" pitchFamily="34" charset="0"/>
              </a:rPr>
              <a:t>600</a:t>
            </a:r>
            <a:endParaRPr lang="en-GB" dirty="0">
              <a:latin typeface="Century Gothic" panose="020B0502020202020204" pitchFamily="34" charset="0"/>
            </a:endParaRPr>
          </a:p>
        </p:txBody>
      </p:sp>
      <p:sp>
        <p:nvSpPr>
          <p:cNvPr id="22" name="TextBox 21">
            <a:extLst>
              <a:ext uri="{FF2B5EF4-FFF2-40B4-BE49-F238E27FC236}">
                <a16:creationId xmlns:a16="http://schemas.microsoft.com/office/drawing/2014/main" id="{0FBD1CA8-15C0-4DDD-B6A4-FDDFCC5B162F}"/>
              </a:ext>
            </a:extLst>
          </p:cNvPr>
          <p:cNvSpPr txBox="1"/>
          <p:nvPr/>
        </p:nvSpPr>
        <p:spPr>
          <a:xfrm>
            <a:off x="6687570" y="5377212"/>
            <a:ext cx="802503" cy="369332"/>
          </a:xfrm>
          <a:prstGeom prst="rect">
            <a:avLst/>
          </a:prstGeom>
          <a:noFill/>
        </p:spPr>
        <p:txBody>
          <a:bodyPr wrap="square" rtlCol="0">
            <a:spAutoFit/>
          </a:bodyPr>
          <a:lstStyle/>
          <a:p>
            <a:pPr algn="ctr"/>
            <a:r>
              <a:rPr lang="en-US" dirty="0">
                <a:latin typeface="Century Gothic" panose="020B0502020202020204" pitchFamily="34" charset="0"/>
              </a:rPr>
              <a:t>2000</a:t>
            </a:r>
            <a:endParaRPr lang="en-GB" dirty="0">
              <a:latin typeface="Century Gothic" panose="020B0502020202020204" pitchFamily="34" charset="0"/>
            </a:endParaRPr>
          </a:p>
        </p:txBody>
      </p:sp>
      <p:sp>
        <p:nvSpPr>
          <p:cNvPr id="23" name="TextBox 22">
            <a:extLst>
              <a:ext uri="{FF2B5EF4-FFF2-40B4-BE49-F238E27FC236}">
                <a16:creationId xmlns:a16="http://schemas.microsoft.com/office/drawing/2014/main" id="{6660E60B-25CF-4607-9639-4215532DCDEC}"/>
              </a:ext>
            </a:extLst>
          </p:cNvPr>
          <p:cNvSpPr txBox="1"/>
          <p:nvPr/>
        </p:nvSpPr>
        <p:spPr>
          <a:xfrm>
            <a:off x="7675265" y="5377212"/>
            <a:ext cx="950011" cy="369332"/>
          </a:xfrm>
          <a:prstGeom prst="rect">
            <a:avLst/>
          </a:prstGeom>
          <a:noFill/>
        </p:spPr>
        <p:txBody>
          <a:bodyPr wrap="square" rtlCol="0">
            <a:spAutoFit/>
          </a:bodyPr>
          <a:lstStyle/>
          <a:p>
            <a:pPr algn="ctr"/>
            <a:r>
              <a:rPr lang="en-US" dirty="0">
                <a:latin typeface="Century Gothic" panose="020B0502020202020204" pitchFamily="34" charset="0"/>
              </a:rPr>
              <a:t>10000</a:t>
            </a:r>
            <a:endParaRPr lang="en-GB" dirty="0">
              <a:latin typeface="Century Gothic" panose="020B0502020202020204" pitchFamily="34" charset="0"/>
            </a:endParaRPr>
          </a:p>
        </p:txBody>
      </p:sp>
      <p:sp>
        <p:nvSpPr>
          <p:cNvPr id="24" name="TextBox 23">
            <a:extLst>
              <a:ext uri="{FF2B5EF4-FFF2-40B4-BE49-F238E27FC236}">
                <a16:creationId xmlns:a16="http://schemas.microsoft.com/office/drawing/2014/main" id="{2C2AE071-0A0C-4F1C-BB17-254C9E924B0D}"/>
              </a:ext>
            </a:extLst>
          </p:cNvPr>
          <p:cNvSpPr txBox="1"/>
          <p:nvPr/>
        </p:nvSpPr>
        <p:spPr>
          <a:xfrm>
            <a:off x="9299897" y="3573016"/>
            <a:ext cx="873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i="1" dirty="0"/>
              <a:t>SMRT</a:t>
            </a:r>
          </a:p>
          <a:p>
            <a:pPr algn="ctr"/>
            <a:r>
              <a:rPr lang="en-US" sz="1200" b="1" i="1" dirty="0"/>
              <a:t>PacBio</a:t>
            </a:r>
            <a:endParaRPr lang="en-GB" sz="1200" b="1" i="1" dirty="0"/>
          </a:p>
        </p:txBody>
      </p:sp>
      <p:sp>
        <p:nvSpPr>
          <p:cNvPr id="25" name="TextBox 24">
            <a:extLst>
              <a:ext uri="{FF2B5EF4-FFF2-40B4-BE49-F238E27FC236}">
                <a16:creationId xmlns:a16="http://schemas.microsoft.com/office/drawing/2014/main" id="{DA641BB4-2354-418D-B76A-BB106F71AF80}"/>
              </a:ext>
            </a:extLst>
          </p:cNvPr>
          <p:cNvSpPr txBox="1"/>
          <p:nvPr/>
        </p:nvSpPr>
        <p:spPr>
          <a:xfrm>
            <a:off x="9261791" y="5359161"/>
            <a:ext cx="950011" cy="369332"/>
          </a:xfrm>
          <a:prstGeom prst="rect">
            <a:avLst/>
          </a:prstGeom>
          <a:noFill/>
        </p:spPr>
        <p:txBody>
          <a:bodyPr wrap="square" rtlCol="0">
            <a:spAutoFit/>
          </a:bodyPr>
          <a:lstStyle/>
          <a:p>
            <a:pPr algn="ctr"/>
            <a:r>
              <a:rPr lang="en-US" dirty="0">
                <a:latin typeface="Century Gothic" panose="020B0502020202020204" pitchFamily="34" charset="0"/>
              </a:rPr>
              <a:t>50000</a:t>
            </a:r>
            <a:endParaRPr lang="en-GB" dirty="0">
              <a:latin typeface="Century Gothic" panose="020B0502020202020204" pitchFamily="34" charset="0"/>
            </a:endParaRPr>
          </a:p>
        </p:txBody>
      </p:sp>
      <p:sp>
        <p:nvSpPr>
          <p:cNvPr id="4" name="TextBox 3">
            <a:extLst>
              <a:ext uri="{FF2B5EF4-FFF2-40B4-BE49-F238E27FC236}">
                <a16:creationId xmlns:a16="http://schemas.microsoft.com/office/drawing/2014/main" id="{D1A30986-3FE7-4F5F-A4FE-7B19C72A11EA}"/>
              </a:ext>
            </a:extLst>
          </p:cNvPr>
          <p:cNvSpPr txBox="1"/>
          <p:nvPr/>
        </p:nvSpPr>
        <p:spPr>
          <a:xfrm>
            <a:off x="228600" y="6400800"/>
            <a:ext cx="6400800"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l"/>
            <a:r>
              <a:rPr lang="en-US" sz="2000" dirty="0">
                <a:latin typeface="Century Gothic" panose="020B0502020202020204" pitchFamily="34" charset="0"/>
              </a:rPr>
              <a:t>They all produce the same file formats (e.g., BAM)</a:t>
            </a:r>
          </a:p>
        </p:txBody>
      </p:sp>
    </p:spTree>
    <p:extLst>
      <p:ext uri="{BB962C8B-B14F-4D97-AF65-F5344CB8AC3E}">
        <p14:creationId xmlns:p14="http://schemas.microsoft.com/office/powerpoint/2010/main" val="167258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53E62C-5B9D-456A-A271-1A484803BEA8}"/>
              </a:ext>
            </a:extLst>
          </p:cNvPr>
          <p:cNvSpPr>
            <a:spLocks noGrp="1"/>
          </p:cNvSpPr>
          <p:nvPr>
            <p:ph type="body" sz="quarter" idx="10"/>
          </p:nvPr>
        </p:nvSpPr>
        <p:spPr>
          <a:xfrm>
            <a:off x="228600" y="2819400"/>
            <a:ext cx="11641137" cy="1278719"/>
          </a:xfrm>
        </p:spPr>
        <p:txBody>
          <a:bodyPr/>
          <a:lstStyle/>
          <a:p>
            <a:pPr algn="ctr"/>
            <a:r>
              <a:rPr lang="en-US" dirty="0"/>
              <a:t>Chapter IX</a:t>
            </a:r>
          </a:p>
          <a:p>
            <a:pPr algn="ctr"/>
            <a:r>
              <a:rPr lang="en-US" dirty="0"/>
              <a:t>Next Generation Sequencing Data</a:t>
            </a:r>
          </a:p>
        </p:txBody>
      </p:sp>
    </p:spTree>
    <p:extLst>
      <p:ext uri="{BB962C8B-B14F-4D97-AF65-F5344CB8AC3E}">
        <p14:creationId xmlns:p14="http://schemas.microsoft.com/office/powerpoint/2010/main" val="2008332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CF75-DEC3-4A32-993E-6CC57258B4A9}"/>
              </a:ext>
            </a:extLst>
          </p:cNvPr>
          <p:cNvSpPr>
            <a:spLocks noGrp="1"/>
          </p:cNvSpPr>
          <p:nvPr>
            <p:ph type="title"/>
          </p:nvPr>
        </p:nvSpPr>
        <p:spPr/>
        <p:txBody>
          <a:bodyPr/>
          <a:lstStyle/>
          <a:p>
            <a:r>
              <a:rPr lang="en-US"/>
              <a:t>Illumina Sequencing (Video Slide)</a:t>
            </a:r>
          </a:p>
        </p:txBody>
      </p:sp>
      <p:pic>
        <p:nvPicPr>
          <p:cNvPr id="7" name="Picture 6">
            <a:extLst>
              <a:ext uri="{FF2B5EF4-FFF2-40B4-BE49-F238E27FC236}">
                <a16:creationId xmlns:a16="http://schemas.microsoft.com/office/drawing/2014/main" id="{AD8446D0-C443-4C14-85D0-FAAF66EDA216}"/>
              </a:ext>
            </a:extLst>
          </p:cNvPr>
          <p:cNvPicPr>
            <a:picLocks noChangeAspect="1"/>
          </p:cNvPicPr>
          <p:nvPr/>
        </p:nvPicPr>
        <p:blipFill>
          <a:blip r:embed="rId2"/>
          <a:stretch>
            <a:fillRect/>
          </a:stretch>
        </p:blipFill>
        <p:spPr>
          <a:xfrm>
            <a:off x="1828800" y="982805"/>
            <a:ext cx="8249791" cy="5855621"/>
          </a:xfrm>
          <a:prstGeom prst="rect">
            <a:avLst/>
          </a:prstGeom>
        </p:spPr>
      </p:pic>
    </p:spTree>
    <p:extLst>
      <p:ext uri="{BB962C8B-B14F-4D97-AF65-F5344CB8AC3E}">
        <p14:creationId xmlns:p14="http://schemas.microsoft.com/office/powerpoint/2010/main" val="1641616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E7A6-11CC-450C-9147-467CFF1ACA80}"/>
              </a:ext>
            </a:extLst>
          </p:cNvPr>
          <p:cNvSpPr>
            <a:spLocks noGrp="1"/>
          </p:cNvSpPr>
          <p:nvPr>
            <p:ph type="title"/>
          </p:nvPr>
        </p:nvSpPr>
        <p:spPr/>
        <p:txBody>
          <a:bodyPr/>
          <a:lstStyle/>
          <a:p>
            <a:r>
              <a:rPr lang="en-US"/>
              <a:t>Illumina Sequencing (Video Slide)</a:t>
            </a:r>
          </a:p>
        </p:txBody>
      </p:sp>
      <p:pic>
        <p:nvPicPr>
          <p:cNvPr id="4" name="yt5s.com-Illumina Sequencing by Synthesis">
            <a:hlinkClick r:id="" action="ppaction://media"/>
            <a:extLst>
              <a:ext uri="{FF2B5EF4-FFF2-40B4-BE49-F238E27FC236}">
                <a16:creationId xmlns:a16="http://schemas.microsoft.com/office/drawing/2014/main" id="{610CE561-D4A4-446F-B585-CF59EC0E34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1066800"/>
            <a:ext cx="10088120" cy="5674568"/>
          </a:xfrm>
          <a:prstGeom prst="rect">
            <a:avLst/>
          </a:prstGeom>
        </p:spPr>
      </p:pic>
    </p:spTree>
    <p:extLst>
      <p:ext uri="{BB962C8B-B14F-4D97-AF65-F5344CB8AC3E}">
        <p14:creationId xmlns:p14="http://schemas.microsoft.com/office/powerpoint/2010/main" val="14575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9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i="1"/>
              <a:t>Sample preparation </a:t>
            </a:r>
            <a:r>
              <a:rPr lang="it-IT" dirty="0"/>
              <a:t>(Illumina)</a:t>
            </a:r>
            <a:endParaRPr lang="en-US" dirty="0"/>
          </a:p>
        </p:txBody>
      </p:sp>
      <p:sp>
        <p:nvSpPr>
          <p:cNvPr id="4" name="Rectangle 3"/>
          <p:cNvSpPr/>
          <p:nvPr/>
        </p:nvSpPr>
        <p:spPr>
          <a:xfrm>
            <a:off x="2155032" y="1173615"/>
            <a:ext cx="7757392" cy="1200329"/>
          </a:xfrm>
          <a:prstGeom prst="rect">
            <a:avLst/>
          </a:prstGeom>
        </p:spPr>
        <p:txBody>
          <a:bodyPr wrap="square">
            <a:spAutoFit/>
          </a:bodyPr>
          <a:lstStyle/>
          <a:p>
            <a:r>
              <a:rPr lang="it-IT" b="1" dirty="0">
                <a:solidFill>
                  <a:prstClr val="black"/>
                </a:solidFill>
                <a:latin typeface="Calibri" pitchFamily="34" charset="0"/>
                <a:cs typeface="Calibri" pitchFamily="34" charset="0"/>
              </a:rPr>
              <a:t>Purify mRNA</a:t>
            </a:r>
          </a:p>
          <a:p>
            <a:endParaRPr lang="it-IT" dirty="0">
              <a:solidFill>
                <a:prstClr val="black"/>
              </a:solidFill>
              <a:latin typeface="Calibri" pitchFamily="34" charset="0"/>
              <a:cs typeface="Calibri" pitchFamily="34" charset="0"/>
            </a:endParaRPr>
          </a:p>
          <a:p>
            <a:r>
              <a:rPr lang="it-IT" dirty="0">
                <a:solidFill>
                  <a:prstClr val="black"/>
                </a:solidFill>
                <a:latin typeface="Calibri" pitchFamily="34" charset="0"/>
                <a:cs typeface="Calibri" pitchFamily="34" charset="0"/>
              </a:rPr>
              <a:t>Starting with 0.1-4</a:t>
            </a:r>
            <a:r>
              <a:rPr lang="el-GR" dirty="0">
                <a:solidFill>
                  <a:prstClr val="black"/>
                </a:solidFill>
                <a:latin typeface="Calibri" pitchFamily="34" charset="0"/>
                <a:cs typeface="Calibri" pitchFamily="34" charset="0"/>
              </a:rPr>
              <a:t>μ</a:t>
            </a:r>
            <a:r>
              <a:rPr lang="it-IT" dirty="0">
                <a:solidFill>
                  <a:prstClr val="black"/>
                </a:solidFill>
                <a:latin typeface="Calibri" pitchFamily="34" charset="0"/>
                <a:cs typeface="Calibri" pitchFamily="34" charset="0"/>
              </a:rPr>
              <a:t>g of </a:t>
            </a:r>
            <a:r>
              <a:rPr lang="it-IT" u="sng" dirty="0">
                <a:solidFill>
                  <a:prstClr val="black"/>
                </a:solidFill>
                <a:latin typeface="Calibri" pitchFamily="34" charset="0"/>
                <a:cs typeface="Calibri" pitchFamily="34" charset="0"/>
              </a:rPr>
              <a:t>total RNA</a:t>
            </a:r>
            <a:r>
              <a:rPr lang="it-IT" sz="1600" dirty="0">
                <a:solidFill>
                  <a:prstClr val="black"/>
                </a:solidFill>
                <a:latin typeface="Calibri" pitchFamily="34" charset="0"/>
                <a:cs typeface="Calibri" pitchFamily="34" charset="0"/>
              </a:rPr>
              <a:t>*</a:t>
            </a:r>
          </a:p>
          <a:p>
            <a:r>
              <a:rPr lang="it-IT" dirty="0">
                <a:solidFill>
                  <a:prstClr val="black"/>
                </a:solidFill>
                <a:latin typeface="Calibri" pitchFamily="34" charset="0"/>
                <a:cs typeface="Calibri" pitchFamily="34" charset="0"/>
              </a:rPr>
              <a:t>Polyadenylated RNA (mRNA) is purified via poly-T oligo-attached magnetic beads</a:t>
            </a:r>
          </a:p>
        </p:txBody>
      </p:sp>
      <p:sp>
        <p:nvSpPr>
          <p:cNvPr id="5" name="Oval 4"/>
          <p:cNvSpPr/>
          <p:nvPr/>
        </p:nvSpPr>
        <p:spPr>
          <a:xfrm>
            <a:off x="1631504" y="1135777"/>
            <a:ext cx="504056" cy="504056"/>
          </a:xfrm>
          <a:prstGeom prst="ellipse">
            <a:avLst/>
          </a:prstGeom>
          <a:gradFill>
            <a:gsLst>
              <a:gs pos="0">
                <a:schemeClr val="dk1">
                  <a:shade val="51000"/>
                  <a:satMod val="130000"/>
                </a:schemeClr>
              </a:gs>
              <a:gs pos="80000">
                <a:schemeClr val="tx2">
                  <a:lumMod val="5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it-IT" b="1" dirty="0">
                <a:solidFill>
                  <a:prstClr val="white"/>
                </a:solidFill>
                <a:latin typeface="Calibri"/>
              </a:rPr>
              <a:t>1</a:t>
            </a:r>
            <a:r>
              <a:rPr lang="it-IT" dirty="0">
                <a:solidFill>
                  <a:prstClr val="white"/>
                </a:solidFill>
                <a:latin typeface="Calibri"/>
              </a:rPr>
              <a:t>.</a:t>
            </a:r>
            <a:endParaRPr lang="en-US" dirty="0">
              <a:solidFill>
                <a:prstClr val="white"/>
              </a:solidFill>
              <a:latin typeface="Calibri"/>
            </a:endParaRPr>
          </a:p>
        </p:txBody>
      </p:sp>
      <p:sp>
        <p:nvSpPr>
          <p:cNvPr id="6" name="Oval 5"/>
          <p:cNvSpPr/>
          <p:nvPr/>
        </p:nvSpPr>
        <p:spPr>
          <a:xfrm>
            <a:off x="7320136" y="2852936"/>
            <a:ext cx="864096" cy="864096"/>
          </a:xfrm>
          <a:prstGeom prst="ellipse">
            <a:avLst/>
          </a:prstGeom>
          <a:scene3d>
            <a:camera prst="orthographicFront">
              <a:rot lat="0" lon="0" rev="0"/>
            </a:camera>
            <a:lightRig rig="threePt" dir="t">
              <a:rot lat="0" lon="0" rev="1200000"/>
            </a:lightRig>
          </a:scene3d>
          <a:sp3d prstMaterial="dkEdge">
            <a:bevelT w="431800" h="25400"/>
          </a:sp3d>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latin typeface="Calibri"/>
            </a:endParaRPr>
          </a:p>
        </p:txBody>
      </p:sp>
      <p:grpSp>
        <p:nvGrpSpPr>
          <p:cNvPr id="14" name="Group 13"/>
          <p:cNvGrpSpPr/>
          <p:nvPr/>
        </p:nvGrpSpPr>
        <p:grpSpPr>
          <a:xfrm rot="694236">
            <a:off x="6586297" y="3035036"/>
            <a:ext cx="763792" cy="246221"/>
            <a:chOff x="3952224" y="3861048"/>
            <a:chExt cx="763792" cy="246221"/>
          </a:xfrm>
        </p:grpSpPr>
        <p:cxnSp>
          <p:nvCxnSpPr>
            <p:cNvPr id="8" name="Straight Connector 7"/>
            <p:cNvCxnSpPr/>
            <p:nvPr/>
          </p:nvCxnSpPr>
          <p:spPr>
            <a:xfrm flipH="1">
              <a:off x="4086808" y="4077072"/>
              <a:ext cx="62920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952224" y="3861048"/>
              <a:ext cx="701216" cy="246221"/>
            </a:xfrm>
            <a:prstGeom prst="rect">
              <a:avLst/>
            </a:prstGeom>
            <a:noFill/>
          </p:spPr>
          <p:txBody>
            <a:bodyPr wrap="square" rtlCol="0">
              <a:spAutoFit/>
            </a:bodyPr>
            <a:lstStyle/>
            <a:p>
              <a:pPr algn="ctr"/>
              <a:r>
                <a:rPr lang="it-IT" sz="1000" dirty="0">
                  <a:solidFill>
                    <a:prstClr val="black"/>
                  </a:solidFill>
                  <a:latin typeface="Calibri"/>
                </a:rPr>
                <a:t>TTTTTTT</a:t>
              </a:r>
              <a:endParaRPr lang="en-US" sz="500" dirty="0">
                <a:solidFill>
                  <a:prstClr val="black"/>
                </a:solidFill>
                <a:latin typeface="Calibri"/>
              </a:endParaRPr>
            </a:p>
          </p:txBody>
        </p:sp>
      </p:grpSp>
      <p:grpSp>
        <p:nvGrpSpPr>
          <p:cNvPr id="15" name="Group 14"/>
          <p:cNvGrpSpPr/>
          <p:nvPr/>
        </p:nvGrpSpPr>
        <p:grpSpPr>
          <a:xfrm rot="3289113">
            <a:off x="6938240" y="2534180"/>
            <a:ext cx="763792" cy="246221"/>
            <a:chOff x="3952224" y="3861048"/>
            <a:chExt cx="763792" cy="246221"/>
          </a:xfrm>
        </p:grpSpPr>
        <p:cxnSp>
          <p:nvCxnSpPr>
            <p:cNvPr id="16" name="Straight Connector 15"/>
            <p:cNvCxnSpPr/>
            <p:nvPr/>
          </p:nvCxnSpPr>
          <p:spPr>
            <a:xfrm flipH="1">
              <a:off x="4086808" y="4077072"/>
              <a:ext cx="62920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52224" y="3861048"/>
              <a:ext cx="701216" cy="246221"/>
            </a:xfrm>
            <a:prstGeom prst="rect">
              <a:avLst/>
            </a:prstGeom>
            <a:noFill/>
          </p:spPr>
          <p:txBody>
            <a:bodyPr wrap="square" rtlCol="0">
              <a:spAutoFit/>
            </a:bodyPr>
            <a:lstStyle/>
            <a:p>
              <a:pPr algn="ctr"/>
              <a:r>
                <a:rPr lang="it-IT" sz="1000" dirty="0">
                  <a:solidFill>
                    <a:prstClr val="black"/>
                  </a:solidFill>
                  <a:latin typeface="Calibri"/>
                </a:rPr>
                <a:t>TTTTTTT</a:t>
              </a:r>
              <a:endParaRPr lang="en-US" sz="500" dirty="0">
                <a:solidFill>
                  <a:prstClr val="black"/>
                </a:solidFill>
                <a:latin typeface="Calibri"/>
              </a:endParaRPr>
            </a:p>
          </p:txBody>
        </p:sp>
      </p:grpSp>
      <p:grpSp>
        <p:nvGrpSpPr>
          <p:cNvPr id="18" name="Group 17"/>
          <p:cNvGrpSpPr/>
          <p:nvPr/>
        </p:nvGrpSpPr>
        <p:grpSpPr>
          <a:xfrm rot="19518492">
            <a:off x="6722037" y="3593922"/>
            <a:ext cx="763792" cy="246221"/>
            <a:chOff x="3952224" y="3861048"/>
            <a:chExt cx="763792" cy="246221"/>
          </a:xfrm>
        </p:grpSpPr>
        <p:cxnSp>
          <p:nvCxnSpPr>
            <p:cNvPr id="19" name="Straight Connector 18"/>
            <p:cNvCxnSpPr/>
            <p:nvPr/>
          </p:nvCxnSpPr>
          <p:spPr>
            <a:xfrm flipH="1">
              <a:off x="4086808" y="4077072"/>
              <a:ext cx="62920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52224" y="3861048"/>
              <a:ext cx="701216" cy="246221"/>
            </a:xfrm>
            <a:prstGeom prst="rect">
              <a:avLst/>
            </a:prstGeom>
            <a:noFill/>
          </p:spPr>
          <p:txBody>
            <a:bodyPr wrap="square" rtlCol="0">
              <a:spAutoFit/>
            </a:bodyPr>
            <a:lstStyle/>
            <a:p>
              <a:pPr algn="ctr"/>
              <a:r>
                <a:rPr lang="it-IT" sz="1000" dirty="0">
                  <a:solidFill>
                    <a:prstClr val="black"/>
                  </a:solidFill>
                  <a:latin typeface="Calibri"/>
                </a:rPr>
                <a:t>TTTTTTT</a:t>
              </a:r>
              <a:endParaRPr lang="en-US" sz="500" dirty="0">
                <a:solidFill>
                  <a:prstClr val="black"/>
                </a:solidFill>
                <a:latin typeface="Calibri"/>
              </a:endParaRPr>
            </a:p>
          </p:txBody>
        </p:sp>
      </p:grpSp>
      <p:grpSp>
        <p:nvGrpSpPr>
          <p:cNvPr id="21" name="Group 20"/>
          <p:cNvGrpSpPr/>
          <p:nvPr/>
        </p:nvGrpSpPr>
        <p:grpSpPr>
          <a:xfrm rot="14794412">
            <a:off x="7623062" y="3912508"/>
            <a:ext cx="763792" cy="246221"/>
            <a:chOff x="3952224" y="3861048"/>
            <a:chExt cx="763792" cy="246221"/>
          </a:xfrm>
        </p:grpSpPr>
        <p:cxnSp>
          <p:nvCxnSpPr>
            <p:cNvPr id="22" name="Straight Connector 21"/>
            <p:cNvCxnSpPr/>
            <p:nvPr/>
          </p:nvCxnSpPr>
          <p:spPr>
            <a:xfrm flipH="1">
              <a:off x="4086808" y="4077072"/>
              <a:ext cx="62920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52224" y="3861048"/>
              <a:ext cx="701216" cy="246221"/>
            </a:xfrm>
            <a:prstGeom prst="rect">
              <a:avLst/>
            </a:prstGeom>
            <a:noFill/>
          </p:spPr>
          <p:txBody>
            <a:bodyPr wrap="square" rtlCol="0">
              <a:spAutoFit/>
            </a:bodyPr>
            <a:lstStyle/>
            <a:p>
              <a:pPr algn="ctr"/>
              <a:r>
                <a:rPr lang="it-IT" sz="1000" dirty="0">
                  <a:solidFill>
                    <a:prstClr val="black"/>
                  </a:solidFill>
                  <a:latin typeface="Calibri"/>
                </a:rPr>
                <a:t>TTTTTTT</a:t>
              </a:r>
              <a:endParaRPr lang="en-US" sz="500" dirty="0">
                <a:solidFill>
                  <a:prstClr val="black"/>
                </a:solidFill>
                <a:latin typeface="Calibri"/>
              </a:endParaRPr>
            </a:p>
          </p:txBody>
        </p:sp>
      </p:grpSp>
      <p:grpSp>
        <p:nvGrpSpPr>
          <p:cNvPr id="24" name="Group 23"/>
          <p:cNvGrpSpPr/>
          <p:nvPr/>
        </p:nvGrpSpPr>
        <p:grpSpPr>
          <a:xfrm rot="8510976">
            <a:off x="8011872" y="2679742"/>
            <a:ext cx="763792" cy="246221"/>
            <a:chOff x="3952224" y="3861047"/>
            <a:chExt cx="763792" cy="246221"/>
          </a:xfrm>
        </p:grpSpPr>
        <p:cxnSp>
          <p:nvCxnSpPr>
            <p:cNvPr id="25" name="Straight Connector 24"/>
            <p:cNvCxnSpPr/>
            <p:nvPr/>
          </p:nvCxnSpPr>
          <p:spPr>
            <a:xfrm flipH="1">
              <a:off x="4086808" y="4077072"/>
              <a:ext cx="62920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0776390">
              <a:off x="3952224" y="3861047"/>
              <a:ext cx="701216" cy="246221"/>
            </a:xfrm>
            <a:prstGeom prst="rect">
              <a:avLst/>
            </a:prstGeom>
            <a:noFill/>
          </p:spPr>
          <p:txBody>
            <a:bodyPr wrap="square" rtlCol="0">
              <a:spAutoFit/>
            </a:bodyPr>
            <a:lstStyle/>
            <a:p>
              <a:pPr algn="ctr"/>
              <a:r>
                <a:rPr lang="it-IT" sz="1000" dirty="0">
                  <a:solidFill>
                    <a:prstClr val="black"/>
                  </a:solidFill>
                  <a:latin typeface="Calibri"/>
                </a:rPr>
                <a:t>TTTTTTT</a:t>
              </a:r>
              <a:endParaRPr lang="en-US" sz="500" dirty="0">
                <a:solidFill>
                  <a:prstClr val="black"/>
                </a:solidFill>
                <a:latin typeface="Calibri"/>
              </a:endParaRPr>
            </a:p>
          </p:txBody>
        </p:sp>
      </p:grpSp>
      <p:cxnSp>
        <p:nvCxnSpPr>
          <p:cNvPr id="28" name="Straight Connector 27"/>
          <p:cNvCxnSpPr/>
          <p:nvPr/>
        </p:nvCxnSpPr>
        <p:spPr>
          <a:xfrm>
            <a:off x="6456040" y="2783524"/>
            <a:ext cx="746890" cy="180215"/>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943872" y="2420889"/>
            <a:ext cx="1512168" cy="3626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rot="793758">
            <a:off x="6547271" y="2866103"/>
            <a:ext cx="701216" cy="246221"/>
          </a:xfrm>
          <a:prstGeom prst="rect">
            <a:avLst/>
          </a:prstGeom>
          <a:noFill/>
        </p:spPr>
        <p:txBody>
          <a:bodyPr wrap="square" rtlCol="0">
            <a:spAutoFit/>
          </a:bodyPr>
          <a:lstStyle/>
          <a:p>
            <a:pPr algn="ctr"/>
            <a:r>
              <a:rPr lang="it-IT" sz="1000" dirty="0">
                <a:solidFill>
                  <a:prstClr val="black"/>
                </a:solidFill>
                <a:latin typeface="Calibri"/>
              </a:rPr>
              <a:t>AAAAAAA</a:t>
            </a:r>
            <a:endParaRPr lang="en-US" sz="500" dirty="0">
              <a:solidFill>
                <a:prstClr val="black"/>
              </a:solidFill>
              <a:latin typeface="Calibri"/>
            </a:endParaRPr>
          </a:p>
        </p:txBody>
      </p:sp>
      <p:cxnSp>
        <p:nvCxnSpPr>
          <p:cNvPr id="43" name="Straight Connector 42"/>
          <p:cNvCxnSpPr/>
          <p:nvPr/>
        </p:nvCxnSpPr>
        <p:spPr>
          <a:xfrm>
            <a:off x="1991544" y="2790661"/>
            <a:ext cx="1512168" cy="3626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647729" y="2610098"/>
            <a:ext cx="1409469" cy="3791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279576" y="2692313"/>
            <a:ext cx="1512168" cy="3626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3097581" y="2663379"/>
            <a:ext cx="1409469" cy="3791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47628" y="3171882"/>
            <a:ext cx="1708720" cy="307777"/>
          </a:xfrm>
          <a:prstGeom prst="rect">
            <a:avLst/>
          </a:prstGeom>
          <a:noFill/>
        </p:spPr>
        <p:txBody>
          <a:bodyPr wrap="square" rtlCol="0">
            <a:spAutoFit/>
          </a:bodyPr>
          <a:lstStyle/>
          <a:p>
            <a:pPr algn="ctr"/>
            <a:r>
              <a:rPr lang="it-IT" sz="1400" i="1" dirty="0">
                <a:solidFill>
                  <a:prstClr val="black"/>
                </a:solidFill>
                <a:latin typeface="Calibri"/>
              </a:rPr>
              <a:t>other RNA</a:t>
            </a:r>
            <a:endParaRPr lang="en-US" sz="1400" i="1" dirty="0">
              <a:solidFill>
                <a:prstClr val="black"/>
              </a:solidFill>
              <a:latin typeface="Calibri"/>
            </a:endParaRPr>
          </a:p>
        </p:txBody>
      </p:sp>
      <p:sp>
        <p:nvSpPr>
          <p:cNvPr id="49" name="TextBox 48"/>
          <p:cNvSpPr txBox="1"/>
          <p:nvPr/>
        </p:nvSpPr>
        <p:spPr>
          <a:xfrm>
            <a:off x="5589854" y="2405170"/>
            <a:ext cx="1008003" cy="307777"/>
          </a:xfrm>
          <a:prstGeom prst="rect">
            <a:avLst/>
          </a:prstGeom>
          <a:noFill/>
        </p:spPr>
        <p:txBody>
          <a:bodyPr wrap="square" rtlCol="0">
            <a:spAutoFit/>
          </a:bodyPr>
          <a:lstStyle/>
          <a:p>
            <a:pPr algn="ctr"/>
            <a:r>
              <a:rPr lang="it-IT" sz="1400" i="1" dirty="0">
                <a:solidFill>
                  <a:prstClr val="black"/>
                </a:solidFill>
                <a:latin typeface="Calibri"/>
              </a:rPr>
              <a:t>mRNA</a:t>
            </a:r>
            <a:endParaRPr lang="en-US" sz="1400" i="1" dirty="0">
              <a:solidFill>
                <a:prstClr val="black"/>
              </a:solidFill>
              <a:latin typeface="Calibri"/>
            </a:endParaRPr>
          </a:p>
        </p:txBody>
      </p:sp>
      <p:pic>
        <p:nvPicPr>
          <p:cNvPr id="1026" name="Picture 2" descr="C:\Users\giorgi\AppData\Local\Microsoft\Windows\Temporary Internet Files\Content.IE5\LW2Q7048\MC90039115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558213">
            <a:off x="9070620" y="2762187"/>
            <a:ext cx="1151013" cy="1161228"/>
          </a:xfrm>
          <a:prstGeom prst="rect">
            <a:avLst/>
          </a:prstGeom>
          <a:noFill/>
          <a:extLst>
            <a:ext uri="{909E8E84-426E-40DD-AFC4-6F175D3DCCD1}">
              <a14:hiddenFill xmlns:a14="http://schemas.microsoft.com/office/drawing/2010/main">
                <a:solidFill>
                  <a:srgbClr val="FFFFFF"/>
                </a:solidFill>
              </a14:hiddenFill>
            </a:ext>
          </a:extLst>
        </p:spPr>
      </p:pic>
      <p:sp>
        <p:nvSpPr>
          <p:cNvPr id="51" name="Oval 50"/>
          <p:cNvSpPr/>
          <p:nvPr/>
        </p:nvSpPr>
        <p:spPr>
          <a:xfrm>
            <a:off x="1650976" y="4365104"/>
            <a:ext cx="504056" cy="504056"/>
          </a:xfrm>
          <a:prstGeom prst="ellipse">
            <a:avLst/>
          </a:prstGeom>
          <a:gradFill>
            <a:gsLst>
              <a:gs pos="0">
                <a:schemeClr val="dk1">
                  <a:shade val="51000"/>
                  <a:satMod val="130000"/>
                </a:schemeClr>
              </a:gs>
              <a:gs pos="80000">
                <a:schemeClr val="tx2">
                  <a:lumMod val="5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it-IT" b="1" dirty="0">
                <a:solidFill>
                  <a:prstClr val="white"/>
                </a:solidFill>
                <a:latin typeface="Calibri"/>
              </a:rPr>
              <a:t>2</a:t>
            </a:r>
            <a:r>
              <a:rPr lang="it-IT" dirty="0">
                <a:solidFill>
                  <a:prstClr val="white"/>
                </a:solidFill>
                <a:latin typeface="Calibri"/>
              </a:rPr>
              <a:t>.</a:t>
            </a:r>
            <a:endParaRPr lang="en-US" dirty="0">
              <a:solidFill>
                <a:prstClr val="white"/>
              </a:solidFill>
              <a:latin typeface="Calibri"/>
            </a:endParaRPr>
          </a:p>
        </p:txBody>
      </p:sp>
      <p:sp>
        <p:nvSpPr>
          <p:cNvPr id="52" name="Rectangle 51"/>
          <p:cNvSpPr/>
          <p:nvPr/>
        </p:nvSpPr>
        <p:spPr>
          <a:xfrm>
            <a:off x="2270915" y="4454616"/>
            <a:ext cx="7929541" cy="1200329"/>
          </a:xfrm>
          <a:prstGeom prst="rect">
            <a:avLst/>
          </a:prstGeom>
        </p:spPr>
        <p:txBody>
          <a:bodyPr wrap="square">
            <a:spAutoFit/>
          </a:bodyPr>
          <a:lstStyle/>
          <a:p>
            <a:r>
              <a:rPr lang="it-IT" b="1" dirty="0">
                <a:solidFill>
                  <a:prstClr val="black"/>
                </a:solidFill>
                <a:latin typeface="Calibri" pitchFamily="34" charset="0"/>
                <a:cs typeface="Calibri" pitchFamily="34" charset="0"/>
              </a:rPr>
              <a:t>Fragment mRNA</a:t>
            </a:r>
          </a:p>
          <a:p>
            <a:endParaRPr lang="it-IT" dirty="0">
              <a:solidFill>
                <a:prstClr val="black"/>
              </a:solidFill>
              <a:latin typeface="Calibri" pitchFamily="34" charset="0"/>
              <a:cs typeface="Calibri" pitchFamily="34" charset="0"/>
            </a:endParaRPr>
          </a:p>
          <a:p>
            <a:r>
              <a:rPr lang="it-IT" dirty="0">
                <a:solidFill>
                  <a:prstClr val="black"/>
                </a:solidFill>
                <a:latin typeface="Calibri" pitchFamily="34" charset="0"/>
                <a:cs typeface="Calibri" pitchFamily="34" charset="0"/>
              </a:rPr>
              <a:t>94°C for 3-8 minutes</a:t>
            </a:r>
          </a:p>
          <a:p>
            <a:r>
              <a:rPr lang="it-IT" dirty="0">
                <a:solidFill>
                  <a:prstClr val="black"/>
                </a:solidFill>
                <a:latin typeface="Calibri" pitchFamily="34" charset="0"/>
                <a:cs typeface="Calibri" pitchFamily="34" charset="0"/>
              </a:rPr>
              <a:t>In this step, mRNA fragments are also </a:t>
            </a:r>
            <a:r>
              <a:rPr lang="it-IT" i="1" dirty="0">
                <a:solidFill>
                  <a:prstClr val="black"/>
                </a:solidFill>
                <a:latin typeface="Calibri" pitchFamily="34" charset="0"/>
                <a:cs typeface="Calibri" pitchFamily="34" charset="0"/>
              </a:rPr>
              <a:t>primed</a:t>
            </a:r>
            <a:r>
              <a:rPr lang="it-IT" dirty="0">
                <a:solidFill>
                  <a:prstClr val="black"/>
                </a:solidFill>
                <a:latin typeface="Calibri" pitchFamily="34" charset="0"/>
                <a:cs typeface="Calibri" pitchFamily="34" charset="0"/>
              </a:rPr>
              <a:t> for the following cDNA synthesis step</a:t>
            </a:r>
          </a:p>
        </p:txBody>
      </p:sp>
      <p:pic>
        <p:nvPicPr>
          <p:cNvPr id="1028" name="Picture 4" descr="http://www.clker.com/cliparts/V/T/1/Q/R/s/boiling-cauldron-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08" y="6099869"/>
            <a:ext cx="772695" cy="726334"/>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p:nvPr/>
        </p:nvCxnSpPr>
        <p:spPr>
          <a:xfrm rot="20838296">
            <a:off x="3341159" y="6264166"/>
            <a:ext cx="746890" cy="180215"/>
          </a:xfrm>
          <a:prstGeom prst="line">
            <a:avLst/>
          </a:prstGeom>
          <a:ln w="508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32054">
            <a:off x="3432390" y="6346745"/>
            <a:ext cx="701216" cy="246221"/>
          </a:xfrm>
          <a:prstGeom prst="rect">
            <a:avLst/>
          </a:prstGeom>
          <a:noFill/>
        </p:spPr>
        <p:txBody>
          <a:bodyPr wrap="square" rtlCol="0">
            <a:spAutoFit/>
          </a:bodyPr>
          <a:lstStyle/>
          <a:p>
            <a:pPr algn="ctr"/>
            <a:r>
              <a:rPr lang="it-IT" sz="1000" dirty="0">
                <a:solidFill>
                  <a:prstClr val="black"/>
                </a:solidFill>
                <a:latin typeface="Calibri"/>
              </a:rPr>
              <a:t>AAAAAAA</a:t>
            </a:r>
            <a:endParaRPr lang="en-US" sz="500" dirty="0">
              <a:solidFill>
                <a:prstClr val="black"/>
              </a:solidFill>
              <a:latin typeface="Calibri"/>
            </a:endParaRPr>
          </a:p>
        </p:txBody>
      </p:sp>
      <p:cxnSp>
        <p:nvCxnSpPr>
          <p:cNvPr id="65" name="Straight Connector 64"/>
          <p:cNvCxnSpPr/>
          <p:nvPr/>
        </p:nvCxnSpPr>
        <p:spPr>
          <a:xfrm flipV="1">
            <a:off x="6750361" y="6376791"/>
            <a:ext cx="843886" cy="29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114706" y="6184298"/>
            <a:ext cx="580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110401" y="6581821"/>
            <a:ext cx="33561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ight Arrow 69"/>
          <p:cNvSpPr/>
          <p:nvPr/>
        </p:nvSpPr>
        <p:spPr>
          <a:xfrm>
            <a:off x="5519937" y="6258006"/>
            <a:ext cx="703457" cy="2050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cxnSp>
        <p:nvCxnSpPr>
          <p:cNvPr id="79" name="Straight Connector 78"/>
          <p:cNvCxnSpPr/>
          <p:nvPr/>
        </p:nvCxnSpPr>
        <p:spPr>
          <a:xfrm>
            <a:off x="4739535" y="5931943"/>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31504" y="6343480"/>
            <a:ext cx="1707000" cy="762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969092" y="6131668"/>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283562" y="5979268"/>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695476" y="6184298"/>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755637" y="6379709"/>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594247" y="6373873"/>
            <a:ext cx="161390" cy="5836"/>
          </a:xfrm>
          <a:prstGeom prst="line">
            <a:avLst/>
          </a:prstGeom>
          <a:ln w="508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446015" y="6581821"/>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7979447" y="6039666"/>
            <a:ext cx="852856" cy="144633"/>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8616280" y="5778054"/>
            <a:ext cx="1708720" cy="738664"/>
          </a:xfrm>
          <a:prstGeom prst="rect">
            <a:avLst/>
          </a:prstGeom>
          <a:noFill/>
        </p:spPr>
        <p:txBody>
          <a:bodyPr wrap="square" rtlCol="0">
            <a:spAutoFit/>
          </a:bodyPr>
          <a:lstStyle/>
          <a:p>
            <a:pPr algn="ctr"/>
            <a:r>
              <a:rPr lang="it-IT" sz="1400" i="1" dirty="0">
                <a:solidFill>
                  <a:prstClr val="black"/>
                </a:solidFill>
                <a:latin typeface="Calibri"/>
              </a:rPr>
              <a:t>First strand cDNA synthesis primer</a:t>
            </a:r>
          </a:p>
          <a:p>
            <a:pPr algn="ctr"/>
            <a:r>
              <a:rPr lang="it-IT" sz="1400" i="1" dirty="0">
                <a:solidFill>
                  <a:prstClr val="black"/>
                </a:solidFill>
                <a:latin typeface="Calibri"/>
              </a:rPr>
              <a:t>(random hexamers)</a:t>
            </a:r>
            <a:endParaRPr lang="en-US" sz="1400" i="1" dirty="0">
              <a:solidFill>
                <a:prstClr val="black"/>
              </a:solidFill>
              <a:latin typeface="Calibri"/>
            </a:endParaRPr>
          </a:p>
        </p:txBody>
      </p:sp>
      <p:sp>
        <p:nvSpPr>
          <p:cNvPr id="103" name="TextBox 102"/>
          <p:cNvSpPr txBox="1"/>
          <p:nvPr/>
        </p:nvSpPr>
        <p:spPr>
          <a:xfrm>
            <a:off x="8192663" y="1035115"/>
            <a:ext cx="2448273" cy="27699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it-IT" sz="1200" dirty="0">
                <a:solidFill>
                  <a:prstClr val="black"/>
                </a:solidFill>
                <a:latin typeface="Calibri"/>
              </a:rPr>
              <a:t>*For Affymetrix microarrays, </a:t>
            </a:r>
            <a:r>
              <a:rPr lang="it-IT" sz="1200" dirty="0">
                <a:solidFill>
                  <a:prstClr val="black"/>
                </a:solidFill>
                <a:latin typeface="Calibri" pitchFamily="34" charset="0"/>
                <a:cs typeface="Calibri" pitchFamily="34" charset="0"/>
              </a:rPr>
              <a:t>2-3</a:t>
            </a:r>
            <a:r>
              <a:rPr lang="el-GR" sz="1200" dirty="0">
                <a:solidFill>
                  <a:prstClr val="black"/>
                </a:solidFill>
                <a:latin typeface="Calibri" pitchFamily="34" charset="0"/>
                <a:cs typeface="Calibri" pitchFamily="34" charset="0"/>
              </a:rPr>
              <a:t>μ</a:t>
            </a:r>
            <a:r>
              <a:rPr lang="it-IT" sz="1200" dirty="0">
                <a:solidFill>
                  <a:prstClr val="black"/>
                </a:solidFill>
                <a:latin typeface="Calibri" pitchFamily="34" charset="0"/>
                <a:cs typeface="Calibri" pitchFamily="34" charset="0"/>
              </a:rPr>
              <a:t>g </a:t>
            </a:r>
            <a:r>
              <a:rPr lang="it-IT" sz="1200" dirty="0">
                <a:solidFill>
                  <a:prstClr val="black"/>
                </a:solidFill>
                <a:latin typeface="Calibri"/>
              </a:rPr>
              <a:t> </a:t>
            </a:r>
            <a:endParaRPr lang="en-US" sz="1200" dirty="0">
              <a:solidFill>
                <a:prstClr val="black"/>
              </a:solidFill>
              <a:latin typeface="Calibri"/>
            </a:endParaRPr>
          </a:p>
        </p:txBody>
      </p:sp>
    </p:spTree>
    <p:extLst>
      <p:ext uri="{BB962C8B-B14F-4D97-AF65-F5344CB8AC3E}">
        <p14:creationId xmlns:p14="http://schemas.microsoft.com/office/powerpoint/2010/main" val="1641064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i="1"/>
              <a:t>Sample preparation </a:t>
            </a:r>
            <a:r>
              <a:rPr lang="it-IT" dirty="0"/>
              <a:t>(Illumina)</a:t>
            </a:r>
            <a:endParaRPr lang="en-US" dirty="0"/>
          </a:p>
        </p:txBody>
      </p:sp>
      <p:sp>
        <p:nvSpPr>
          <p:cNvPr id="4" name="Rectangle 3"/>
          <p:cNvSpPr/>
          <p:nvPr/>
        </p:nvSpPr>
        <p:spPr>
          <a:xfrm>
            <a:off x="2155032" y="1173615"/>
            <a:ext cx="7757392" cy="1200329"/>
          </a:xfrm>
          <a:prstGeom prst="rect">
            <a:avLst/>
          </a:prstGeom>
        </p:spPr>
        <p:txBody>
          <a:bodyPr wrap="square">
            <a:spAutoFit/>
          </a:bodyPr>
          <a:lstStyle/>
          <a:p>
            <a:r>
              <a:rPr lang="it-IT" b="1" dirty="0">
                <a:solidFill>
                  <a:prstClr val="black"/>
                </a:solidFill>
                <a:latin typeface="Calibri" pitchFamily="34" charset="0"/>
                <a:cs typeface="Calibri" pitchFamily="34" charset="0"/>
              </a:rPr>
              <a:t>First strand cDNA synthesis</a:t>
            </a:r>
          </a:p>
          <a:p>
            <a:endParaRPr lang="it-IT" dirty="0">
              <a:solidFill>
                <a:prstClr val="black"/>
              </a:solidFill>
              <a:latin typeface="Calibri" pitchFamily="34" charset="0"/>
              <a:cs typeface="Calibri" pitchFamily="34" charset="0"/>
            </a:endParaRPr>
          </a:p>
          <a:p>
            <a:r>
              <a:rPr lang="it-IT" dirty="0">
                <a:solidFill>
                  <a:prstClr val="black"/>
                </a:solidFill>
                <a:latin typeface="Calibri" pitchFamily="34" charset="0"/>
                <a:cs typeface="Calibri" pitchFamily="34" charset="0"/>
              </a:rPr>
              <a:t>The cleaved mRNA is transcribed into a single strand cDNA sequence</a:t>
            </a:r>
          </a:p>
          <a:p>
            <a:r>
              <a:rPr lang="it-IT" dirty="0">
                <a:solidFill>
                  <a:prstClr val="black"/>
                </a:solidFill>
                <a:latin typeface="Calibri" pitchFamily="34" charset="0"/>
                <a:cs typeface="Calibri" pitchFamily="34" charset="0"/>
              </a:rPr>
              <a:t>The reaction requires Reverse Transcriptase and random primers</a:t>
            </a:r>
          </a:p>
        </p:txBody>
      </p:sp>
      <p:sp>
        <p:nvSpPr>
          <p:cNvPr id="5" name="Oval 4"/>
          <p:cNvSpPr/>
          <p:nvPr/>
        </p:nvSpPr>
        <p:spPr>
          <a:xfrm>
            <a:off x="1631504" y="1135777"/>
            <a:ext cx="504056" cy="504056"/>
          </a:xfrm>
          <a:prstGeom prst="ellipse">
            <a:avLst/>
          </a:prstGeom>
          <a:gradFill>
            <a:gsLst>
              <a:gs pos="0">
                <a:schemeClr val="dk1">
                  <a:shade val="51000"/>
                  <a:satMod val="130000"/>
                </a:schemeClr>
              </a:gs>
              <a:gs pos="80000">
                <a:schemeClr val="tx2">
                  <a:lumMod val="5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it-IT" b="1" dirty="0">
                <a:solidFill>
                  <a:prstClr val="white"/>
                </a:solidFill>
                <a:latin typeface="Calibri"/>
              </a:rPr>
              <a:t>3</a:t>
            </a:r>
            <a:r>
              <a:rPr lang="it-IT" dirty="0">
                <a:solidFill>
                  <a:prstClr val="white"/>
                </a:solidFill>
                <a:latin typeface="Calibri"/>
              </a:rPr>
              <a:t>.</a:t>
            </a:r>
            <a:endParaRPr lang="en-US" dirty="0">
              <a:solidFill>
                <a:prstClr val="white"/>
              </a:solidFill>
              <a:latin typeface="Calibri"/>
            </a:endParaRPr>
          </a:p>
        </p:txBody>
      </p:sp>
      <p:cxnSp>
        <p:nvCxnSpPr>
          <p:cNvPr id="50" name="Straight Connector 49"/>
          <p:cNvCxnSpPr/>
          <p:nvPr/>
        </p:nvCxnSpPr>
        <p:spPr>
          <a:xfrm>
            <a:off x="2667499" y="2761956"/>
            <a:ext cx="1914055"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581553" y="2761956"/>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51474" y="2491092"/>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55" name="TextBox 54"/>
          <p:cNvSpPr txBox="1"/>
          <p:nvPr/>
        </p:nvSpPr>
        <p:spPr>
          <a:xfrm>
            <a:off x="4625343" y="2506290"/>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cxnSp>
        <p:nvCxnSpPr>
          <p:cNvPr id="57" name="Straight Connector 56"/>
          <p:cNvCxnSpPr/>
          <p:nvPr/>
        </p:nvCxnSpPr>
        <p:spPr>
          <a:xfrm>
            <a:off x="4581553" y="2914356"/>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655840" y="2852937"/>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59" name="TextBox 58"/>
          <p:cNvSpPr txBox="1"/>
          <p:nvPr/>
        </p:nvSpPr>
        <p:spPr>
          <a:xfrm>
            <a:off x="4367808" y="2852937"/>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cxnSp>
        <p:nvCxnSpPr>
          <p:cNvPr id="60" name="Straight Connector 59"/>
          <p:cNvCxnSpPr/>
          <p:nvPr/>
        </p:nvCxnSpPr>
        <p:spPr>
          <a:xfrm>
            <a:off x="7350298" y="3072890"/>
            <a:ext cx="1914055"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61" name="Right Arrow 60"/>
          <p:cNvSpPr/>
          <p:nvPr/>
        </p:nvSpPr>
        <p:spPr>
          <a:xfrm>
            <a:off x="5303912" y="2819607"/>
            <a:ext cx="1572936" cy="2050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cxnSp>
        <p:nvCxnSpPr>
          <p:cNvPr id="12" name="Elbow Connector 11"/>
          <p:cNvCxnSpPr/>
          <p:nvPr/>
        </p:nvCxnSpPr>
        <p:spPr>
          <a:xfrm rot="10800000" flipV="1">
            <a:off x="3747955" y="2929827"/>
            <a:ext cx="833598" cy="216024"/>
          </a:xfrm>
          <a:prstGeom prst="bentConnector3">
            <a:avLst>
              <a:gd name="adj1" fmla="val -1682"/>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320137" y="2920490"/>
            <a:ext cx="1914055"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234191" y="2920490"/>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104112" y="2649626"/>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69" name="TextBox 68"/>
          <p:cNvSpPr txBox="1"/>
          <p:nvPr/>
        </p:nvSpPr>
        <p:spPr>
          <a:xfrm>
            <a:off x="9277981" y="2664824"/>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cxnSp>
        <p:nvCxnSpPr>
          <p:cNvPr id="73" name="Straight Connector 72"/>
          <p:cNvCxnSpPr/>
          <p:nvPr/>
        </p:nvCxnSpPr>
        <p:spPr>
          <a:xfrm>
            <a:off x="9234191" y="3072890"/>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9308478" y="3011471"/>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75" name="TextBox 74"/>
          <p:cNvSpPr txBox="1"/>
          <p:nvPr/>
        </p:nvSpPr>
        <p:spPr>
          <a:xfrm>
            <a:off x="7089813" y="3011471"/>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78" name="TextBox 77"/>
          <p:cNvSpPr txBox="1"/>
          <p:nvPr/>
        </p:nvSpPr>
        <p:spPr>
          <a:xfrm>
            <a:off x="9644818" y="3024638"/>
            <a:ext cx="830703" cy="276999"/>
          </a:xfrm>
          <a:prstGeom prst="rect">
            <a:avLst/>
          </a:prstGeom>
          <a:noFill/>
        </p:spPr>
        <p:txBody>
          <a:bodyPr wrap="square" rtlCol="0">
            <a:spAutoFit/>
          </a:bodyPr>
          <a:lstStyle/>
          <a:p>
            <a:r>
              <a:rPr lang="it-IT" sz="1200" i="1" dirty="0">
                <a:solidFill>
                  <a:prstClr val="black"/>
                </a:solidFill>
                <a:latin typeface="Calibri"/>
              </a:rPr>
              <a:t>ss-cDNA</a:t>
            </a:r>
            <a:endParaRPr lang="en-US" sz="1200" i="1" dirty="0">
              <a:solidFill>
                <a:prstClr val="black"/>
              </a:solidFill>
              <a:latin typeface="Calibri"/>
            </a:endParaRPr>
          </a:p>
        </p:txBody>
      </p:sp>
      <p:sp>
        <p:nvSpPr>
          <p:cNvPr id="80" name="TextBox 79"/>
          <p:cNvSpPr txBox="1"/>
          <p:nvPr/>
        </p:nvSpPr>
        <p:spPr>
          <a:xfrm>
            <a:off x="9644818" y="2576628"/>
            <a:ext cx="830703" cy="276999"/>
          </a:xfrm>
          <a:prstGeom prst="rect">
            <a:avLst/>
          </a:prstGeom>
          <a:noFill/>
        </p:spPr>
        <p:txBody>
          <a:bodyPr wrap="square" rtlCol="0">
            <a:spAutoFit/>
          </a:bodyPr>
          <a:lstStyle/>
          <a:p>
            <a:r>
              <a:rPr lang="it-IT" sz="1200" i="1" dirty="0">
                <a:solidFill>
                  <a:prstClr val="black"/>
                </a:solidFill>
                <a:latin typeface="Calibri"/>
              </a:rPr>
              <a:t>ss-RNA</a:t>
            </a:r>
            <a:endParaRPr lang="en-US" sz="1200" i="1" dirty="0">
              <a:solidFill>
                <a:prstClr val="black"/>
              </a:solidFill>
              <a:latin typeface="Calibri"/>
            </a:endParaRPr>
          </a:p>
        </p:txBody>
      </p:sp>
      <p:cxnSp>
        <p:nvCxnSpPr>
          <p:cNvPr id="33" name="Straight Connector 32"/>
          <p:cNvCxnSpPr>
            <a:stCxn id="69" idx="2"/>
          </p:cNvCxnSpPr>
          <p:nvPr/>
        </p:nvCxnSpPr>
        <p:spPr>
          <a:xfrm flipV="1">
            <a:off x="9458002" y="2768090"/>
            <a:ext cx="310407" cy="1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308478" y="3037840"/>
            <a:ext cx="459930" cy="108013"/>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159896" y="2996953"/>
            <a:ext cx="1800200" cy="276999"/>
          </a:xfrm>
          <a:prstGeom prst="rect">
            <a:avLst/>
          </a:prstGeom>
          <a:noFill/>
        </p:spPr>
        <p:txBody>
          <a:bodyPr wrap="square" rtlCol="0">
            <a:spAutoFit/>
          </a:bodyPr>
          <a:lstStyle/>
          <a:p>
            <a:pPr algn="ctr"/>
            <a:r>
              <a:rPr lang="it-IT" sz="1200" dirty="0">
                <a:solidFill>
                  <a:prstClr val="black"/>
                </a:solidFill>
                <a:latin typeface="Calibri"/>
              </a:rPr>
              <a:t>Reverse Transcription</a:t>
            </a:r>
            <a:endParaRPr lang="en-US" sz="1200" dirty="0">
              <a:solidFill>
                <a:prstClr val="black"/>
              </a:solidFill>
              <a:latin typeface="Calibri"/>
            </a:endParaRPr>
          </a:p>
        </p:txBody>
      </p:sp>
      <p:sp>
        <p:nvSpPr>
          <p:cNvPr id="94" name="Oval 93"/>
          <p:cNvSpPr/>
          <p:nvPr/>
        </p:nvSpPr>
        <p:spPr>
          <a:xfrm>
            <a:off x="1631504" y="3861048"/>
            <a:ext cx="504056" cy="504056"/>
          </a:xfrm>
          <a:prstGeom prst="ellipse">
            <a:avLst/>
          </a:prstGeom>
          <a:gradFill>
            <a:gsLst>
              <a:gs pos="0">
                <a:schemeClr val="dk1">
                  <a:shade val="51000"/>
                  <a:satMod val="130000"/>
                </a:schemeClr>
              </a:gs>
              <a:gs pos="80000">
                <a:schemeClr val="tx2">
                  <a:lumMod val="5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it-IT" b="1" dirty="0">
                <a:solidFill>
                  <a:prstClr val="white"/>
                </a:solidFill>
                <a:latin typeface="Calibri"/>
              </a:rPr>
              <a:t>4</a:t>
            </a:r>
            <a:r>
              <a:rPr lang="it-IT" dirty="0">
                <a:solidFill>
                  <a:prstClr val="white"/>
                </a:solidFill>
                <a:latin typeface="Calibri"/>
              </a:rPr>
              <a:t>.</a:t>
            </a:r>
            <a:endParaRPr lang="en-US" dirty="0">
              <a:solidFill>
                <a:prstClr val="white"/>
              </a:solidFill>
              <a:latin typeface="Calibri"/>
            </a:endParaRPr>
          </a:p>
        </p:txBody>
      </p:sp>
      <p:sp>
        <p:nvSpPr>
          <p:cNvPr id="96" name="Rectangle 95"/>
          <p:cNvSpPr/>
          <p:nvPr/>
        </p:nvSpPr>
        <p:spPr>
          <a:xfrm>
            <a:off x="2170502" y="3873961"/>
            <a:ext cx="7757392" cy="1200329"/>
          </a:xfrm>
          <a:prstGeom prst="rect">
            <a:avLst/>
          </a:prstGeom>
        </p:spPr>
        <p:txBody>
          <a:bodyPr wrap="square">
            <a:spAutoFit/>
          </a:bodyPr>
          <a:lstStyle/>
          <a:p>
            <a:r>
              <a:rPr lang="it-IT" b="1" dirty="0">
                <a:solidFill>
                  <a:prstClr val="black"/>
                </a:solidFill>
                <a:latin typeface="Calibri" pitchFamily="34" charset="0"/>
                <a:cs typeface="Calibri" pitchFamily="34" charset="0"/>
              </a:rPr>
              <a:t>Second strand cDNA synthesis</a:t>
            </a:r>
          </a:p>
          <a:p>
            <a:endParaRPr lang="it-IT" dirty="0">
              <a:solidFill>
                <a:prstClr val="black"/>
              </a:solidFill>
              <a:latin typeface="Calibri" pitchFamily="34" charset="0"/>
              <a:cs typeface="Calibri" pitchFamily="34" charset="0"/>
            </a:endParaRPr>
          </a:p>
          <a:p>
            <a:r>
              <a:rPr lang="it-IT" dirty="0">
                <a:solidFill>
                  <a:prstClr val="black"/>
                </a:solidFill>
                <a:latin typeface="Calibri" pitchFamily="34" charset="0"/>
                <a:cs typeface="Calibri" pitchFamily="34" charset="0"/>
              </a:rPr>
              <a:t>The RNA template is removed (like RNAse H)</a:t>
            </a:r>
          </a:p>
          <a:p>
            <a:r>
              <a:rPr lang="it-IT" dirty="0">
                <a:solidFill>
                  <a:prstClr val="black"/>
                </a:solidFill>
                <a:latin typeface="Calibri" pitchFamily="34" charset="0"/>
                <a:cs typeface="Calibri" pitchFamily="34" charset="0"/>
              </a:rPr>
              <a:t>A second strand of cDNA is synthesized</a:t>
            </a:r>
          </a:p>
        </p:txBody>
      </p:sp>
      <p:cxnSp>
        <p:nvCxnSpPr>
          <p:cNvPr id="97" name="Straight Connector 96"/>
          <p:cNvCxnSpPr/>
          <p:nvPr/>
        </p:nvCxnSpPr>
        <p:spPr>
          <a:xfrm>
            <a:off x="2239400" y="6225869"/>
            <a:ext cx="1914055"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209238" y="6007935"/>
            <a:ext cx="242236" cy="6553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123293" y="6073469"/>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1993214" y="5802605"/>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03" name="TextBox 102"/>
          <p:cNvSpPr txBox="1"/>
          <p:nvPr/>
        </p:nvSpPr>
        <p:spPr>
          <a:xfrm>
            <a:off x="4167083" y="5817803"/>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cxnSp>
        <p:nvCxnSpPr>
          <p:cNvPr id="104" name="Straight Connector 103"/>
          <p:cNvCxnSpPr/>
          <p:nvPr/>
        </p:nvCxnSpPr>
        <p:spPr>
          <a:xfrm>
            <a:off x="4123293" y="6225869"/>
            <a:ext cx="223810" cy="0"/>
          </a:xfrm>
          <a:prstGeom prst="line">
            <a:avLst/>
          </a:prstGeom>
          <a:ln w="508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197580" y="6164450"/>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06" name="TextBox 105"/>
          <p:cNvSpPr txBox="1"/>
          <p:nvPr/>
        </p:nvSpPr>
        <p:spPr>
          <a:xfrm>
            <a:off x="1978915" y="6164450"/>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07" name="TextBox 106"/>
          <p:cNvSpPr txBox="1"/>
          <p:nvPr/>
        </p:nvSpPr>
        <p:spPr>
          <a:xfrm>
            <a:off x="4533920" y="6177617"/>
            <a:ext cx="830703" cy="276999"/>
          </a:xfrm>
          <a:prstGeom prst="rect">
            <a:avLst/>
          </a:prstGeom>
          <a:noFill/>
        </p:spPr>
        <p:txBody>
          <a:bodyPr wrap="square" rtlCol="0">
            <a:spAutoFit/>
          </a:bodyPr>
          <a:lstStyle/>
          <a:p>
            <a:r>
              <a:rPr lang="it-IT" sz="1200" i="1" dirty="0">
                <a:solidFill>
                  <a:prstClr val="black"/>
                </a:solidFill>
                <a:latin typeface="Calibri"/>
              </a:rPr>
              <a:t>ss-cDNA</a:t>
            </a:r>
            <a:endParaRPr lang="en-US" sz="1200" i="1" dirty="0">
              <a:solidFill>
                <a:prstClr val="black"/>
              </a:solidFill>
              <a:latin typeface="Calibri"/>
            </a:endParaRPr>
          </a:p>
        </p:txBody>
      </p:sp>
      <p:sp>
        <p:nvSpPr>
          <p:cNvPr id="108" name="TextBox 107"/>
          <p:cNvSpPr txBox="1"/>
          <p:nvPr/>
        </p:nvSpPr>
        <p:spPr>
          <a:xfrm>
            <a:off x="4533920" y="5729607"/>
            <a:ext cx="830703" cy="276999"/>
          </a:xfrm>
          <a:prstGeom prst="rect">
            <a:avLst/>
          </a:prstGeom>
          <a:noFill/>
        </p:spPr>
        <p:txBody>
          <a:bodyPr wrap="square" rtlCol="0">
            <a:spAutoFit/>
          </a:bodyPr>
          <a:lstStyle/>
          <a:p>
            <a:r>
              <a:rPr lang="it-IT" sz="1200" i="1" dirty="0">
                <a:solidFill>
                  <a:prstClr val="black"/>
                </a:solidFill>
                <a:latin typeface="Calibri"/>
              </a:rPr>
              <a:t>ss-RNA</a:t>
            </a:r>
            <a:endParaRPr lang="en-US" sz="1200" i="1" dirty="0">
              <a:solidFill>
                <a:prstClr val="black"/>
              </a:solidFill>
              <a:latin typeface="Calibri"/>
            </a:endParaRPr>
          </a:p>
        </p:txBody>
      </p:sp>
      <p:cxnSp>
        <p:nvCxnSpPr>
          <p:cNvPr id="109" name="Straight Connector 108"/>
          <p:cNvCxnSpPr>
            <a:stCxn id="103" idx="2"/>
          </p:cNvCxnSpPr>
          <p:nvPr/>
        </p:nvCxnSpPr>
        <p:spPr>
          <a:xfrm flipV="1">
            <a:off x="4347104" y="5921069"/>
            <a:ext cx="310407" cy="17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197580" y="6190819"/>
            <a:ext cx="459930" cy="108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583595" y="5875946"/>
            <a:ext cx="566010" cy="902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200018" y="5987314"/>
            <a:ext cx="283005" cy="6184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485690" y="5875946"/>
            <a:ext cx="566010" cy="5662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Right Arrow 113"/>
          <p:cNvSpPr/>
          <p:nvPr/>
        </p:nvSpPr>
        <p:spPr>
          <a:xfrm>
            <a:off x="5506271" y="5960945"/>
            <a:ext cx="1054914" cy="20355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115" name="TextBox 114"/>
          <p:cNvSpPr txBox="1"/>
          <p:nvPr/>
        </p:nvSpPr>
        <p:spPr>
          <a:xfrm>
            <a:off x="5319546" y="6182119"/>
            <a:ext cx="1459304" cy="646331"/>
          </a:xfrm>
          <a:prstGeom prst="rect">
            <a:avLst/>
          </a:prstGeom>
          <a:noFill/>
        </p:spPr>
        <p:txBody>
          <a:bodyPr wrap="square" rtlCol="0">
            <a:spAutoFit/>
          </a:bodyPr>
          <a:lstStyle/>
          <a:p>
            <a:pPr algn="ctr"/>
            <a:r>
              <a:rPr lang="it-IT" sz="1200" dirty="0">
                <a:solidFill>
                  <a:prstClr val="black"/>
                </a:solidFill>
                <a:latin typeface="Calibri"/>
              </a:rPr>
              <a:t>Polymerization</a:t>
            </a:r>
          </a:p>
          <a:p>
            <a:pPr algn="ctr"/>
            <a:r>
              <a:rPr lang="it-IT" sz="1200" dirty="0">
                <a:solidFill>
                  <a:prstClr val="black"/>
                </a:solidFill>
                <a:latin typeface="Calibri"/>
              </a:rPr>
              <a:t>(RNA fragments as primers)</a:t>
            </a:r>
            <a:endParaRPr lang="en-US" sz="1200" dirty="0">
              <a:solidFill>
                <a:prstClr val="black"/>
              </a:solidFill>
              <a:latin typeface="Calibri"/>
            </a:endParaRPr>
          </a:p>
        </p:txBody>
      </p:sp>
      <p:cxnSp>
        <p:nvCxnSpPr>
          <p:cNvPr id="116" name="Straight Connector 115"/>
          <p:cNvCxnSpPr/>
          <p:nvPr/>
        </p:nvCxnSpPr>
        <p:spPr>
          <a:xfrm>
            <a:off x="7179852" y="5499013"/>
            <a:ext cx="2228517"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494314" y="5346613"/>
            <a:ext cx="1914055"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7206402" y="5069615"/>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20" name="TextBox 119"/>
          <p:cNvSpPr txBox="1"/>
          <p:nvPr/>
        </p:nvSpPr>
        <p:spPr>
          <a:xfrm>
            <a:off x="9277981" y="5055732"/>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22" name="TextBox 121"/>
          <p:cNvSpPr txBox="1"/>
          <p:nvPr/>
        </p:nvSpPr>
        <p:spPr>
          <a:xfrm>
            <a:off x="9308478" y="5435163"/>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23" name="TextBox 122"/>
          <p:cNvSpPr txBox="1"/>
          <p:nvPr/>
        </p:nvSpPr>
        <p:spPr>
          <a:xfrm>
            <a:off x="6919367" y="5437594"/>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24" name="TextBox 123"/>
          <p:cNvSpPr txBox="1"/>
          <p:nvPr/>
        </p:nvSpPr>
        <p:spPr>
          <a:xfrm>
            <a:off x="9567132" y="5586906"/>
            <a:ext cx="830703" cy="276999"/>
          </a:xfrm>
          <a:prstGeom prst="rect">
            <a:avLst/>
          </a:prstGeom>
          <a:noFill/>
        </p:spPr>
        <p:txBody>
          <a:bodyPr wrap="square" rtlCol="0">
            <a:spAutoFit/>
          </a:bodyPr>
          <a:lstStyle/>
          <a:p>
            <a:r>
              <a:rPr lang="it-IT" sz="1200" i="1" dirty="0">
                <a:solidFill>
                  <a:prstClr val="black"/>
                </a:solidFill>
                <a:latin typeface="Calibri"/>
              </a:rPr>
              <a:t>ds-cDNA</a:t>
            </a:r>
            <a:endParaRPr lang="en-US" sz="1200" i="1" dirty="0">
              <a:solidFill>
                <a:prstClr val="black"/>
              </a:solidFill>
              <a:latin typeface="Calibri"/>
            </a:endParaRPr>
          </a:p>
        </p:txBody>
      </p:sp>
      <p:sp>
        <p:nvSpPr>
          <p:cNvPr id="128" name="TextBox 127"/>
          <p:cNvSpPr txBox="1"/>
          <p:nvPr/>
        </p:nvSpPr>
        <p:spPr>
          <a:xfrm>
            <a:off x="8615378" y="6551451"/>
            <a:ext cx="2058879" cy="27699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it-IT" sz="1200" dirty="0">
                <a:solidFill>
                  <a:prstClr val="black"/>
                </a:solidFill>
                <a:latin typeface="Calibri"/>
              </a:rPr>
              <a:t>ds-cDNA is very stable at 4°C</a:t>
            </a:r>
            <a:endParaRPr lang="en-US" sz="1200" dirty="0">
              <a:solidFill>
                <a:prstClr val="black"/>
              </a:solidFill>
              <a:latin typeface="Calibri"/>
            </a:endParaRPr>
          </a:p>
        </p:txBody>
      </p:sp>
      <p:cxnSp>
        <p:nvCxnSpPr>
          <p:cNvPr id="129" name="Straight Connector 128"/>
          <p:cNvCxnSpPr/>
          <p:nvPr/>
        </p:nvCxnSpPr>
        <p:spPr>
          <a:xfrm>
            <a:off x="7787976" y="6182118"/>
            <a:ext cx="1624905"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293706" y="6018234"/>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7089813" y="5737447"/>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33" name="TextBox 132"/>
          <p:cNvSpPr txBox="1"/>
          <p:nvPr/>
        </p:nvSpPr>
        <p:spPr>
          <a:xfrm>
            <a:off x="9248427" y="5737446"/>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35" name="TextBox 134"/>
          <p:cNvSpPr txBox="1"/>
          <p:nvPr/>
        </p:nvSpPr>
        <p:spPr>
          <a:xfrm>
            <a:off x="9248427" y="6160332"/>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36" name="TextBox 135"/>
          <p:cNvSpPr txBox="1"/>
          <p:nvPr/>
        </p:nvSpPr>
        <p:spPr>
          <a:xfrm>
            <a:off x="7565028" y="6167828"/>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Tree>
    <p:extLst>
      <p:ext uri="{BB962C8B-B14F-4D97-AF65-F5344CB8AC3E}">
        <p14:creationId xmlns:p14="http://schemas.microsoft.com/office/powerpoint/2010/main" val="2362222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cman lik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7309" y="3111826"/>
            <a:ext cx="275406" cy="314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it-IT" i="1"/>
              <a:t>Sample preparation </a:t>
            </a:r>
            <a:r>
              <a:rPr lang="it-IT" dirty="0"/>
              <a:t>(Illumina)</a:t>
            </a:r>
            <a:endParaRPr lang="en-US" dirty="0"/>
          </a:p>
        </p:txBody>
      </p:sp>
      <p:sp>
        <p:nvSpPr>
          <p:cNvPr id="4" name="Rectangle 3"/>
          <p:cNvSpPr/>
          <p:nvPr/>
        </p:nvSpPr>
        <p:spPr>
          <a:xfrm>
            <a:off x="2155032" y="1173614"/>
            <a:ext cx="7757392" cy="1477328"/>
          </a:xfrm>
          <a:prstGeom prst="rect">
            <a:avLst/>
          </a:prstGeom>
        </p:spPr>
        <p:txBody>
          <a:bodyPr wrap="square">
            <a:spAutoFit/>
          </a:bodyPr>
          <a:lstStyle/>
          <a:p>
            <a:r>
              <a:rPr lang="it-IT" b="1" dirty="0">
                <a:solidFill>
                  <a:prstClr val="black"/>
                </a:solidFill>
                <a:latin typeface="Calibri" pitchFamily="34" charset="0"/>
                <a:cs typeface="Calibri" pitchFamily="34" charset="0"/>
              </a:rPr>
              <a:t>End repair</a:t>
            </a:r>
          </a:p>
          <a:p>
            <a:endParaRPr lang="it-IT" dirty="0">
              <a:solidFill>
                <a:prstClr val="black"/>
              </a:solidFill>
              <a:latin typeface="Calibri" pitchFamily="34" charset="0"/>
              <a:cs typeface="Calibri" pitchFamily="34" charset="0"/>
            </a:endParaRPr>
          </a:p>
          <a:p>
            <a:r>
              <a:rPr lang="it-IT" dirty="0">
                <a:solidFill>
                  <a:prstClr val="black"/>
                </a:solidFill>
                <a:latin typeface="Calibri" pitchFamily="34" charset="0"/>
                <a:cs typeface="Calibri" pitchFamily="34" charset="0"/>
              </a:rPr>
              <a:t>The dsDNA overhangs need to be transformed into blunt ends</a:t>
            </a:r>
          </a:p>
          <a:p>
            <a:r>
              <a:rPr lang="it-IT" b="1" dirty="0">
                <a:solidFill>
                  <a:prstClr val="black"/>
                </a:solidFill>
                <a:latin typeface="Calibri" pitchFamily="34" charset="0"/>
                <a:cs typeface="Calibri" pitchFamily="34" charset="0"/>
              </a:rPr>
              <a:t>3’-5’ Exonuclease </a:t>
            </a:r>
            <a:r>
              <a:rPr lang="it-IT" dirty="0">
                <a:solidFill>
                  <a:prstClr val="black"/>
                </a:solidFill>
                <a:latin typeface="Calibri" pitchFamily="34" charset="0"/>
                <a:cs typeface="Calibri" pitchFamily="34" charset="0"/>
              </a:rPr>
              <a:t>removes 3’ overhangs</a:t>
            </a:r>
          </a:p>
          <a:p>
            <a:r>
              <a:rPr lang="it-IT" dirty="0">
                <a:solidFill>
                  <a:prstClr val="black"/>
                </a:solidFill>
                <a:latin typeface="Calibri" pitchFamily="34" charset="0"/>
                <a:cs typeface="Calibri" pitchFamily="34" charset="0"/>
              </a:rPr>
              <a:t>Standard </a:t>
            </a:r>
            <a:r>
              <a:rPr lang="it-IT" b="1" dirty="0">
                <a:solidFill>
                  <a:prstClr val="black"/>
                </a:solidFill>
                <a:latin typeface="Calibri" pitchFamily="34" charset="0"/>
                <a:cs typeface="Calibri" pitchFamily="34" charset="0"/>
              </a:rPr>
              <a:t>DNA polymerase </a:t>
            </a:r>
            <a:r>
              <a:rPr lang="it-IT" dirty="0">
                <a:solidFill>
                  <a:prstClr val="black"/>
                </a:solidFill>
                <a:latin typeface="Calibri" pitchFamily="34" charset="0"/>
                <a:cs typeface="Calibri" pitchFamily="34" charset="0"/>
              </a:rPr>
              <a:t>fills the 5’ overhangs</a:t>
            </a:r>
          </a:p>
        </p:txBody>
      </p:sp>
      <p:sp>
        <p:nvSpPr>
          <p:cNvPr id="5" name="Oval 4"/>
          <p:cNvSpPr/>
          <p:nvPr/>
        </p:nvSpPr>
        <p:spPr>
          <a:xfrm>
            <a:off x="1631504" y="1135777"/>
            <a:ext cx="504056" cy="504056"/>
          </a:xfrm>
          <a:prstGeom prst="ellipse">
            <a:avLst/>
          </a:prstGeom>
          <a:gradFill>
            <a:gsLst>
              <a:gs pos="0">
                <a:schemeClr val="dk1">
                  <a:shade val="51000"/>
                  <a:satMod val="130000"/>
                </a:schemeClr>
              </a:gs>
              <a:gs pos="80000">
                <a:schemeClr val="tx2">
                  <a:lumMod val="5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it-IT" b="1" dirty="0">
                <a:solidFill>
                  <a:prstClr val="white"/>
                </a:solidFill>
                <a:latin typeface="Calibri"/>
              </a:rPr>
              <a:t>5</a:t>
            </a:r>
            <a:r>
              <a:rPr lang="it-IT" dirty="0">
                <a:solidFill>
                  <a:prstClr val="white"/>
                </a:solidFill>
                <a:latin typeface="Calibri"/>
              </a:rPr>
              <a:t>.</a:t>
            </a:r>
            <a:endParaRPr lang="en-US" dirty="0">
              <a:solidFill>
                <a:prstClr val="white"/>
              </a:solidFill>
              <a:latin typeface="Calibri"/>
            </a:endParaRPr>
          </a:p>
        </p:txBody>
      </p:sp>
      <p:sp>
        <p:nvSpPr>
          <p:cNvPr id="89" name="Right Arrow 88"/>
          <p:cNvSpPr/>
          <p:nvPr/>
        </p:nvSpPr>
        <p:spPr>
          <a:xfrm>
            <a:off x="5318938" y="3269201"/>
            <a:ext cx="1572936" cy="2050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90" name="TextBox 89"/>
          <p:cNvSpPr txBox="1"/>
          <p:nvPr/>
        </p:nvSpPr>
        <p:spPr>
          <a:xfrm>
            <a:off x="5174922" y="3446547"/>
            <a:ext cx="1800200" cy="461665"/>
          </a:xfrm>
          <a:prstGeom prst="rect">
            <a:avLst/>
          </a:prstGeom>
          <a:noFill/>
        </p:spPr>
        <p:txBody>
          <a:bodyPr wrap="square" rtlCol="0">
            <a:spAutoFit/>
          </a:bodyPr>
          <a:lstStyle/>
          <a:p>
            <a:pPr algn="ctr"/>
            <a:r>
              <a:rPr lang="it-IT" sz="1200" dirty="0">
                <a:solidFill>
                  <a:prstClr val="black"/>
                </a:solidFill>
                <a:latin typeface="Calibri"/>
              </a:rPr>
              <a:t>3’-5’ Exonuclease</a:t>
            </a:r>
          </a:p>
          <a:p>
            <a:pPr algn="ctr"/>
            <a:r>
              <a:rPr lang="it-IT" sz="1200" dirty="0">
                <a:solidFill>
                  <a:prstClr val="black"/>
                </a:solidFill>
                <a:latin typeface="Calibri"/>
              </a:rPr>
              <a:t>DNA polymerase</a:t>
            </a:r>
            <a:endParaRPr lang="en-US" sz="1200" dirty="0">
              <a:solidFill>
                <a:prstClr val="black"/>
              </a:solidFill>
              <a:latin typeface="Calibri"/>
            </a:endParaRPr>
          </a:p>
        </p:txBody>
      </p:sp>
      <p:cxnSp>
        <p:nvCxnSpPr>
          <p:cNvPr id="91" name="Straight Connector 90"/>
          <p:cNvCxnSpPr/>
          <p:nvPr/>
        </p:nvCxnSpPr>
        <p:spPr>
          <a:xfrm>
            <a:off x="2155033" y="3269201"/>
            <a:ext cx="2228517"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720229" y="3116801"/>
            <a:ext cx="1663320"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2181583" y="2839803"/>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95" name="TextBox 94"/>
          <p:cNvSpPr txBox="1"/>
          <p:nvPr/>
        </p:nvSpPr>
        <p:spPr>
          <a:xfrm>
            <a:off x="4253162" y="2825920"/>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99" name="TextBox 98"/>
          <p:cNvSpPr txBox="1"/>
          <p:nvPr/>
        </p:nvSpPr>
        <p:spPr>
          <a:xfrm>
            <a:off x="4283659" y="3205351"/>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02" name="TextBox 101"/>
          <p:cNvSpPr txBox="1"/>
          <p:nvPr/>
        </p:nvSpPr>
        <p:spPr>
          <a:xfrm>
            <a:off x="2001563" y="3269202"/>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cxnSp>
        <p:nvCxnSpPr>
          <p:cNvPr id="125" name="Straight Connector 124"/>
          <p:cNvCxnSpPr/>
          <p:nvPr/>
        </p:nvCxnSpPr>
        <p:spPr>
          <a:xfrm>
            <a:off x="2763157" y="3952306"/>
            <a:ext cx="1624905"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268887" y="3788422"/>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2064994" y="3507635"/>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34" name="TextBox 133"/>
          <p:cNvSpPr txBox="1"/>
          <p:nvPr/>
        </p:nvSpPr>
        <p:spPr>
          <a:xfrm>
            <a:off x="4223608" y="3507634"/>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37" name="TextBox 136"/>
          <p:cNvSpPr txBox="1"/>
          <p:nvPr/>
        </p:nvSpPr>
        <p:spPr>
          <a:xfrm>
            <a:off x="4223608" y="3930520"/>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38" name="TextBox 137"/>
          <p:cNvSpPr txBox="1"/>
          <p:nvPr/>
        </p:nvSpPr>
        <p:spPr>
          <a:xfrm>
            <a:off x="2540209" y="3938016"/>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cxnSp>
        <p:nvCxnSpPr>
          <p:cNvPr id="141" name="Straight Connector 140"/>
          <p:cNvCxnSpPr/>
          <p:nvPr/>
        </p:nvCxnSpPr>
        <p:spPr>
          <a:xfrm>
            <a:off x="7251783" y="3960570"/>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251783" y="3796686"/>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707637" y="3297128"/>
            <a:ext cx="1663320"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707637" y="3120758"/>
            <a:ext cx="1663320"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Elbow Connector 144"/>
          <p:cNvCxnSpPr/>
          <p:nvPr/>
        </p:nvCxnSpPr>
        <p:spPr>
          <a:xfrm rot="10800000" flipV="1">
            <a:off x="2245014" y="3968502"/>
            <a:ext cx="518142" cy="216024"/>
          </a:xfrm>
          <a:prstGeom prst="bentConnector3">
            <a:avLst>
              <a:gd name="adj1" fmla="val -2"/>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185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i="1"/>
              <a:t>Sample preparation </a:t>
            </a:r>
            <a:r>
              <a:rPr lang="it-IT" dirty="0"/>
              <a:t>(Illumina)</a:t>
            </a:r>
            <a:endParaRPr lang="en-US" dirty="0"/>
          </a:p>
        </p:txBody>
      </p:sp>
      <p:sp>
        <p:nvSpPr>
          <p:cNvPr id="4" name="Rectangle 3"/>
          <p:cNvSpPr/>
          <p:nvPr/>
        </p:nvSpPr>
        <p:spPr>
          <a:xfrm>
            <a:off x="2155032" y="1173615"/>
            <a:ext cx="7757392" cy="1200329"/>
          </a:xfrm>
          <a:prstGeom prst="rect">
            <a:avLst/>
          </a:prstGeom>
        </p:spPr>
        <p:txBody>
          <a:bodyPr wrap="square">
            <a:spAutoFit/>
          </a:bodyPr>
          <a:lstStyle/>
          <a:p>
            <a:r>
              <a:rPr lang="it-IT" b="1" dirty="0">
                <a:solidFill>
                  <a:prstClr val="black"/>
                </a:solidFill>
                <a:latin typeface="Calibri" pitchFamily="34" charset="0"/>
                <a:cs typeface="Calibri" pitchFamily="34" charset="0"/>
              </a:rPr>
              <a:t>Ligate adapters</a:t>
            </a:r>
          </a:p>
          <a:p>
            <a:endParaRPr lang="it-IT" dirty="0">
              <a:solidFill>
                <a:prstClr val="black"/>
              </a:solidFill>
              <a:latin typeface="Calibri" pitchFamily="34" charset="0"/>
              <a:cs typeface="Calibri" pitchFamily="34" charset="0"/>
            </a:endParaRPr>
          </a:p>
          <a:p>
            <a:r>
              <a:rPr lang="it-IT" dirty="0">
                <a:solidFill>
                  <a:prstClr val="black"/>
                </a:solidFill>
                <a:latin typeface="Calibri" pitchFamily="34" charset="0"/>
                <a:cs typeface="Calibri" pitchFamily="34" charset="0"/>
              </a:rPr>
              <a:t>Every library gets a couple of </a:t>
            </a:r>
            <a:r>
              <a:rPr lang="it-IT">
                <a:solidFill>
                  <a:prstClr val="black"/>
                </a:solidFill>
                <a:latin typeface="Calibri" pitchFamily="34" charset="0"/>
                <a:cs typeface="Calibri" pitchFamily="34" charset="0"/>
              </a:rPr>
              <a:t>specific nucleotide sequences, </a:t>
            </a:r>
            <a:r>
              <a:rPr lang="it-IT" dirty="0">
                <a:solidFill>
                  <a:prstClr val="black"/>
                </a:solidFill>
                <a:latin typeface="Calibri" pitchFamily="34" charset="0"/>
                <a:cs typeface="Calibri" pitchFamily="34" charset="0"/>
              </a:rPr>
              <a:t>which are later used as </a:t>
            </a:r>
            <a:r>
              <a:rPr lang="it-IT" i="1" dirty="0">
                <a:solidFill>
                  <a:prstClr val="black"/>
                </a:solidFill>
                <a:latin typeface="Calibri" pitchFamily="34" charset="0"/>
                <a:cs typeface="Calibri" pitchFamily="34" charset="0"/>
              </a:rPr>
              <a:t>indexes</a:t>
            </a:r>
            <a:r>
              <a:rPr lang="it-IT" dirty="0">
                <a:solidFill>
                  <a:prstClr val="black"/>
                </a:solidFill>
                <a:latin typeface="Calibri" pitchFamily="34" charset="0"/>
                <a:cs typeface="Calibri" pitchFamily="34" charset="0"/>
              </a:rPr>
              <a:t> if the sequencing lane is gonna be </a:t>
            </a:r>
            <a:r>
              <a:rPr lang="it-IT" b="1" i="1" dirty="0">
                <a:solidFill>
                  <a:prstClr val="black"/>
                </a:solidFill>
                <a:latin typeface="Calibri" pitchFamily="34" charset="0"/>
                <a:cs typeface="Calibri" pitchFamily="34" charset="0"/>
              </a:rPr>
              <a:t>multiplexed</a:t>
            </a:r>
          </a:p>
        </p:txBody>
      </p:sp>
      <p:sp>
        <p:nvSpPr>
          <p:cNvPr id="5" name="Oval 4"/>
          <p:cNvSpPr/>
          <p:nvPr/>
        </p:nvSpPr>
        <p:spPr>
          <a:xfrm>
            <a:off x="1631504" y="1135777"/>
            <a:ext cx="504056" cy="504056"/>
          </a:xfrm>
          <a:prstGeom prst="ellipse">
            <a:avLst/>
          </a:prstGeom>
          <a:gradFill>
            <a:gsLst>
              <a:gs pos="0">
                <a:schemeClr val="dk1">
                  <a:shade val="51000"/>
                  <a:satMod val="130000"/>
                </a:schemeClr>
              </a:gs>
              <a:gs pos="80000">
                <a:schemeClr val="tx2">
                  <a:lumMod val="5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it-IT" b="1">
                <a:solidFill>
                  <a:prstClr val="white"/>
                </a:solidFill>
                <a:latin typeface="Calibri"/>
              </a:rPr>
              <a:t>6</a:t>
            </a:r>
            <a:endParaRPr lang="en-US" dirty="0">
              <a:solidFill>
                <a:prstClr val="white"/>
              </a:solidFill>
              <a:latin typeface="Calibri"/>
            </a:endParaRPr>
          </a:p>
        </p:txBody>
      </p:sp>
      <p:cxnSp>
        <p:nvCxnSpPr>
          <p:cNvPr id="148" name="Straight Connector 147"/>
          <p:cNvCxnSpPr/>
          <p:nvPr/>
        </p:nvCxnSpPr>
        <p:spPr>
          <a:xfrm>
            <a:off x="4714827" y="2969061"/>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4714827" y="2805177"/>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4495367" y="2522993"/>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51" name="TextBox 150"/>
          <p:cNvSpPr txBox="1"/>
          <p:nvPr/>
        </p:nvSpPr>
        <p:spPr>
          <a:xfrm>
            <a:off x="6702142" y="2531670"/>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52" name="TextBox 151"/>
          <p:cNvSpPr txBox="1"/>
          <p:nvPr/>
        </p:nvSpPr>
        <p:spPr>
          <a:xfrm>
            <a:off x="4486983" y="2945404"/>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53" name="TextBox 152"/>
          <p:cNvSpPr txBox="1"/>
          <p:nvPr/>
        </p:nvSpPr>
        <p:spPr>
          <a:xfrm>
            <a:off x="6702142" y="2960302"/>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35" name="Straight Connector 34"/>
          <p:cNvCxnSpPr/>
          <p:nvPr/>
        </p:nvCxnSpPr>
        <p:spPr>
          <a:xfrm>
            <a:off x="6858001" y="2813864"/>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858000" y="2974613"/>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329251" y="2801340"/>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329250" y="2962089"/>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12740" y="2715905"/>
            <a:ext cx="1030932" cy="338554"/>
          </a:xfrm>
          <a:prstGeom prst="rect">
            <a:avLst/>
          </a:prstGeom>
          <a:noFill/>
        </p:spPr>
        <p:txBody>
          <a:bodyPr wrap="square" rtlCol="0">
            <a:spAutoFit/>
          </a:bodyPr>
          <a:lstStyle/>
          <a:p>
            <a:r>
              <a:rPr lang="it-IT" sz="1600" i="1" dirty="0">
                <a:solidFill>
                  <a:prstClr val="black"/>
                </a:solidFill>
                <a:latin typeface="Calibri"/>
              </a:rPr>
              <a:t>Sample 1</a:t>
            </a:r>
            <a:r>
              <a:rPr lang="it-IT" sz="1600" dirty="0">
                <a:solidFill>
                  <a:prstClr val="black"/>
                </a:solidFill>
                <a:latin typeface="Calibri"/>
              </a:rPr>
              <a:t>:</a:t>
            </a:r>
            <a:endParaRPr lang="en-US" sz="1600" i="1" dirty="0">
              <a:solidFill>
                <a:prstClr val="black"/>
              </a:solidFill>
              <a:latin typeface="Calibri"/>
            </a:endParaRPr>
          </a:p>
        </p:txBody>
      </p:sp>
      <p:cxnSp>
        <p:nvCxnSpPr>
          <p:cNvPr id="48" name="Straight Connector 47"/>
          <p:cNvCxnSpPr/>
          <p:nvPr/>
        </p:nvCxnSpPr>
        <p:spPr>
          <a:xfrm>
            <a:off x="4728539" y="3563368"/>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28539" y="3399484"/>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09079" y="3117300"/>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51" name="TextBox 50"/>
          <p:cNvSpPr txBox="1"/>
          <p:nvPr/>
        </p:nvSpPr>
        <p:spPr>
          <a:xfrm>
            <a:off x="6715854" y="3125977"/>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52" name="TextBox 51"/>
          <p:cNvSpPr txBox="1"/>
          <p:nvPr/>
        </p:nvSpPr>
        <p:spPr>
          <a:xfrm>
            <a:off x="4500695" y="3539711"/>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53" name="TextBox 52"/>
          <p:cNvSpPr txBox="1"/>
          <p:nvPr/>
        </p:nvSpPr>
        <p:spPr>
          <a:xfrm>
            <a:off x="6715854" y="3554609"/>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56" name="Straight Connector 55"/>
          <p:cNvCxnSpPr/>
          <p:nvPr/>
        </p:nvCxnSpPr>
        <p:spPr>
          <a:xfrm>
            <a:off x="6871713" y="3408171"/>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871712" y="3568920"/>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342963" y="3395647"/>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342962" y="3556396"/>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126452" y="3310212"/>
            <a:ext cx="1030932" cy="338554"/>
          </a:xfrm>
          <a:prstGeom prst="rect">
            <a:avLst/>
          </a:prstGeom>
          <a:noFill/>
        </p:spPr>
        <p:txBody>
          <a:bodyPr wrap="square" rtlCol="0">
            <a:spAutoFit/>
          </a:bodyPr>
          <a:lstStyle/>
          <a:p>
            <a:r>
              <a:rPr lang="it-IT" sz="1600" i="1" dirty="0">
                <a:solidFill>
                  <a:prstClr val="black"/>
                </a:solidFill>
                <a:latin typeface="Calibri"/>
              </a:rPr>
              <a:t>Sample 2</a:t>
            </a:r>
            <a:r>
              <a:rPr lang="it-IT" sz="1600" dirty="0">
                <a:solidFill>
                  <a:prstClr val="black"/>
                </a:solidFill>
                <a:latin typeface="Calibri"/>
              </a:rPr>
              <a:t>:</a:t>
            </a:r>
            <a:endParaRPr lang="en-US" sz="1600" i="1" dirty="0">
              <a:solidFill>
                <a:prstClr val="black"/>
              </a:solidFill>
              <a:latin typeface="Calibri"/>
            </a:endParaRPr>
          </a:p>
        </p:txBody>
      </p:sp>
      <p:sp>
        <p:nvSpPr>
          <p:cNvPr id="10" name="TextBox 9"/>
          <p:cNvSpPr txBox="1"/>
          <p:nvPr/>
        </p:nvSpPr>
        <p:spPr>
          <a:xfrm>
            <a:off x="4478181" y="2773443"/>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sp>
        <p:nvSpPr>
          <p:cNvPr id="64" name="TextBox 63"/>
          <p:cNvSpPr txBox="1"/>
          <p:nvPr/>
        </p:nvSpPr>
        <p:spPr>
          <a:xfrm>
            <a:off x="6995195" y="2770494"/>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sp>
        <p:nvSpPr>
          <p:cNvPr id="65" name="TextBox 64"/>
          <p:cNvSpPr txBox="1"/>
          <p:nvPr/>
        </p:nvSpPr>
        <p:spPr>
          <a:xfrm>
            <a:off x="4476179" y="3356992"/>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sp>
        <p:nvSpPr>
          <p:cNvPr id="66" name="TextBox 65"/>
          <p:cNvSpPr txBox="1"/>
          <p:nvPr/>
        </p:nvSpPr>
        <p:spPr>
          <a:xfrm>
            <a:off x="6995195" y="3376424"/>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sp>
        <p:nvSpPr>
          <p:cNvPr id="81" name="Rectangle 80"/>
          <p:cNvSpPr/>
          <p:nvPr/>
        </p:nvSpPr>
        <p:spPr>
          <a:xfrm>
            <a:off x="2112740" y="4005065"/>
            <a:ext cx="7757392" cy="1200329"/>
          </a:xfrm>
          <a:prstGeom prst="rect">
            <a:avLst/>
          </a:prstGeom>
        </p:spPr>
        <p:txBody>
          <a:bodyPr wrap="square">
            <a:spAutoFit/>
          </a:bodyPr>
          <a:lstStyle/>
          <a:p>
            <a:r>
              <a:rPr lang="it-IT" b="1" dirty="0">
                <a:solidFill>
                  <a:prstClr val="black"/>
                </a:solidFill>
                <a:latin typeface="Calibri" pitchFamily="34" charset="0"/>
                <a:cs typeface="Calibri" pitchFamily="34" charset="0"/>
              </a:rPr>
              <a:t>Selective enrichment</a:t>
            </a:r>
          </a:p>
          <a:p>
            <a:endParaRPr lang="it-IT" dirty="0">
              <a:solidFill>
                <a:prstClr val="black"/>
              </a:solidFill>
              <a:latin typeface="Calibri" pitchFamily="34" charset="0"/>
              <a:cs typeface="Calibri" pitchFamily="34" charset="0"/>
            </a:endParaRPr>
          </a:p>
          <a:p>
            <a:r>
              <a:rPr lang="it-IT" dirty="0">
                <a:solidFill>
                  <a:prstClr val="black"/>
                </a:solidFill>
                <a:latin typeface="Calibri" pitchFamily="34" charset="0"/>
                <a:cs typeface="Calibri" pitchFamily="34" charset="0"/>
              </a:rPr>
              <a:t>Only fragments with indexes on both sides are enriched via a PCR reaction (primers anneal to the ends of </a:t>
            </a:r>
            <a:r>
              <a:rPr lang="it-IT">
                <a:solidFill>
                  <a:prstClr val="black"/>
                </a:solidFill>
                <a:latin typeface="Calibri" pitchFamily="34" charset="0"/>
                <a:cs typeface="Calibri" pitchFamily="34" charset="0"/>
              </a:rPr>
              <a:t>the sequences)</a:t>
            </a:r>
            <a:endParaRPr lang="it-IT" dirty="0">
              <a:solidFill>
                <a:prstClr val="black"/>
              </a:solidFill>
              <a:latin typeface="Calibri" pitchFamily="34" charset="0"/>
              <a:cs typeface="Calibri" pitchFamily="34" charset="0"/>
            </a:endParaRPr>
          </a:p>
        </p:txBody>
      </p:sp>
      <p:sp>
        <p:nvSpPr>
          <p:cNvPr id="82" name="Oval 81"/>
          <p:cNvSpPr/>
          <p:nvPr/>
        </p:nvSpPr>
        <p:spPr>
          <a:xfrm>
            <a:off x="1589212" y="3967227"/>
            <a:ext cx="504056" cy="504056"/>
          </a:xfrm>
          <a:prstGeom prst="ellipse">
            <a:avLst/>
          </a:prstGeom>
          <a:gradFill>
            <a:gsLst>
              <a:gs pos="0">
                <a:schemeClr val="dk1">
                  <a:shade val="51000"/>
                  <a:satMod val="130000"/>
                </a:schemeClr>
              </a:gs>
              <a:gs pos="80000">
                <a:schemeClr val="tx2">
                  <a:lumMod val="5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it-IT" b="1">
                <a:solidFill>
                  <a:prstClr val="white"/>
                </a:solidFill>
                <a:latin typeface="Calibri"/>
              </a:rPr>
              <a:t>7</a:t>
            </a:r>
            <a:endParaRPr lang="en-US" dirty="0">
              <a:solidFill>
                <a:prstClr val="white"/>
              </a:solidFill>
              <a:latin typeface="Calibri"/>
            </a:endParaRPr>
          </a:p>
        </p:txBody>
      </p:sp>
      <p:grpSp>
        <p:nvGrpSpPr>
          <p:cNvPr id="16" name="Group 15"/>
          <p:cNvGrpSpPr/>
          <p:nvPr/>
        </p:nvGrpSpPr>
        <p:grpSpPr>
          <a:xfrm>
            <a:off x="2782260" y="5939127"/>
            <a:ext cx="1185167" cy="144016"/>
            <a:chOff x="2264563" y="5949280"/>
            <a:chExt cx="1185167" cy="144016"/>
          </a:xfrm>
        </p:grpSpPr>
        <p:cxnSp>
          <p:nvCxnSpPr>
            <p:cNvPr id="83" name="Straight Connector 82"/>
            <p:cNvCxnSpPr/>
            <p:nvPr/>
          </p:nvCxnSpPr>
          <p:spPr>
            <a:xfrm>
              <a:off x="2455282" y="6093296"/>
              <a:ext cx="8250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455281" y="5949280"/>
              <a:ext cx="825080" cy="69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259011" y="5956262"/>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259011" y="6083143"/>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264563" y="5959864"/>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264563" y="6086745"/>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349153" y="5301208"/>
            <a:ext cx="1185167" cy="144016"/>
            <a:chOff x="4825152" y="5301208"/>
            <a:chExt cx="1185167" cy="144016"/>
          </a:xfrm>
        </p:grpSpPr>
        <p:cxnSp>
          <p:nvCxnSpPr>
            <p:cNvPr id="110" name="Straight Connector 109"/>
            <p:cNvCxnSpPr/>
            <p:nvPr/>
          </p:nvCxnSpPr>
          <p:spPr>
            <a:xfrm>
              <a:off x="5015871" y="5445224"/>
              <a:ext cx="8250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015870" y="5301208"/>
              <a:ext cx="825080" cy="69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819600" y="5308190"/>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819600" y="5435071"/>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825152" y="5311792"/>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825152" y="5438673"/>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7735901" y="5984798"/>
            <a:ext cx="1185167" cy="144016"/>
            <a:chOff x="4825152" y="5301208"/>
            <a:chExt cx="1185167" cy="144016"/>
          </a:xfrm>
        </p:grpSpPr>
        <p:cxnSp>
          <p:nvCxnSpPr>
            <p:cNvPr id="168" name="Straight Connector 167"/>
            <p:cNvCxnSpPr/>
            <p:nvPr/>
          </p:nvCxnSpPr>
          <p:spPr>
            <a:xfrm>
              <a:off x="5015871" y="5445224"/>
              <a:ext cx="8250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5015870" y="5301208"/>
              <a:ext cx="825080" cy="69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5819600" y="5308190"/>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819600" y="5435071"/>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4825152" y="5311792"/>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4825152" y="5438673"/>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6929483" y="5654697"/>
            <a:ext cx="1185167" cy="144016"/>
            <a:chOff x="4825152" y="5301208"/>
            <a:chExt cx="1185167" cy="144016"/>
          </a:xfrm>
        </p:grpSpPr>
        <p:cxnSp>
          <p:nvCxnSpPr>
            <p:cNvPr id="175" name="Straight Connector 174"/>
            <p:cNvCxnSpPr/>
            <p:nvPr/>
          </p:nvCxnSpPr>
          <p:spPr>
            <a:xfrm>
              <a:off x="5015871" y="5445224"/>
              <a:ext cx="8250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015870" y="5301208"/>
              <a:ext cx="825080" cy="69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5819600" y="5308190"/>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5819600" y="5435071"/>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825152" y="5311792"/>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825152" y="5438673"/>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p:nvGrpSpPr>
        <p:grpSpPr>
          <a:xfrm>
            <a:off x="6421692" y="6278456"/>
            <a:ext cx="1185167" cy="144016"/>
            <a:chOff x="4825152" y="5301208"/>
            <a:chExt cx="1185167" cy="144016"/>
          </a:xfrm>
        </p:grpSpPr>
        <p:cxnSp>
          <p:nvCxnSpPr>
            <p:cNvPr id="182" name="Straight Connector 181"/>
            <p:cNvCxnSpPr/>
            <p:nvPr/>
          </p:nvCxnSpPr>
          <p:spPr>
            <a:xfrm>
              <a:off x="5015871" y="5445224"/>
              <a:ext cx="8250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5015870" y="5301208"/>
              <a:ext cx="825080" cy="69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5819600" y="5308190"/>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5819600" y="5435071"/>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825152" y="5311792"/>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825152" y="5438673"/>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a:xfrm>
            <a:off x="8375923" y="6350464"/>
            <a:ext cx="1185167" cy="144016"/>
            <a:chOff x="4825152" y="5301208"/>
            <a:chExt cx="1185167" cy="144016"/>
          </a:xfrm>
        </p:grpSpPr>
        <p:cxnSp>
          <p:nvCxnSpPr>
            <p:cNvPr id="189" name="Straight Connector 188"/>
            <p:cNvCxnSpPr/>
            <p:nvPr/>
          </p:nvCxnSpPr>
          <p:spPr>
            <a:xfrm>
              <a:off x="5015871" y="5445224"/>
              <a:ext cx="8250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5015870" y="5301208"/>
              <a:ext cx="825080" cy="69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5819600" y="5308190"/>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5819600" y="5435071"/>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4825152" y="5311792"/>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4825152" y="5438673"/>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p:nvGrpSpPr>
        <p:grpSpPr>
          <a:xfrm>
            <a:off x="8137766" y="5447057"/>
            <a:ext cx="1185167" cy="144016"/>
            <a:chOff x="4825152" y="5301208"/>
            <a:chExt cx="1185167" cy="144016"/>
          </a:xfrm>
        </p:grpSpPr>
        <p:cxnSp>
          <p:nvCxnSpPr>
            <p:cNvPr id="196" name="Straight Connector 195"/>
            <p:cNvCxnSpPr/>
            <p:nvPr/>
          </p:nvCxnSpPr>
          <p:spPr>
            <a:xfrm>
              <a:off x="5015871" y="5445224"/>
              <a:ext cx="82507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5015870" y="5301208"/>
              <a:ext cx="825080" cy="69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5819600" y="5308190"/>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819600" y="5435071"/>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825152" y="5311792"/>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4825152" y="5438673"/>
              <a:ext cx="19071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2" name="Right Arrow 201"/>
          <p:cNvSpPr/>
          <p:nvPr/>
        </p:nvSpPr>
        <p:spPr>
          <a:xfrm>
            <a:off x="4556331" y="5862948"/>
            <a:ext cx="1572936" cy="2050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alibri"/>
            </a:endParaRPr>
          </a:p>
        </p:txBody>
      </p:sp>
      <p:sp>
        <p:nvSpPr>
          <p:cNvPr id="203" name="TextBox 202"/>
          <p:cNvSpPr txBox="1"/>
          <p:nvPr/>
        </p:nvSpPr>
        <p:spPr>
          <a:xfrm>
            <a:off x="4892749" y="6013449"/>
            <a:ext cx="900100" cy="276999"/>
          </a:xfrm>
          <a:prstGeom prst="rect">
            <a:avLst/>
          </a:prstGeom>
          <a:noFill/>
        </p:spPr>
        <p:txBody>
          <a:bodyPr wrap="square" rtlCol="0">
            <a:spAutoFit/>
          </a:bodyPr>
          <a:lstStyle/>
          <a:p>
            <a:pPr algn="ctr"/>
            <a:r>
              <a:rPr lang="it-IT" sz="1200" dirty="0">
                <a:solidFill>
                  <a:prstClr val="black"/>
                </a:solidFill>
                <a:latin typeface="Calibri"/>
              </a:rPr>
              <a:t>PCR</a:t>
            </a:r>
            <a:endParaRPr lang="en-US" sz="1200" dirty="0">
              <a:solidFill>
                <a:prstClr val="black"/>
              </a:solidFill>
              <a:latin typeface="Calibri"/>
            </a:endParaRPr>
          </a:p>
        </p:txBody>
      </p:sp>
    </p:spTree>
    <p:extLst>
      <p:ext uri="{BB962C8B-B14F-4D97-AF65-F5344CB8AC3E}">
        <p14:creationId xmlns:p14="http://schemas.microsoft.com/office/powerpoint/2010/main" val="1581102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i="1"/>
              <a:t>Sample preparation </a:t>
            </a:r>
            <a:r>
              <a:rPr lang="it-IT" dirty="0"/>
              <a:t>(Illumina)</a:t>
            </a:r>
            <a:endParaRPr lang="en-US" dirty="0"/>
          </a:p>
        </p:txBody>
      </p:sp>
      <p:sp>
        <p:nvSpPr>
          <p:cNvPr id="4" name="Rectangle 3"/>
          <p:cNvSpPr/>
          <p:nvPr/>
        </p:nvSpPr>
        <p:spPr>
          <a:xfrm>
            <a:off x="2155032" y="1173615"/>
            <a:ext cx="7757392" cy="646331"/>
          </a:xfrm>
          <a:prstGeom prst="rect">
            <a:avLst/>
          </a:prstGeom>
        </p:spPr>
        <p:txBody>
          <a:bodyPr wrap="square">
            <a:spAutoFit/>
          </a:bodyPr>
          <a:lstStyle/>
          <a:p>
            <a:r>
              <a:rPr lang="it-IT" b="1" dirty="0">
                <a:solidFill>
                  <a:prstClr val="black"/>
                </a:solidFill>
                <a:latin typeface="Calibri" pitchFamily="34" charset="0"/>
                <a:cs typeface="Calibri" pitchFamily="34" charset="0"/>
              </a:rPr>
              <a:t>Select fragment size</a:t>
            </a:r>
            <a:endParaRPr lang="it-IT" dirty="0">
              <a:solidFill>
                <a:prstClr val="black"/>
              </a:solidFill>
              <a:latin typeface="Calibri" pitchFamily="34" charset="0"/>
              <a:cs typeface="Calibri" pitchFamily="34" charset="0"/>
            </a:endParaRPr>
          </a:p>
          <a:p>
            <a:r>
              <a:rPr lang="it-IT" dirty="0">
                <a:solidFill>
                  <a:prstClr val="black"/>
                </a:solidFill>
                <a:latin typeface="Calibri" pitchFamily="34" charset="0"/>
                <a:cs typeface="Calibri" pitchFamily="34" charset="0"/>
              </a:rPr>
              <a:t>The size of fragments is standardized by selection on agarose gel</a:t>
            </a:r>
          </a:p>
        </p:txBody>
      </p:sp>
      <p:sp>
        <p:nvSpPr>
          <p:cNvPr id="5" name="Oval 4"/>
          <p:cNvSpPr/>
          <p:nvPr/>
        </p:nvSpPr>
        <p:spPr>
          <a:xfrm>
            <a:off x="1631504" y="1135777"/>
            <a:ext cx="504056" cy="504056"/>
          </a:xfrm>
          <a:prstGeom prst="ellipse">
            <a:avLst/>
          </a:prstGeom>
          <a:gradFill>
            <a:gsLst>
              <a:gs pos="0">
                <a:schemeClr val="dk1">
                  <a:shade val="51000"/>
                  <a:satMod val="130000"/>
                </a:schemeClr>
              </a:gs>
              <a:gs pos="80000">
                <a:schemeClr val="tx2">
                  <a:lumMod val="5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it-IT" b="1">
                <a:solidFill>
                  <a:prstClr val="white"/>
                </a:solidFill>
                <a:latin typeface="Calibri"/>
              </a:rPr>
              <a:t>8</a:t>
            </a:r>
            <a:endParaRPr lang="en-US" dirty="0">
              <a:solidFill>
                <a:prstClr val="white"/>
              </a:solidFill>
              <a:latin typeface="Calibri"/>
            </a:endParaRPr>
          </a:p>
        </p:txBody>
      </p:sp>
      <p:pic>
        <p:nvPicPr>
          <p:cNvPr id="4098" name="Picture 2" descr="http://www.google.com/url?source=imglanding&amp;ct=img&amp;q=http://www.nature.com/jid/journal/v111/n6/thumbs/5600319f2th.gif&amp;sa=X&amp;ei=5lqZT7iUJKbi4QShiKHFBg&amp;ved=0CAoQ8wc&amp;usg=AFQjCNGGdXcyvQrPJKl5iFnlesL4-CaZ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032" y="2780928"/>
            <a:ext cx="1428750" cy="196215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4098" idx="3"/>
          </p:cNvCxnSpPr>
          <p:nvPr/>
        </p:nvCxnSpPr>
        <p:spPr>
          <a:xfrm flipV="1">
            <a:off x="3583782" y="3487489"/>
            <a:ext cx="1288082" cy="274514"/>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897"/>
          <a:stretch/>
        </p:blipFill>
        <p:spPr bwMode="auto">
          <a:xfrm>
            <a:off x="4943872" y="2204865"/>
            <a:ext cx="3410472" cy="206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6456040" y="4273063"/>
            <a:ext cx="504056" cy="261610"/>
          </a:xfrm>
          <a:prstGeom prst="rect">
            <a:avLst/>
          </a:prstGeom>
          <a:noFill/>
        </p:spPr>
        <p:txBody>
          <a:bodyPr wrap="square" rtlCol="0">
            <a:spAutoFit/>
          </a:bodyPr>
          <a:lstStyle/>
          <a:p>
            <a:pPr algn="ctr"/>
            <a:r>
              <a:rPr lang="it-IT" sz="1100" dirty="0">
                <a:solidFill>
                  <a:prstClr val="black"/>
                </a:solidFill>
                <a:latin typeface="Courier" pitchFamily="49" charset="0"/>
              </a:rPr>
              <a:t>500</a:t>
            </a:r>
            <a:endParaRPr lang="en-US" sz="1100" dirty="0">
              <a:solidFill>
                <a:prstClr val="black"/>
              </a:solidFill>
              <a:latin typeface="Courier" pitchFamily="49" charset="0"/>
            </a:endParaRPr>
          </a:p>
        </p:txBody>
      </p:sp>
      <p:sp>
        <p:nvSpPr>
          <p:cNvPr id="204" name="TextBox 203"/>
          <p:cNvSpPr txBox="1"/>
          <p:nvPr/>
        </p:nvSpPr>
        <p:spPr>
          <a:xfrm>
            <a:off x="6888088" y="4273063"/>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1000</a:t>
            </a:r>
            <a:endParaRPr lang="en-US" sz="1100" dirty="0">
              <a:solidFill>
                <a:prstClr val="black"/>
              </a:solidFill>
              <a:latin typeface="Courier" pitchFamily="49" charset="0"/>
            </a:endParaRPr>
          </a:p>
        </p:txBody>
      </p:sp>
      <p:sp>
        <p:nvSpPr>
          <p:cNvPr id="205" name="TextBox 204"/>
          <p:cNvSpPr txBox="1"/>
          <p:nvPr/>
        </p:nvSpPr>
        <p:spPr>
          <a:xfrm>
            <a:off x="7575004" y="4259876"/>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2000</a:t>
            </a:r>
            <a:endParaRPr lang="en-US" sz="1100" dirty="0">
              <a:solidFill>
                <a:prstClr val="black"/>
              </a:solidFill>
              <a:latin typeface="Courier" pitchFamily="49" charset="0"/>
            </a:endParaRPr>
          </a:p>
        </p:txBody>
      </p:sp>
      <p:sp>
        <p:nvSpPr>
          <p:cNvPr id="206" name="TextBox 205"/>
          <p:cNvSpPr txBox="1"/>
          <p:nvPr/>
        </p:nvSpPr>
        <p:spPr>
          <a:xfrm>
            <a:off x="6025468" y="4259876"/>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200</a:t>
            </a:r>
            <a:endParaRPr lang="en-US" sz="1100" dirty="0">
              <a:solidFill>
                <a:prstClr val="black"/>
              </a:solidFill>
              <a:latin typeface="Courier" pitchFamily="49" charset="0"/>
            </a:endParaRPr>
          </a:p>
        </p:txBody>
      </p:sp>
      <p:sp>
        <p:nvSpPr>
          <p:cNvPr id="207" name="TextBox 206"/>
          <p:cNvSpPr txBox="1"/>
          <p:nvPr/>
        </p:nvSpPr>
        <p:spPr>
          <a:xfrm>
            <a:off x="5663952" y="4252552"/>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100</a:t>
            </a:r>
            <a:endParaRPr lang="en-US" sz="1100" dirty="0">
              <a:solidFill>
                <a:prstClr val="black"/>
              </a:solidFill>
              <a:latin typeface="Courier" pitchFamily="49" charset="0"/>
            </a:endParaRPr>
          </a:p>
        </p:txBody>
      </p:sp>
      <p:sp>
        <p:nvSpPr>
          <p:cNvPr id="208" name="TextBox 207"/>
          <p:cNvSpPr txBox="1"/>
          <p:nvPr/>
        </p:nvSpPr>
        <p:spPr>
          <a:xfrm>
            <a:off x="5159896" y="4247510"/>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25</a:t>
            </a:r>
            <a:endParaRPr lang="en-US" sz="1100" dirty="0">
              <a:solidFill>
                <a:prstClr val="black"/>
              </a:solidFill>
              <a:latin typeface="Courier" pitchFamily="49" charset="0"/>
            </a:endParaRPr>
          </a:p>
        </p:txBody>
      </p:sp>
    </p:spTree>
    <p:extLst>
      <p:ext uri="{BB962C8B-B14F-4D97-AF65-F5344CB8AC3E}">
        <p14:creationId xmlns:p14="http://schemas.microsoft.com/office/powerpoint/2010/main" val="1864280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i="1"/>
              <a:t>Sample preparation </a:t>
            </a:r>
            <a:r>
              <a:rPr lang="it-IT" dirty="0"/>
              <a:t>(Illumina)</a:t>
            </a:r>
            <a:endParaRPr lang="en-US" dirty="0"/>
          </a:p>
        </p:txBody>
      </p:sp>
      <p:sp>
        <p:nvSpPr>
          <p:cNvPr id="4" name="Rectangle 3"/>
          <p:cNvSpPr/>
          <p:nvPr/>
        </p:nvSpPr>
        <p:spPr>
          <a:xfrm>
            <a:off x="2155032" y="1173615"/>
            <a:ext cx="7757392" cy="646331"/>
          </a:xfrm>
          <a:prstGeom prst="rect">
            <a:avLst/>
          </a:prstGeom>
        </p:spPr>
        <p:txBody>
          <a:bodyPr wrap="square">
            <a:spAutoFit/>
          </a:bodyPr>
          <a:lstStyle/>
          <a:p>
            <a:r>
              <a:rPr lang="it-IT" b="1" dirty="0">
                <a:solidFill>
                  <a:prstClr val="black"/>
                </a:solidFill>
                <a:latin typeface="Calibri" pitchFamily="34" charset="0"/>
                <a:cs typeface="Calibri" pitchFamily="34" charset="0"/>
              </a:rPr>
              <a:t>Select fragment size</a:t>
            </a:r>
            <a:endParaRPr lang="it-IT" dirty="0">
              <a:solidFill>
                <a:prstClr val="black"/>
              </a:solidFill>
              <a:latin typeface="Calibri" pitchFamily="34" charset="0"/>
              <a:cs typeface="Calibri" pitchFamily="34" charset="0"/>
            </a:endParaRPr>
          </a:p>
          <a:p>
            <a:r>
              <a:rPr lang="it-IT" dirty="0">
                <a:solidFill>
                  <a:prstClr val="black"/>
                </a:solidFill>
                <a:latin typeface="Calibri" pitchFamily="34" charset="0"/>
                <a:cs typeface="Calibri" pitchFamily="34" charset="0"/>
              </a:rPr>
              <a:t>The size of fragments is standardized by selection on agarose gel</a:t>
            </a:r>
          </a:p>
        </p:txBody>
      </p:sp>
      <p:sp>
        <p:nvSpPr>
          <p:cNvPr id="5" name="Oval 4"/>
          <p:cNvSpPr/>
          <p:nvPr/>
        </p:nvSpPr>
        <p:spPr>
          <a:xfrm>
            <a:off x="1631504" y="1135777"/>
            <a:ext cx="504056" cy="504056"/>
          </a:xfrm>
          <a:prstGeom prst="ellipse">
            <a:avLst/>
          </a:prstGeom>
          <a:gradFill>
            <a:gsLst>
              <a:gs pos="0">
                <a:schemeClr val="dk1">
                  <a:shade val="51000"/>
                  <a:satMod val="130000"/>
                </a:schemeClr>
              </a:gs>
              <a:gs pos="80000">
                <a:schemeClr val="tx2">
                  <a:lumMod val="50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rtlCol="0" anchor="ctr"/>
          <a:lstStyle/>
          <a:p>
            <a:pPr algn="ctr"/>
            <a:r>
              <a:rPr lang="it-IT" b="1">
                <a:solidFill>
                  <a:prstClr val="white"/>
                </a:solidFill>
                <a:latin typeface="Calibri"/>
              </a:rPr>
              <a:t>8</a:t>
            </a:r>
            <a:endParaRPr lang="en-US" dirty="0">
              <a:solidFill>
                <a:prstClr val="white"/>
              </a:solidFill>
              <a:latin typeface="Calibri"/>
            </a:endParaRPr>
          </a:p>
        </p:txBody>
      </p:sp>
      <p:pic>
        <p:nvPicPr>
          <p:cNvPr id="4098" name="Picture 2" descr="http://www.google.com/url?source=imglanding&amp;ct=img&amp;q=http://www.nature.com/jid/journal/v111/n6/thumbs/5600319f2th.gif&amp;sa=X&amp;ei=5lqZT7iUJKbi4QShiKHFBg&amp;ved=0CAoQ8wc&amp;usg=AFQjCNGGdXcyvQrPJKl5iFnlesL4-CaZ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032" y="2780928"/>
            <a:ext cx="1428750" cy="196215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4098" idx="3"/>
          </p:cNvCxnSpPr>
          <p:nvPr/>
        </p:nvCxnSpPr>
        <p:spPr>
          <a:xfrm flipV="1">
            <a:off x="3583782" y="3487489"/>
            <a:ext cx="1288082" cy="274514"/>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897"/>
          <a:stretch/>
        </p:blipFill>
        <p:spPr bwMode="auto">
          <a:xfrm>
            <a:off x="4943872" y="2204865"/>
            <a:ext cx="3410472" cy="206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6456040" y="4273063"/>
            <a:ext cx="504056" cy="261610"/>
          </a:xfrm>
          <a:prstGeom prst="rect">
            <a:avLst/>
          </a:prstGeom>
          <a:noFill/>
        </p:spPr>
        <p:txBody>
          <a:bodyPr wrap="square" rtlCol="0">
            <a:spAutoFit/>
          </a:bodyPr>
          <a:lstStyle/>
          <a:p>
            <a:pPr algn="ctr"/>
            <a:r>
              <a:rPr lang="it-IT" sz="1100" dirty="0">
                <a:solidFill>
                  <a:prstClr val="black"/>
                </a:solidFill>
                <a:latin typeface="Courier" pitchFamily="49" charset="0"/>
              </a:rPr>
              <a:t>500</a:t>
            </a:r>
            <a:endParaRPr lang="en-US" sz="1100" dirty="0">
              <a:solidFill>
                <a:prstClr val="black"/>
              </a:solidFill>
              <a:latin typeface="Courier" pitchFamily="49" charset="0"/>
            </a:endParaRPr>
          </a:p>
        </p:txBody>
      </p:sp>
      <p:sp>
        <p:nvSpPr>
          <p:cNvPr id="204" name="TextBox 203"/>
          <p:cNvSpPr txBox="1"/>
          <p:nvPr/>
        </p:nvSpPr>
        <p:spPr>
          <a:xfrm>
            <a:off x="6888088" y="4273063"/>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1000</a:t>
            </a:r>
            <a:endParaRPr lang="en-US" sz="1100" dirty="0">
              <a:solidFill>
                <a:prstClr val="black"/>
              </a:solidFill>
              <a:latin typeface="Courier" pitchFamily="49" charset="0"/>
            </a:endParaRPr>
          </a:p>
        </p:txBody>
      </p:sp>
      <p:sp>
        <p:nvSpPr>
          <p:cNvPr id="205" name="TextBox 204"/>
          <p:cNvSpPr txBox="1"/>
          <p:nvPr/>
        </p:nvSpPr>
        <p:spPr>
          <a:xfrm>
            <a:off x="7575004" y="4259876"/>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2000</a:t>
            </a:r>
            <a:endParaRPr lang="en-US" sz="1100" dirty="0">
              <a:solidFill>
                <a:prstClr val="black"/>
              </a:solidFill>
              <a:latin typeface="Courier" pitchFamily="49" charset="0"/>
            </a:endParaRPr>
          </a:p>
        </p:txBody>
      </p:sp>
      <p:sp>
        <p:nvSpPr>
          <p:cNvPr id="206" name="TextBox 205"/>
          <p:cNvSpPr txBox="1"/>
          <p:nvPr/>
        </p:nvSpPr>
        <p:spPr>
          <a:xfrm>
            <a:off x="6025468" y="4259876"/>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200</a:t>
            </a:r>
            <a:endParaRPr lang="en-US" sz="1100" dirty="0">
              <a:solidFill>
                <a:prstClr val="black"/>
              </a:solidFill>
              <a:latin typeface="Courier" pitchFamily="49" charset="0"/>
            </a:endParaRPr>
          </a:p>
        </p:txBody>
      </p:sp>
      <p:sp>
        <p:nvSpPr>
          <p:cNvPr id="207" name="TextBox 206"/>
          <p:cNvSpPr txBox="1"/>
          <p:nvPr/>
        </p:nvSpPr>
        <p:spPr>
          <a:xfrm>
            <a:off x="5663952" y="4252552"/>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100</a:t>
            </a:r>
            <a:endParaRPr lang="en-US" sz="1100" dirty="0">
              <a:solidFill>
                <a:prstClr val="black"/>
              </a:solidFill>
              <a:latin typeface="Courier" pitchFamily="49" charset="0"/>
            </a:endParaRPr>
          </a:p>
        </p:txBody>
      </p:sp>
      <p:sp>
        <p:nvSpPr>
          <p:cNvPr id="208" name="TextBox 207"/>
          <p:cNvSpPr txBox="1"/>
          <p:nvPr/>
        </p:nvSpPr>
        <p:spPr>
          <a:xfrm>
            <a:off x="5159896" y="4247510"/>
            <a:ext cx="576064" cy="261610"/>
          </a:xfrm>
          <a:prstGeom prst="rect">
            <a:avLst/>
          </a:prstGeom>
          <a:noFill/>
        </p:spPr>
        <p:txBody>
          <a:bodyPr wrap="square" rtlCol="0">
            <a:spAutoFit/>
          </a:bodyPr>
          <a:lstStyle/>
          <a:p>
            <a:pPr algn="ctr"/>
            <a:r>
              <a:rPr lang="it-IT" sz="1100" dirty="0">
                <a:solidFill>
                  <a:prstClr val="black"/>
                </a:solidFill>
                <a:latin typeface="Courier" pitchFamily="49" charset="0"/>
              </a:rPr>
              <a:t>25</a:t>
            </a:r>
            <a:endParaRPr lang="en-US" sz="1100" dirty="0">
              <a:solidFill>
                <a:prstClr val="black"/>
              </a:solidFill>
              <a:latin typeface="Courier" pitchFamily="49" charset="0"/>
            </a:endParaRPr>
          </a:p>
        </p:txBody>
      </p:sp>
      <p:pic>
        <p:nvPicPr>
          <p:cNvPr id="14" name="Immagine 7" descr="C:\Users\Federico\Desktop\PhDthesis\pictures\tair9lengths.png">
            <a:extLst>
              <a:ext uri="{FF2B5EF4-FFF2-40B4-BE49-F238E27FC236}">
                <a16:creationId xmlns:a16="http://schemas.microsoft.com/office/drawing/2014/main" id="{F5B02B66-0A11-4C5F-BFDD-40E17C08BB3E}"/>
              </a:ext>
            </a:extLst>
          </p:cNvPr>
          <p:cNvPicPr/>
          <p:nvPr/>
        </p:nvPicPr>
        <p:blipFill rotWithShape="1">
          <a:blip r:embed="rId4" cstate="print"/>
          <a:srcRect t="5954" b="5048"/>
          <a:stretch/>
        </p:blipFill>
        <p:spPr bwMode="auto">
          <a:xfrm>
            <a:off x="4121587" y="1819946"/>
            <a:ext cx="5533001" cy="5025930"/>
          </a:xfrm>
          <a:prstGeom prst="rect">
            <a:avLst/>
          </a:prstGeom>
          <a:noFill/>
          <a:ln w="9525">
            <a:noFill/>
            <a:miter lim="800000"/>
            <a:headEnd/>
            <a:tailEnd/>
          </a:ln>
        </p:spPr>
      </p:pic>
    </p:spTree>
    <p:extLst>
      <p:ext uri="{BB962C8B-B14F-4D97-AF65-F5344CB8AC3E}">
        <p14:creationId xmlns:p14="http://schemas.microsoft.com/office/powerpoint/2010/main" val="696261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D9F4-D63E-408F-B309-90715BB511AB}"/>
              </a:ext>
            </a:extLst>
          </p:cNvPr>
          <p:cNvSpPr>
            <a:spLocks noGrp="1"/>
          </p:cNvSpPr>
          <p:nvPr>
            <p:ph type="title"/>
          </p:nvPr>
        </p:nvSpPr>
        <p:spPr/>
        <p:txBody>
          <a:bodyPr/>
          <a:lstStyle/>
          <a:p>
            <a:r>
              <a:rPr lang="it-IT"/>
              <a:t>RNA-seq: </a:t>
            </a:r>
            <a:r>
              <a:rPr lang="it-IT" i="1"/>
              <a:t>Sequencing (Illumina)</a:t>
            </a:r>
            <a:endParaRPr lang="en-US"/>
          </a:p>
        </p:txBody>
      </p:sp>
      <p:grpSp>
        <p:nvGrpSpPr>
          <p:cNvPr id="67" name="Group 66">
            <a:extLst>
              <a:ext uri="{FF2B5EF4-FFF2-40B4-BE49-F238E27FC236}">
                <a16:creationId xmlns:a16="http://schemas.microsoft.com/office/drawing/2014/main" id="{2BFCAB8A-5CD3-4F06-87FB-4500C529F36C}"/>
              </a:ext>
            </a:extLst>
          </p:cNvPr>
          <p:cNvGrpSpPr/>
          <p:nvPr/>
        </p:nvGrpSpPr>
        <p:grpSpPr>
          <a:xfrm>
            <a:off x="4100560" y="2022913"/>
            <a:ext cx="2910188" cy="714308"/>
            <a:chOff x="1062223" y="2003816"/>
            <a:chExt cx="2910188" cy="714308"/>
          </a:xfrm>
        </p:grpSpPr>
        <p:cxnSp>
          <p:nvCxnSpPr>
            <p:cNvPr id="38" name="Straight Connector 37">
              <a:extLst>
                <a:ext uri="{FF2B5EF4-FFF2-40B4-BE49-F238E27FC236}">
                  <a16:creationId xmlns:a16="http://schemas.microsoft.com/office/drawing/2014/main" id="{DDB94084-1D76-47D6-8974-8C71901D22FD}"/>
                </a:ext>
              </a:extLst>
            </p:cNvPr>
            <p:cNvCxnSpPr/>
            <p:nvPr/>
          </p:nvCxnSpPr>
          <p:spPr>
            <a:xfrm>
              <a:off x="1447800" y="2449884"/>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E852CFD-08C9-4716-BEA8-F418D1BE28C2}"/>
                </a:ext>
              </a:extLst>
            </p:cNvPr>
            <p:cNvCxnSpPr/>
            <p:nvPr/>
          </p:nvCxnSpPr>
          <p:spPr>
            <a:xfrm>
              <a:off x="1447800" y="2286000"/>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CF78AE-3B78-439A-978F-8183155954D7}"/>
                </a:ext>
              </a:extLst>
            </p:cNvPr>
            <p:cNvSpPr txBox="1"/>
            <p:nvPr/>
          </p:nvSpPr>
          <p:spPr>
            <a:xfrm>
              <a:off x="1228340" y="2003816"/>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41" name="TextBox 40">
              <a:extLst>
                <a:ext uri="{FF2B5EF4-FFF2-40B4-BE49-F238E27FC236}">
                  <a16:creationId xmlns:a16="http://schemas.microsoft.com/office/drawing/2014/main" id="{9285CD02-540C-43EE-AE72-7DF33B0678E1}"/>
                </a:ext>
              </a:extLst>
            </p:cNvPr>
            <p:cNvSpPr txBox="1"/>
            <p:nvPr/>
          </p:nvSpPr>
          <p:spPr>
            <a:xfrm>
              <a:off x="3435115" y="2012493"/>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42" name="TextBox 41">
              <a:extLst>
                <a:ext uri="{FF2B5EF4-FFF2-40B4-BE49-F238E27FC236}">
                  <a16:creationId xmlns:a16="http://schemas.microsoft.com/office/drawing/2014/main" id="{FADBC868-E890-4117-AB45-7513F9E5B045}"/>
                </a:ext>
              </a:extLst>
            </p:cNvPr>
            <p:cNvSpPr txBox="1"/>
            <p:nvPr/>
          </p:nvSpPr>
          <p:spPr>
            <a:xfrm>
              <a:off x="1219956" y="2426227"/>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43" name="TextBox 42">
              <a:extLst>
                <a:ext uri="{FF2B5EF4-FFF2-40B4-BE49-F238E27FC236}">
                  <a16:creationId xmlns:a16="http://schemas.microsoft.com/office/drawing/2014/main" id="{B996962F-4871-4F94-A54F-BD05B00949D8}"/>
                </a:ext>
              </a:extLst>
            </p:cNvPr>
            <p:cNvSpPr txBox="1"/>
            <p:nvPr/>
          </p:nvSpPr>
          <p:spPr>
            <a:xfrm>
              <a:off x="3435115" y="2441125"/>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44" name="Straight Connector 43">
              <a:extLst>
                <a:ext uri="{FF2B5EF4-FFF2-40B4-BE49-F238E27FC236}">
                  <a16:creationId xmlns:a16="http://schemas.microsoft.com/office/drawing/2014/main" id="{55AA5D13-EE82-422F-916B-0220F89F5FE2}"/>
                </a:ext>
              </a:extLst>
            </p:cNvPr>
            <p:cNvCxnSpPr/>
            <p:nvPr/>
          </p:nvCxnSpPr>
          <p:spPr>
            <a:xfrm>
              <a:off x="3590974" y="2294687"/>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CB50E2E-5317-497C-B15E-22A66EC9B697}"/>
                </a:ext>
              </a:extLst>
            </p:cNvPr>
            <p:cNvCxnSpPr/>
            <p:nvPr/>
          </p:nvCxnSpPr>
          <p:spPr>
            <a:xfrm>
              <a:off x="3590973" y="2455436"/>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4AB5E6-7FCF-441E-B70A-172CBFBE4846}"/>
                </a:ext>
              </a:extLst>
            </p:cNvPr>
            <p:cNvCxnSpPr/>
            <p:nvPr/>
          </p:nvCxnSpPr>
          <p:spPr>
            <a:xfrm>
              <a:off x="1062224" y="2282163"/>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701AA6-B7ED-4C12-AAEB-0E6CCE0A8ED9}"/>
                </a:ext>
              </a:extLst>
            </p:cNvPr>
            <p:cNvCxnSpPr/>
            <p:nvPr/>
          </p:nvCxnSpPr>
          <p:spPr>
            <a:xfrm>
              <a:off x="1062223" y="2442912"/>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EA0C592-7A83-494E-AF5F-5195AEE2734E}"/>
                </a:ext>
              </a:extLst>
            </p:cNvPr>
            <p:cNvSpPr txBox="1"/>
            <p:nvPr/>
          </p:nvSpPr>
          <p:spPr>
            <a:xfrm>
              <a:off x="1211154" y="2254266"/>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sp>
          <p:nvSpPr>
            <p:cNvPr id="61" name="TextBox 60">
              <a:extLst>
                <a:ext uri="{FF2B5EF4-FFF2-40B4-BE49-F238E27FC236}">
                  <a16:creationId xmlns:a16="http://schemas.microsoft.com/office/drawing/2014/main" id="{D948435A-18E2-4DD4-9957-5A6D6771DD66}"/>
                </a:ext>
              </a:extLst>
            </p:cNvPr>
            <p:cNvSpPr txBox="1"/>
            <p:nvPr/>
          </p:nvSpPr>
          <p:spPr>
            <a:xfrm>
              <a:off x="3728168" y="2251317"/>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grpSp>
      <p:grpSp>
        <p:nvGrpSpPr>
          <p:cNvPr id="66" name="Group 65">
            <a:extLst>
              <a:ext uri="{FF2B5EF4-FFF2-40B4-BE49-F238E27FC236}">
                <a16:creationId xmlns:a16="http://schemas.microsoft.com/office/drawing/2014/main" id="{579542A6-A211-4035-81D8-35E219A91C11}"/>
              </a:ext>
            </a:extLst>
          </p:cNvPr>
          <p:cNvGrpSpPr/>
          <p:nvPr/>
        </p:nvGrpSpPr>
        <p:grpSpPr>
          <a:xfrm>
            <a:off x="5950502" y="3533257"/>
            <a:ext cx="2910188" cy="714308"/>
            <a:chOff x="1748023" y="4548333"/>
            <a:chExt cx="2910188" cy="714308"/>
          </a:xfrm>
        </p:grpSpPr>
        <p:cxnSp>
          <p:nvCxnSpPr>
            <p:cNvPr id="49" name="Straight Connector 48">
              <a:extLst>
                <a:ext uri="{FF2B5EF4-FFF2-40B4-BE49-F238E27FC236}">
                  <a16:creationId xmlns:a16="http://schemas.microsoft.com/office/drawing/2014/main" id="{67C65B90-2759-433A-A55B-AAA655DDE156}"/>
                </a:ext>
              </a:extLst>
            </p:cNvPr>
            <p:cNvCxnSpPr/>
            <p:nvPr/>
          </p:nvCxnSpPr>
          <p:spPr>
            <a:xfrm>
              <a:off x="2133600" y="4994401"/>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AF9E1B-5869-4CE9-B2B1-0E953DBC4208}"/>
                </a:ext>
              </a:extLst>
            </p:cNvPr>
            <p:cNvCxnSpPr/>
            <p:nvPr/>
          </p:nvCxnSpPr>
          <p:spPr>
            <a:xfrm>
              <a:off x="2133600" y="4830517"/>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DC4AB68-A173-4BDA-9306-9B470F1CD3E3}"/>
                </a:ext>
              </a:extLst>
            </p:cNvPr>
            <p:cNvSpPr txBox="1"/>
            <p:nvPr/>
          </p:nvSpPr>
          <p:spPr>
            <a:xfrm>
              <a:off x="1914140" y="4548333"/>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52" name="TextBox 51">
              <a:extLst>
                <a:ext uri="{FF2B5EF4-FFF2-40B4-BE49-F238E27FC236}">
                  <a16:creationId xmlns:a16="http://schemas.microsoft.com/office/drawing/2014/main" id="{5EE503EB-6288-4D90-88BD-CFE33A8B7CFE}"/>
                </a:ext>
              </a:extLst>
            </p:cNvPr>
            <p:cNvSpPr txBox="1"/>
            <p:nvPr/>
          </p:nvSpPr>
          <p:spPr>
            <a:xfrm>
              <a:off x="4120915" y="4557010"/>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53" name="TextBox 52">
              <a:extLst>
                <a:ext uri="{FF2B5EF4-FFF2-40B4-BE49-F238E27FC236}">
                  <a16:creationId xmlns:a16="http://schemas.microsoft.com/office/drawing/2014/main" id="{AF98A901-723E-4C7A-B5C8-6229A54B4A6F}"/>
                </a:ext>
              </a:extLst>
            </p:cNvPr>
            <p:cNvSpPr txBox="1"/>
            <p:nvPr/>
          </p:nvSpPr>
          <p:spPr>
            <a:xfrm>
              <a:off x="1905756" y="4970744"/>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54" name="TextBox 53">
              <a:extLst>
                <a:ext uri="{FF2B5EF4-FFF2-40B4-BE49-F238E27FC236}">
                  <a16:creationId xmlns:a16="http://schemas.microsoft.com/office/drawing/2014/main" id="{D65162BB-4D8C-4BDB-AFDC-170DE1558680}"/>
                </a:ext>
              </a:extLst>
            </p:cNvPr>
            <p:cNvSpPr txBox="1"/>
            <p:nvPr/>
          </p:nvSpPr>
          <p:spPr>
            <a:xfrm>
              <a:off x="4120915" y="4985642"/>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55" name="Straight Connector 54">
              <a:extLst>
                <a:ext uri="{FF2B5EF4-FFF2-40B4-BE49-F238E27FC236}">
                  <a16:creationId xmlns:a16="http://schemas.microsoft.com/office/drawing/2014/main" id="{6C74EDDD-867C-4D5B-AE02-94D58270D430}"/>
                </a:ext>
              </a:extLst>
            </p:cNvPr>
            <p:cNvCxnSpPr/>
            <p:nvPr/>
          </p:nvCxnSpPr>
          <p:spPr>
            <a:xfrm>
              <a:off x="4276774" y="4839204"/>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85408D2-AFDF-45D4-8758-CAC24BC9BDA1}"/>
                </a:ext>
              </a:extLst>
            </p:cNvPr>
            <p:cNvCxnSpPr/>
            <p:nvPr/>
          </p:nvCxnSpPr>
          <p:spPr>
            <a:xfrm>
              <a:off x="4276773" y="4999953"/>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0E2678-4C26-4214-8547-BA3AE650243E}"/>
                </a:ext>
              </a:extLst>
            </p:cNvPr>
            <p:cNvCxnSpPr/>
            <p:nvPr/>
          </p:nvCxnSpPr>
          <p:spPr>
            <a:xfrm>
              <a:off x="1748024" y="4826680"/>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10172B-1194-4D0B-AA94-7D9DF4394FE9}"/>
                </a:ext>
              </a:extLst>
            </p:cNvPr>
            <p:cNvCxnSpPr/>
            <p:nvPr/>
          </p:nvCxnSpPr>
          <p:spPr>
            <a:xfrm>
              <a:off x="1748023" y="4987429"/>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B517593-DA68-4E59-A039-FA9C96027372}"/>
                </a:ext>
              </a:extLst>
            </p:cNvPr>
            <p:cNvSpPr txBox="1"/>
            <p:nvPr/>
          </p:nvSpPr>
          <p:spPr>
            <a:xfrm>
              <a:off x="1881240" y="4788025"/>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sp>
          <p:nvSpPr>
            <p:cNvPr id="63" name="TextBox 62">
              <a:extLst>
                <a:ext uri="{FF2B5EF4-FFF2-40B4-BE49-F238E27FC236}">
                  <a16:creationId xmlns:a16="http://schemas.microsoft.com/office/drawing/2014/main" id="{B68BA6CA-1BAC-4E1A-B5FD-A41DE93428ED}"/>
                </a:ext>
              </a:extLst>
            </p:cNvPr>
            <p:cNvSpPr txBox="1"/>
            <p:nvPr/>
          </p:nvSpPr>
          <p:spPr>
            <a:xfrm>
              <a:off x="4400256" y="4807457"/>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grpSp>
      <p:sp>
        <p:nvSpPr>
          <p:cNvPr id="64" name="TextBox 63">
            <a:extLst>
              <a:ext uri="{FF2B5EF4-FFF2-40B4-BE49-F238E27FC236}">
                <a16:creationId xmlns:a16="http://schemas.microsoft.com/office/drawing/2014/main" id="{AAC23F97-BFE5-49DF-A966-1C23860BB1C6}"/>
              </a:ext>
            </a:extLst>
          </p:cNvPr>
          <p:cNvSpPr txBox="1"/>
          <p:nvPr/>
        </p:nvSpPr>
        <p:spPr>
          <a:xfrm>
            <a:off x="304800" y="1371600"/>
            <a:ext cx="7704584" cy="646331"/>
          </a:xfrm>
          <a:prstGeom prst="rect">
            <a:avLst/>
          </a:prstGeom>
          <a:noFill/>
        </p:spPr>
        <p:txBody>
          <a:bodyPr wrap="square" rtlCol="0">
            <a:spAutoFit/>
          </a:bodyPr>
          <a:lstStyle/>
          <a:p>
            <a:r>
              <a:rPr lang="en-US"/>
              <a:t>Many different transcripts with a sample index (associated to the sample of origin)</a:t>
            </a:r>
          </a:p>
        </p:txBody>
      </p:sp>
      <p:grpSp>
        <p:nvGrpSpPr>
          <p:cNvPr id="68" name="Group 67">
            <a:extLst>
              <a:ext uri="{FF2B5EF4-FFF2-40B4-BE49-F238E27FC236}">
                <a16:creationId xmlns:a16="http://schemas.microsoft.com/office/drawing/2014/main" id="{36F5942C-69D5-4823-99BD-38BEF68B3C99}"/>
              </a:ext>
            </a:extLst>
          </p:cNvPr>
          <p:cNvGrpSpPr/>
          <p:nvPr/>
        </p:nvGrpSpPr>
        <p:grpSpPr>
          <a:xfrm>
            <a:off x="1170770" y="2707146"/>
            <a:ext cx="2910188" cy="714308"/>
            <a:chOff x="1062223" y="2003816"/>
            <a:chExt cx="2910188" cy="714308"/>
          </a:xfrm>
        </p:grpSpPr>
        <p:cxnSp>
          <p:nvCxnSpPr>
            <p:cNvPr id="69" name="Straight Connector 68">
              <a:extLst>
                <a:ext uri="{FF2B5EF4-FFF2-40B4-BE49-F238E27FC236}">
                  <a16:creationId xmlns:a16="http://schemas.microsoft.com/office/drawing/2014/main" id="{C80B9FA5-BD9C-4495-8A9D-E031F8B6B45B}"/>
                </a:ext>
              </a:extLst>
            </p:cNvPr>
            <p:cNvCxnSpPr/>
            <p:nvPr/>
          </p:nvCxnSpPr>
          <p:spPr>
            <a:xfrm>
              <a:off x="1447800" y="2449884"/>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5B399AE-9CF2-4643-8B43-730CC1AEB063}"/>
                </a:ext>
              </a:extLst>
            </p:cNvPr>
            <p:cNvCxnSpPr/>
            <p:nvPr/>
          </p:nvCxnSpPr>
          <p:spPr>
            <a:xfrm>
              <a:off x="1447800" y="2286000"/>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920D674-F49F-4CC7-AB1F-4627B1AD7C4B}"/>
                </a:ext>
              </a:extLst>
            </p:cNvPr>
            <p:cNvSpPr txBox="1"/>
            <p:nvPr/>
          </p:nvSpPr>
          <p:spPr>
            <a:xfrm>
              <a:off x="1228340" y="2003816"/>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72" name="TextBox 71">
              <a:extLst>
                <a:ext uri="{FF2B5EF4-FFF2-40B4-BE49-F238E27FC236}">
                  <a16:creationId xmlns:a16="http://schemas.microsoft.com/office/drawing/2014/main" id="{3106D77D-9BAD-4C58-8525-54E4D7A69806}"/>
                </a:ext>
              </a:extLst>
            </p:cNvPr>
            <p:cNvSpPr txBox="1"/>
            <p:nvPr/>
          </p:nvSpPr>
          <p:spPr>
            <a:xfrm>
              <a:off x="3435115" y="2012493"/>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73" name="TextBox 72">
              <a:extLst>
                <a:ext uri="{FF2B5EF4-FFF2-40B4-BE49-F238E27FC236}">
                  <a16:creationId xmlns:a16="http://schemas.microsoft.com/office/drawing/2014/main" id="{3123B996-7B41-4C3D-BF6F-AF0A1C893F06}"/>
                </a:ext>
              </a:extLst>
            </p:cNvPr>
            <p:cNvSpPr txBox="1"/>
            <p:nvPr/>
          </p:nvSpPr>
          <p:spPr>
            <a:xfrm>
              <a:off x="1219956" y="2426227"/>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74" name="TextBox 73">
              <a:extLst>
                <a:ext uri="{FF2B5EF4-FFF2-40B4-BE49-F238E27FC236}">
                  <a16:creationId xmlns:a16="http://schemas.microsoft.com/office/drawing/2014/main" id="{94A568F1-171B-4E49-96BB-E7A7D246204C}"/>
                </a:ext>
              </a:extLst>
            </p:cNvPr>
            <p:cNvSpPr txBox="1"/>
            <p:nvPr/>
          </p:nvSpPr>
          <p:spPr>
            <a:xfrm>
              <a:off x="3435115" y="2441125"/>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75" name="Straight Connector 74">
              <a:extLst>
                <a:ext uri="{FF2B5EF4-FFF2-40B4-BE49-F238E27FC236}">
                  <a16:creationId xmlns:a16="http://schemas.microsoft.com/office/drawing/2014/main" id="{E416B04A-CC67-4C0D-BBD2-D1FC39CEA92B}"/>
                </a:ext>
              </a:extLst>
            </p:cNvPr>
            <p:cNvCxnSpPr/>
            <p:nvPr/>
          </p:nvCxnSpPr>
          <p:spPr>
            <a:xfrm>
              <a:off x="3590974" y="2294687"/>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9801CAC-8EB9-4072-80E1-619BAB683C1A}"/>
                </a:ext>
              </a:extLst>
            </p:cNvPr>
            <p:cNvCxnSpPr/>
            <p:nvPr/>
          </p:nvCxnSpPr>
          <p:spPr>
            <a:xfrm>
              <a:off x="3590973" y="2455436"/>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BD6379-0CD9-419C-8747-5817E9AD7DF8}"/>
                </a:ext>
              </a:extLst>
            </p:cNvPr>
            <p:cNvCxnSpPr/>
            <p:nvPr/>
          </p:nvCxnSpPr>
          <p:spPr>
            <a:xfrm>
              <a:off x="1062224" y="2282163"/>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D3ED1A-E4AF-4F7D-B064-8074AB8810D9}"/>
                </a:ext>
              </a:extLst>
            </p:cNvPr>
            <p:cNvCxnSpPr/>
            <p:nvPr/>
          </p:nvCxnSpPr>
          <p:spPr>
            <a:xfrm>
              <a:off x="1062223" y="2442912"/>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403C3AA-8F03-42E1-8251-D4DB9AE5D5B9}"/>
                </a:ext>
              </a:extLst>
            </p:cNvPr>
            <p:cNvSpPr txBox="1"/>
            <p:nvPr/>
          </p:nvSpPr>
          <p:spPr>
            <a:xfrm>
              <a:off x="1211154" y="2254266"/>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sp>
          <p:nvSpPr>
            <p:cNvPr id="80" name="TextBox 79">
              <a:extLst>
                <a:ext uri="{FF2B5EF4-FFF2-40B4-BE49-F238E27FC236}">
                  <a16:creationId xmlns:a16="http://schemas.microsoft.com/office/drawing/2014/main" id="{655A25F1-624C-4DB0-973E-FFE816D881B6}"/>
                </a:ext>
              </a:extLst>
            </p:cNvPr>
            <p:cNvSpPr txBox="1"/>
            <p:nvPr/>
          </p:nvSpPr>
          <p:spPr>
            <a:xfrm>
              <a:off x="3728168" y="2251317"/>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grpSp>
      <p:grpSp>
        <p:nvGrpSpPr>
          <p:cNvPr id="81" name="Group 80">
            <a:extLst>
              <a:ext uri="{FF2B5EF4-FFF2-40B4-BE49-F238E27FC236}">
                <a16:creationId xmlns:a16="http://schemas.microsoft.com/office/drawing/2014/main" id="{EF78195A-903D-43A4-BDDF-8A01F210E058}"/>
              </a:ext>
            </a:extLst>
          </p:cNvPr>
          <p:cNvGrpSpPr/>
          <p:nvPr/>
        </p:nvGrpSpPr>
        <p:grpSpPr>
          <a:xfrm>
            <a:off x="5630319" y="2822901"/>
            <a:ext cx="2910188" cy="714308"/>
            <a:chOff x="1062223" y="2003816"/>
            <a:chExt cx="2910188" cy="714308"/>
          </a:xfrm>
        </p:grpSpPr>
        <p:cxnSp>
          <p:nvCxnSpPr>
            <p:cNvPr id="82" name="Straight Connector 81">
              <a:extLst>
                <a:ext uri="{FF2B5EF4-FFF2-40B4-BE49-F238E27FC236}">
                  <a16:creationId xmlns:a16="http://schemas.microsoft.com/office/drawing/2014/main" id="{AB56A364-954B-4C65-ACEB-3E37DCFC3CA7}"/>
                </a:ext>
              </a:extLst>
            </p:cNvPr>
            <p:cNvCxnSpPr/>
            <p:nvPr/>
          </p:nvCxnSpPr>
          <p:spPr>
            <a:xfrm>
              <a:off x="1447800" y="2449884"/>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292886B-047D-41D1-9822-B88B2984B617}"/>
                </a:ext>
              </a:extLst>
            </p:cNvPr>
            <p:cNvCxnSpPr/>
            <p:nvPr/>
          </p:nvCxnSpPr>
          <p:spPr>
            <a:xfrm>
              <a:off x="1447800" y="2286000"/>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664E9FA-206D-4A09-B206-44594FB4B91E}"/>
                </a:ext>
              </a:extLst>
            </p:cNvPr>
            <p:cNvSpPr txBox="1"/>
            <p:nvPr/>
          </p:nvSpPr>
          <p:spPr>
            <a:xfrm>
              <a:off x="1228340" y="2003816"/>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85" name="TextBox 84">
              <a:extLst>
                <a:ext uri="{FF2B5EF4-FFF2-40B4-BE49-F238E27FC236}">
                  <a16:creationId xmlns:a16="http://schemas.microsoft.com/office/drawing/2014/main" id="{335992B3-B944-4697-85E4-98220B2C4FFF}"/>
                </a:ext>
              </a:extLst>
            </p:cNvPr>
            <p:cNvSpPr txBox="1"/>
            <p:nvPr/>
          </p:nvSpPr>
          <p:spPr>
            <a:xfrm>
              <a:off x="3435115" y="2012493"/>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86" name="TextBox 85">
              <a:extLst>
                <a:ext uri="{FF2B5EF4-FFF2-40B4-BE49-F238E27FC236}">
                  <a16:creationId xmlns:a16="http://schemas.microsoft.com/office/drawing/2014/main" id="{5BBCEBEC-288C-412C-B3F8-FC89F7D24D83}"/>
                </a:ext>
              </a:extLst>
            </p:cNvPr>
            <p:cNvSpPr txBox="1"/>
            <p:nvPr/>
          </p:nvSpPr>
          <p:spPr>
            <a:xfrm>
              <a:off x="1219956" y="2426227"/>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87" name="TextBox 86">
              <a:extLst>
                <a:ext uri="{FF2B5EF4-FFF2-40B4-BE49-F238E27FC236}">
                  <a16:creationId xmlns:a16="http://schemas.microsoft.com/office/drawing/2014/main" id="{B74B0745-116B-4B73-9A38-239C7EA1B952}"/>
                </a:ext>
              </a:extLst>
            </p:cNvPr>
            <p:cNvSpPr txBox="1"/>
            <p:nvPr/>
          </p:nvSpPr>
          <p:spPr>
            <a:xfrm>
              <a:off x="3435115" y="2441125"/>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88" name="Straight Connector 87">
              <a:extLst>
                <a:ext uri="{FF2B5EF4-FFF2-40B4-BE49-F238E27FC236}">
                  <a16:creationId xmlns:a16="http://schemas.microsoft.com/office/drawing/2014/main" id="{9DE90AAA-D5BB-4D6C-80B4-AA5F686485EA}"/>
                </a:ext>
              </a:extLst>
            </p:cNvPr>
            <p:cNvCxnSpPr/>
            <p:nvPr/>
          </p:nvCxnSpPr>
          <p:spPr>
            <a:xfrm>
              <a:off x="3590974" y="2294687"/>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5ADF12C-2FAB-46DB-8DBE-9FBA0300829D}"/>
                </a:ext>
              </a:extLst>
            </p:cNvPr>
            <p:cNvCxnSpPr/>
            <p:nvPr/>
          </p:nvCxnSpPr>
          <p:spPr>
            <a:xfrm>
              <a:off x="3590973" y="2455436"/>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9963FA-ECE4-415D-A388-0A88F4A0940B}"/>
                </a:ext>
              </a:extLst>
            </p:cNvPr>
            <p:cNvCxnSpPr/>
            <p:nvPr/>
          </p:nvCxnSpPr>
          <p:spPr>
            <a:xfrm>
              <a:off x="1062224" y="2282163"/>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EEBD47E-8A9F-4DA9-844F-2D79A220286E}"/>
                </a:ext>
              </a:extLst>
            </p:cNvPr>
            <p:cNvCxnSpPr/>
            <p:nvPr/>
          </p:nvCxnSpPr>
          <p:spPr>
            <a:xfrm>
              <a:off x="1062223" y="2442912"/>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8F43F07-5BB4-4BC0-8E5A-1F405AF04914}"/>
                </a:ext>
              </a:extLst>
            </p:cNvPr>
            <p:cNvSpPr txBox="1"/>
            <p:nvPr/>
          </p:nvSpPr>
          <p:spPr>
            <a:xfrm>
              <a:off x="1211154" y="2254266"/>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sp>
          <p:nvSpPr>
            <p:cNvPr id="93" name="TextBox 92">
              <a:extLst>
                <a:ext uri="{FF2B5EF4-FFF2-40B4-BE49-F238E27FC236}">
                  <a16:creationId xmlns:a16="http://schemas.microsoft.com/office/drawing/2014/main" id="{E1C32EB7-01BF-427A-8E2F-27B121A2789E}"/>
                </a:ext>
              </a:extLst>
            </p:cNvPr>
            <p:cNvSpPr txBox="1"/>
            <p:nvPr/>
          </p:nvSpPr>
          <p:spPr>
            <a:xfrm>
              <a:off x="3728168" y="2251317"/>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grpSp>
      <p:grpSp>
        <p:nvGrpSpPr>
          <p:cNvPr id="94" name="Group 93">
            <a:extLst>
              <a:ext uri="{FF2B5EF4-FFF2-40B4-BE49-F238E27FC236}">
                <a16:creationId xmlns:a16="http://schemas.microsoft.com/office/drawing/2014/main" id="{5B3AC786-CFE9-4ED8-BB49-85672CDF006A}"/>
              </a:ext>
            </a:extLst>
          </p:cNvPr>
          <p:cNvGrpSpPr/>
          <p:nvPr/>
        </p:nvGrpSpPr>
        <p:grpSpPr>
          <a:xfrm>
            <a:off x="2388157" y="3637672"/>
            <a:ext cx="2910188" cy="714308"/>
            <a:chOff x="1062223" y="2003816"/>
            <a:chExt cx="2910188" cy="714308"/>
          </a:xfrm>
        </p:grpSpPr>
        <p:cxnSp>
          <p:nvCxnSpPr>
            <p:cNvPr id="95" name="Straight Connector 94">
              <a:extLst>
                <a:ext uri="{FF2B5EF4-FFF2-40B4-BE49-F238E27FC236}">
                  <a16:creationId xmlns:a16="http://schemas.microsoft.com/office/drawing/2014/main" id="{5CC8F6BC-3C2B-470C-AD49-8E87F72305B0}"/>
                </a:ext>
              </a:extLst>
            </p:cNvPr>
            <p:cNvCxnSpPr/>
            <p:nvPr/>
          </p:nvCxnSpPr>
          <p:spPr>
            <a:xfrm>
              <a:off x="1447800" y="2449884"/>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2346CE-E46C-4172-91CD-2A6556034B97}"/>
                </a:ext>
              </a:extLst>
            </p:cNvPr>
            <p:cNvCxnSpPr/>
            <p:nvPr/>
          </p:nvCxnSpPr>
          <p:spPr>
            <a:xfrm>
              <a:off x="1447800" y="2286000"/>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0C3D282-C9E5-4A8D-B0CA-BE3EC30652C0}"/>
                </a:ext>
              </a:extLst>
            </p:cNvPr>
            <p:cNvSpPr txBox="1"/>
            <p:nvPr/>
          </p:nvSpPr>
          <p:spPr>
            <a:xfrm>
              <a:off x="1228340" y="2003816"/>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98" name="TextBox 97">
              <a:extLst>
                <a:ext uri="{FF2B5EF4-FFF2-40B4-BE49-F238E27FC236}">
                  <a16:creationId xmlns:a16="http://schemas.microsoft.com/office/drawing/2014/main" id="{813C00B8-5472-4082-B440-81B6327D6A2A}"/>
                </a:ext>
              </a:extLst>
            </p:cNvPr>
            <p:cNvSpPr txBox="1"/>
            <p:nvPr/>
          </p:nvSpPr>
          <p:spPr>
            <a:xfrm>
              <a:off x="3435115" y="2012493"/>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99" name="TextBox 98">
              <a:extLst>
                <a:ext uri="{FF2B5EF4-FFF2-40B4-BE49-F238E27FC236}">
                  <a16:creationId xmlns:a16="http://schemas.microsoft.com/office/drawing/2014/main" id="{7CFA2879-C31D-44AD-AA00-BF0380CB84D6}"/>
                </a:ext>
              </a:extLst>
            </p:cNvPr>
            <p:cNvSpPr txBox="1"/>
            <p:nvPr/>
          </p:nvSpPr>
          <p:spPr>
            <a:xfrm>
              <a:off x="1219956" y="2426227"/>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00" name="TextBox 99">
              <a:extLst>
                <a:ext uri="{FF2B5EF4-FFF2-40B4-BE49-F238E27FC236}">
                  <a16:creationId xmlns:a16="http://schemas.microsoft.com/office/drawing/2014/main" id="{0875ABFD-2824-41A5-876A-C1755626DE65}"/>
                </a:ext>
              </a:extLst>
            </p:cNvPr>
            <p:cNvSpPr txBox="1"/>
            <p:nvPr/>
          </p:nvSpPr>
          <p:spPr>
            <a:xfrm>
              <a:off x="3435115" y="2441125"/>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101" name="Straight Connector 100">
              <a:extLst>
                <a:ext uri="{FF2B5EF4-FFF2-40B4-BE49-F238E27FC236}">
                  <a16:creationId xmlns:a16="http://schemas.microsoft.com/office/drawing/2014/main" id="{FC0473FD-7507-45BD-A814-344211E11473}"/>
                </a:ext>
              </a:extLst>
            </p:cNvPr>
            <p:cNvCxnSpPr/>
            <p:nvPr/>
          </p:nvCxnSpPr>
          <p:spPr>
            <a:xfrm>
              <a:off x="3590974" y="2294687"/>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A1138A5-2B34-4C0E-99A2-1A4E2CCE451D}"/>
                </a:ext>
              </a:extLst>
            </p:cNvPr>
            <p:cNvCxnSpPr/>
            <p:nvPr/>
          </p:nvCxnSpPr>
          <p:spPr>
            <a:xfrm>
              <a:off x="3590973" y="2455436"/>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5BDC33B-10E0-4F9C-A16C-85C931BAC505}"/>
                </a:ext>
              </a:extLst>
            </p:cNvPr>
            <p:cNvCxnSpPr/>
            <p:nvPr/>
          </p:nvCxnSpPr>
          <p:spPr>
            <a:xfrm>
              <a:off x="1062224" y="2282163"/>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7D838A9-6001-44E0-87C8-A84C06F74C5F}"/>
                </a:ext>
              </a:extLst>
            </p:cNvPr>
            <p:cNvCxnSpPr/>
            <p:nvPr/>
          </p:nvCxnSpPr>
          <p:spPr>
            <a:xfrm>
              <a:off x="1062223" y="2442912"/>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FFC8FA42-3CCA-4B43-B19C-F1BB7310B8AF}"/>
                </a:ext>
              </a:extLst>
            </p:cNvPr>
            <p:cNvSpPr txBox="1"/>
            <p:nvPr/>
          </p:nvSpPr>
          <p:spPr>
            <a:xfrm>
              <a:off x="1211154" y="2254266"/>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sp>
          <p:nvSpPr>
            <p:cNvPr id="106" name="TextBox 105">
              <a:extLst>
                <a:ext uri="{FF2B5EF4-FFF2-40B4-BE49-F238E27FC236}">
                  <a16:creationId xmlns:a16="http://schemas.microsoft.com/office/drawing/2014/main" id="{91DD30BD-57DC-494D-8F8C-DCD4B5D5F46A}"/>
                </a:ext>
              </a:extLst>
            </p:cNvPr>
            <p:cNvSpPr txBox="1"/>
            <p:nvPr/>
          </p:nvSpPr>
          <p:spPr>
            <a:xfrm>
              <a:off x="3728168" y="2251317"/>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grpSp>
      <p:grpSp>
        <p:nvGrpSpPr>
          <p:cNvPr id="107" name="Group 106">
            <a:extLst>
              <a:ext uri="{FF2B5EF4-FFF2-40B4-BE49-F238E27FC236}">
                <a16:creationId xmlns:a16="http://schemas.microsoft.com/office/drawing/2014/main" id="{07F0DBD8-EEDC-4599-B229-E18CA58CE9FE}"/>
              </a:ext>
            </a:extLst>
          </p:cNvPr>
          <p:cNvGrpSpPr/>
          <p:nvPr/>
        </p:nvGrpSpPr>
        <p:grpSpPr>
          <a:xfrm>
            <a:off x="3867626" y="4409591"/>
            <a:ext cx="2910188" cy="714308"/>
            <a:chOff x="1062223" y="2003816"/>
            <a:chExt cx="2910188" cy="714308"/>
          </a:xfrm>
        </p:grpSpPr>
        <p:cxnSp>
          <p:nvCxnSpPr>
            <p:cNvPr id="108" name="Straight Connector 107">
              <a:extLst>
                <a:ext uri="{FF2B5EF4-FFF2-40B4-BE49-F238E27FC236}">
                  <a16:creationId xmlns:a16="http://schemas.microsoft.com/office/drawing/2014/main" id="{847C4072-E512-446A-81D7-8B0BA9F23A1A}"/>
                </a:ext>
              </a:extLst>
            </p:cNvPr>
            <p:cNvCxnSpPr/>
            <p:nvPr/>
          </p:nvCxnSpPr>
          <p:spPr>
            <a:xfrm>
              <a:off x="1447800" y="2449884"/>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C287025-DBAF-4B85-BE2B-208E5D79A5E8}"/>
                </a:ext>
              </a:extLst>
            </p:cNvPr>
            <p:cNvCxnSpPr/>
            <p:nvPr/>
          </p:nvCxnSpPr>
          <p:spPr>
            <a:xfrm>
              <a:off x="1447800" y="2286000"/>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DC734EF-49C9-495F-8E3B-9250C9564C73}"/>
                </a:ext>
              </a:extLst>
            </p:cNvPr>
            <p:cNvSpPr txBox="1"/>
            <p:nvPr/>
          </p:nvSpPr>
          <p:spPr>
            <a:xfrm>
              <a:off x="1228340" y="2003816"/>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11" name="TextBox 110">
              <a:extLst>
                <a:ext uri="{FF2B5EF4-FFF2-40B4-BE49-F238E27FC236}">
                  <a16:creationId xmlns:a16="http://schemas.microsoft.com/office/drawing/2014/main" id="{0FFC3254-B625-488A-A99A-2DF7139DE56C}"/>
                </a:ext>
              </a:extLst>
            </p:cNvPr>
            <p:cNvSpPr txBox="1"/>
            <p:nvPr/>
          </p:nvSpPr>
          <p:spPr>
            <a:xfrm>
              <a:off x="3435115" y="2012493"/>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12" name="TextBox 111">
              <a:extLst>
                <a:ext uri="{FF2B5EF4-FFF2-40B4-BE49-F238E27FC236}">
                  <a16:creationId xmlns:a16="http://schemas.microsoft.com/office/drawing/2014/main" id="{EED80EAC-00D9-4FAF-8FE4-3096F172DD8E}"/>
                </a:ext>
              </a:extLst>
            </p:cNvPr>
            <p:cNvSpPr txBox="1"/>
            <p:nvPr/>
          </p:nvSpPr>
          <p:spPr>
            <a:xfrm>
              <a:off x="1219956" y="2426227"/>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13" name="TextBox 112">
              <a:extLst>
                <a:ext uri="{FF2B5EF4-FFF2-40B4-BE49-F238E27FC236}">
                  <a16:creationId xmlns:a16="http://schemas.microsoft.com/office/drawing/2014/main" id="{6280355D-AE45-420D-9733-BD5BDD4995E2}"/>
                </a:ext>
              </a:extLst>
            </p:cNvPr>
            <p:cNvSpPr txBox="1"/>
            <p:nvPr/>
          </p:nvSpPr>
          <p:spPr>
            <a:xfrm>
              <a:off x="3435115" y="2441125"/>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114" name="Straight Connector 113">
              <a:extLst>
                <a:ext uri="{FF2B5EF4-FFF2-40B4-BE49-F238E27FC236}">
                  <a16:creationId xmlns:a16="http://schemas.microsoft.com/office/drawing/2014/main" id="{7DFE0AB2-9287-454C-9AE5-625F13085A70}"/>
                </a:ext>
              </a:extLst>
            </p:cNvPr>
            <p:cNvCxnSpPr/>
            <p:nvPr/>
          </p:nvCxnSpPr>
          <p:spPr>
            <a:xfrm>
              <a:off x="3590974" y="2294687"/>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3132B6A-61AF-4DCA-A387-633E27BEE61A}"/>
                </a:ext>
              </a:extLst>
            </p:cNvPr>
            <p:cNvCxnSpPr/>
            <p:nvPr/>
          </p:nvCxnSpPr>
          <p:spPr>
            <a:xfrm>
              <a:off x="3590973" y="2455436"/>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FA5C43-16CB-4BCD-A690-E1FC525AD7AF}"/>
                </a:ext>
              </a:extLst>
            </p:cNvPr>
            <p:cNvCxnSpPr/>
            <p:nvPr/>
          </p:nvCxnSpPr>
          <p:spPr>
            <a:xfrm>
              <a:off x="1062224" y="2282163"/>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9E5C581-2330-4004-8205-C9DF2C48B565}"/>
                </a:ext>
              </a:extLst>
            </p:cNvPr>
            <p:cNvCxnSpPr/>
            <p:nvPr/>
          </p:nvCxnSpPr>
          <p:spPr>
            <a:xfrm>
              <a:off x="1062223" y="2442912"/>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C2E31128-318C-40AD-9937-2D2B3C768D6A}"/>
                </a:ext>
              </a:extLst>
            </p:cNvPr>
            <p:cNvSpPr txBox="1"/>
            <p:nvPr/>
          </p:nvSpPr>
          <p:spPr>
            <a:xfrm>
              <a:off x="1211154" y="2254266"/>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sp>
          <p:nvSpPr>
            <p:cNvPr id="119" name="TextBox 118">
              <a:extLst>
                <a:ext uri="{FF2B5EF4-FFF2-40B4-BE49-F238E27FC236}">
                  <a16:creationId xmlns:a16="http://schemas.microsoft.com/office/drawing/2014/main" id="{672D18B7-BA5D-49F5-A649-8A945C4D3B68}"/>
                </a:ext>
              </a:extLst>
            </p:cNvPr>
            <p:cNvSpPr txBox="1"/>
            <p:nvPr/>
          </p:nvSpPr>
          <p:spPr>
            <a:xfrm>
              <a:off x="3728168" y="2251317"/>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grpSp>
      <p:grpSp>
        <p:nvGrpSpPr>
          <p:cNvPr id="120" name="Group 119">
            <a:extLst>
              <a:ext uri="{FF2B5EF4-FFF2-40B4-BE49-F238E27FC236}">
                <a16:creationId xmlns:a16="http://schemas.microsoft.com/office/drawing/2014/main" id="{11460CAB-EEB6-4868-B71C-BEB843B826DF}"/>
              </a:ext>
            </a:extLst>
          </p:cNvPr>
          <p:cNvGrpSpPr/>
          <p:nvPr/>
        </p:nvGrpSpPr>
        <p:grpSpPr>
          <a:xfrm>
            <a:off x="498154" y="1980624"/>
            <a:ext cx="2910188" cy="714308"/>
            <a:chOff x="1062223" y="2003816"/>
            <a:chExt cx="2910188" cy="714308"/>
          </a:xfrm>
        </p:grpSpPr>
        <p:cxnSp>
          <p:nvCxnSpPr>
            <p:cNvPr id="121" name="Straight Connector 120">
              <a:extLst>
                <a:ext uri="{FF2B5EF4-FFF2-40B4-BE49-F238E27FC236}">
                  <a16:creationId xmlns:a16="http://schemas.microsoft.com/office/drawing/2014/main" id="{7573CB10-4C98-4A98-B633-96EA2817E658}"/>
                </a:ext>
              </a:extLst>
            </p:cNvPr>
            <p:cNvCxnSpPr/>
            <p:nvPr/>
          </p:nvCxnSpPr>
          <p:spPr>
            <a:xfrm>
              <a:off x="1447800" y="2449884"/>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75F8A85-976F-4E9B-8BAE-4AE20E0874BC}"/>
                </a:ext>
              </a:extLst>
            </p:cNvPr>
            <p:cNvCxnSpPr/>
            <p:nvPr/>
          </p:nvCxnSpPr>
          <p:spPr>
            <a:xfrm>
              <a:off x="1447800" y="2286000"/>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FFC7684-A4AF-4F92-9F05-F625615BA7EA}"/>
                </a:ext>
              </a:extLst>
            </p:cNvPr>
            <p:cNvSpPr txBox="1"/>
            <p:nvPr/>
          </p:nvSpPr>
          <p:spPr>
            <a:xfrm>
              <a:off x="1228340" y="2003816"/>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24" name="TextBox 123">
              <a:extLst>
                <a:ext uri="{FF2B5EF4-FFF2-40B4-BE49-F238E27FC236}">
                  <a16:creationId xmlns:a16="http://schemas.microsoft.com/office/drawing/2014/main" id="{25F71927-FBCC-4A62-845C-D56CFA8F0CB1}"/>
                </a:ext>
              </a:extLst>
            </p:cNvPr>
            <p:cNvSpPr txBox="1"/>
            <p:nvPr/>
          </p:nvSpPr>
          <p:spPr>
            <a:xfrm>
              <a:off x="3435115" y="2012493"/>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25" name="TextBox 124">
              <a:extLst>
                <a:ext uri="{FF2B5EF4-FFF2-40B4-BE49-F238E27FC236}">
                  <a16:creationId xmlns:a16="http://schemas.microsoft.com/office/drawing/2014/main" id="{A59AD967-BB85-4ECE-8D7A-5DE58F6F12B9}"/>
                </a:ext>
              </a:extLst>
            </p:cNvPr>
            <p:cNvSpPr txBox="1"/>
            <p:nvPr/>
          </p:nvSpPr>
          <p:spPr>
            <a:xfrm>
              <a:off x="1219956" y="2426227"/>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26" name="TextBox 125">
              <a:extLst>
                <a:ext uri="{FF2B5EF4-FFF2-40B4-BE49-F238E27FC236}">
                  <a16:creationId xmlns:a16="http://schemas.microsoft.com/office/drawing/2014/main" id="{9CCC2CAE-F2E3-4BEE-BDF3-2087EE71E6CB}"/>
                </a:ext>
              </a:extLst>
            </p:cNvPr>
            <p:cNvSpPr txBox="1"/>
            <p:nvPr/>
          </p:nvSpPr>
          <p:spPr>
            <a:xfrm>
              <a:off x="3435115" y="2441125"/>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127" name="Straight Connector 126">
              <a:extLst>
                <a:ext uri="{FF2B5EF4-FFF2-40B4-BE49-F238E27FC236}">
                  <a16:creationId xmlns:a16="http://schemas.microsoft.com/office/drawing/2014/main" id="{7F16A0B3-07DF-4251-B023-4071DBFE5A05}"/>
                </a:ext>
              </a:extLst>
            </p:cNvPr>
            <p:cNvCxnSpPr/>
            <p:nvPr/>
          </p:nvCxnSpPr>
          <p:spPr>
            <a:xfrm>
              <a:off x="3590974" y="2294687"/>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C09A0A1-03F8-4E0D-8E80-10DA7F7B4534}"/>
                </a:ext>
              </a:extLst>
            </p:cNvPr>
            <p:cNvCxnSpPr/>
            <p:nvPr/>
          </p:nvCxnSpPr>
          <p:spPr>
            <a:xfrm>
              <a:off x="3590973" y="2455436"/>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3C31A11-5F05-47BC-A42D-2B7346413190}"/>
                </a:ext>
              </a:extLst>
            </p:cNvPr>
            <p:cNvCxnSpPr/>
            <p:nvPr/>
          </p:nvCxnSpPr>
          <p:spPr>
            <a:xfrm>
              <a:off x="1062224" y="2282163"/>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B08D41A-EE61-4A6A-8ADF-DEAA7BB66E5D}"/>
                </a:ext>
              </a:extLst>
            </p:cNvPr>
            <p:cNvCxnSpPr/>
            <p:nvPr/>
          </p:nvCxnSpPr>
          <p:spPr>
            <a:xfrm>
              <a:off x="1062223" y="2442912"/>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D731ED8-D115-4186-9704-B82597EA0D48}"/>
                </a:ext>
              </a:extLst>
            </p:cNvPr>
            <p:cNvSpPr txBox="1"/>
            <p:nvPr/>
          </p:nvSpPr>
          <p:spPr>
            <a:xfrm>
              <a:off x="1211154" y="2254266"/>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sp>
          <p:nvSpPr>
            <p:cNvPr id="132" name="TextBox 131">
              <a:extLst>
                <a:ext uri="{FF2B5EF4-FFF2-40B4-BE49-F238E27FC236}">
                  <a16:creationId xmlns:a16="http://schemas.microsoft.com/office/drawing/2014/main" id="{3C027629-BE03-4F4C-9023-FE1A59B477B6}"/>
                </a:ext>
              </a:extLst>
            </p:cNvPr>
            <p:cNvSpPr txBox="1"/>
            <p:nvPr/>
          </p:nvSpPr>
          <p:spPr>
            <a:xfrm>
              <a:off x="3728168" y="2251317"/>
              <a:ext cx="144016" cy="261610"/>
            </a:xfrm>
            <a:prstGeom prst="rect">
              <a:avLst/>
            </a:prstGeom>
            <a:noFill/>
          </p:spPr>
          <p:txBody>
            <a:bodyPr wrap="square" rtlCol="0">
              <a:spAutoFit/>
            </a:bodyPr>
            <a:lstStyle/>
            <a:p>
              <a:pPr algn="ctr"/>
              <a:r>
                <a:rPr lang="it-IT" sz="1050" i="1" dirty="0">
                  <a:solidFill>
                    <a:prstClr val="black"/>
                  </a:solidFill>
                  <a:latin typeface="Calibri"/>
                </a:rPr>
                <a:t>1</a:t>
              </a:r>
              <a:endParaRPr lang="en-US" sz="1050" i="1" dirty="0">
                <a:solidFill>
                  <a:prstClr val="black"/>
                </a:solidFill>
                <a:latin typeface="Calibri"/>
              </a:endParaRPr>
            </a:p>
          </p:txBody>
        </p:sp>
      </p:grpSp>
      <p:grpSp>
        <p:nvGrpSpPr>
          <p:cNvPr id="133" name="Group 132">
            <a:extLst>
              <a:ext uri="{FF2B5EF4-FFF2-40B4-BE49-F238E27FC236}">
                <a16:creationId xmlns:a16="http://schemas.microsoft.com/office/drawing/2014/main" id="{0BC58769-5B55-4D0B-80E6-00281332C597}"/>
              </a:ext>
            </a:extLst>
          </p:cNvPr>
          <p:cNvGrpSpPr/>
          <p:nvPr/>
        </p:nvGrpSpPr>
        <p:grpSpPr>
          <a:xfrm>
            <a:off x="2187758" y="5931478"/>
            <a:ext cx="2910188" cy="714308"/>
            <a:chOff x="1748023" y="4548333"/>
            <a:chExt cx="2910188" cy="714308"/>
          </a:xfrm>
        </p:grpSpPr>
        <p:cxnSp>
          <p:nvCxnSpPr>
            <p:cNvPr id="134" name="Straight Connector 133">
              <a:extLst>
                <a:ext uri="{FF2B5EF4-FFF2-40B4-BE49-F238E27FC236}">
                  <a16:creationId xmlns:a16="http://schemas.microsoft.com/office/drawing/2014/main" id="{972A366D-24E2-4384-9485-7B1E7B766F87}"/>
                </a:ext>
              </a:extLst>
            </p:cNvPr>
            <p:cNvCxnSpPr/>
            <p:nvPr/>
          </p:nvCxnSpPr>
          <p:spPr>
            <a:xfrm>
              <a:off x="2133600" y="4994401"/>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8FB57A8-918B-4879-B5B5-D11C12D27ADC}"/>
                </a:ext>
              </a:extLst>
            </p:cNvPr>
            <p:cNvCxnSpPr/>
            <p:nvPr/>
          </p:nvCxnSpPr>
          <p:spPr>
            <a:xfrm>
              <a:off x="2133600" y="4830517"/>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385173B6-343C-410D-A1C3-D04C365879F5}"/>
                </a:ext>
              </a:extLst>
            </p:cNvPr>
            <p:cNvSpPr txBox="1"/>
            <p:nvPr/>
          </p:nvSpPr>
          <p:spPr>
            <a:xfrm>
              <a:off x="1914140" y="4548333"/>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37" name="TextBox 136">
              <a:extLst>
                <a:ext uri="{FF2B5EF4-FFF2-40B4-BE49-F238E27FC236}">
                  <a16:creationId xmlns:a16="http://schemas.microsoft.com/office/drawing/2014/main" id="{74451720-65AF-4136-86F2-3B5B8933B1E9}"/>
                </a:ext>
              </a:extLst>
            </p:cNvPr>
            <p:cNvSpPr txBox="1"/>
            <p:nvPr/>
          </p:nvSpPr>
          <p:spPr>
            <a:xfrm>
              <a:off x="4120915" y="4557010"/>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38" name="TextBox 137">
              <a:extLst>
                <a:ext uri="{FF2B5EF4-FFF2-40B4-BE49-F238E27FC236}">
                  <a16:creationId xmlns:a16="http://schemas.microsoft.com/office/drawing/2014/main" id="{C6073C44-3D0B-4D44-BA26-7DFF95152E94}"/>
                </a:ext>
              </a:extLst>
            </p:cNvPr>
            <p:cNvSpPr txBox="1"/>
            <p:nvPr/>
          </p:nvSpPr>
          <p:spPr>
            <a:xfrm>
              <a:off x="1905756" y="4970744"/>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39" name="TextBox 138">
              <a:extLst>
                <a:ext uri="{FF2B5EF4-FFF2-40B4-BE49-F238E27FC236}">
                  <a16:creationId xmlns:a16="http://schemas.microsoft.com/office/drawing/2014/main" id="{D9957B45-F02E-4292-9F84-49CBBD5E85E0}"/>
                </a:ext>
              </a:extLst>
            </p:cNvPr>
            <p:cNvSpPr txBox="1"/>
            <p:nvPr/>
          </p:nvSpPr>
          <p:spPr>
            <a:xfrm>
              <a:off x="4120915" y="4985642"/>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140" name="Straight Connector 139">
              <a:extLst>
                <a:ext uri="{FF2B5EF4-FFF2-40B4-BE49-F238E27FC236}">
                  <a16:creationId xmlns:a16="http://schemas.microsoft.com/office/drawing/2014/main" id="{350F0197-CF06-4C65-AD0A-AC1416D156D0}"/>
                </a:ext>
              </a:extLst>
            </p:cNvPr>
            <p:cNvCxnSpPr/>
            <p:nvPr/>
          </p:nvCxnSpPr>
          <p:spPr>
            <a:xfrm>
              <a:off x="4276774" y="4839204"/>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7F4BFC9-8889-413D-A796-D3054A214971}"/>
                </a:ext>
              </a:extLst>
            </p:cNvPr>
            <p:cNvCxnSpPr/>
            <p:nvPr/>
          </p:nvCxnSpPr>
          <p:spPr>
            <a:xfrm>
              <a:off x="4276773" y="4999953"/>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402463-56AA-4C15-A85B-339C60BDE9C7}"/>
                </a:ext>
              </a:extLst>
            </p:cNvPr>
            <p:cNvCxnSpPr/>
            <p:nvPr/>
          </p:nvCxnSpPr>
          <p:spPr>
            <a:xfrm>
              <a:off x="1748024" y="4826680"/>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603A80-1DD7-4B7F-BD22-1A4466160505}"/>
                </a:ext>
              </a:extLst>
            </p:cNvPr>
            <p:cNvCxnSpPr/>
            <p:nvPr/>
          </p:nvCxnSpPr>
          <p:spPr>
            <a:xfrm>
              <a:off x="1748023" y="4987429"/>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3BB2F800-604A-4D21-8BDF-E58B0AC8D15B}"/>
                </a:ext>
              </a:extLst>
            </p:cNvPr>
            <p:cNvSpPr txBox="1"/>
            <p:nvPr/>
          </p:nvSpPr>
          <p:spPr>
            <a:xfrm>
              <a:off x="1881240" y="4788025"/>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sp>
          <p:nvSpPr>
            <p:cNvPr id="145" name="TextBox 144">
              <a:extLst>
                <a:ext uri="{FF2B5EF4-FFF2-40B4-BE49-F238E27FC236}">
                  <a16:creationId xmlns:a16="http://schemas.microsoft.com/office/drawing/2014/main" id="{A73A95E9-332E-45EE-9CEE-4141E244591A}"/>
                </a:ext>
              </a:extLst>
            </p:cNvPr>
            <p:cNvSpPr txBox="1"/>
            <p:nvPr/>
          </p:nvSpPr>
          <p:spPr>
            <a:xfrm>
              <a:off x="4400256" y="4807457"/>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grpSp>
      <p:grpSp>
        <p:nvGrpSpPr>
          <p:cNvPr id="146" name="Group 145">
            <a:extLst>
              <a:ext uri="{FF2B5EF4-FFF2-40B4-BE49-F238E27FC236}">
                <a16:creationId xmlns:a16="http://schemas.microsoft.com/office/drawing/2014/main" id="{CCC39E65-E15C-476B-9AC1-22878807816C}"/>
              </a:ext>
            </a:extLst>
          </p:cNvPr>
          <p:cNvGrpSpPr/>
          <p:nvPr/>
        </p:nvGrpSpPr>
        <p:grpSpPr>
          <a:xfrm>
            <a:off x="5732836" y="5154375"/>
            <a:ext cx="2910188" cy="714308"/>
            <a:chOff x="1748023" y="4548333"/>
            <a:chExt cx="2910188" cy="714308"/>
          </a:xfrm>
        </p:grpSpPr>
        <p:cxnSp>
          <p:nvCxnSpPr>
            <p:cNvPr id="147" name="Straight Connector 146">
              <a:extLst>
                <a:ext uri="{FF2B5EF4-FFF2-40B4-BE49-F238E27FC236}">
                  <a16:creationId xmlns:a16="http://schemas.microsoft.com/office/drawing/2014/main" id="{BD42DF50-6B41-4ED5-8947-9EF363812D45}"/>
                </a:ext>
              </a:extLst>
            </p:cNvPr>
            <p:cNvCxnSpPr/>
            <p:nvPr/>
          </p:nvCxnSpPr>
          <p:spPr>
            <a:xfrm>
              <a:off x="2133600" y="4994401"/>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5953DE7-A30D-4CD3-AAFF-39254C1C0B40}"/>
                </a:ext>
              </a:extLst>
            </p:cNvPr>
            <p:cNvCxnSpPr/>
            <p:nvPr/>
          </p:nvCxnSpPr>
          <p:spPr>
            <a:xfrm>
              <a:off x="2133600" y="4830517"/>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56929236-9843-416B-9A62-F06EAA26E598}"/>
                </a:ext>
              </a:extLst>
            </p:cNvPr>
            <p:cNvSpPr txBox="1"/>
            <p:nvPr/>
          </p:nvSpPr>
          <p:spPr>
            <a:xfrm>
              <a:off x="1914140" y="4548333"/>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50" name="TextBox 149">
              <a:extLst>
                <a:ext uri="{FF2B5EF4-FFF2-40B4-BE49-F238E27FC236}">
                  <a16:creationId xmlns:a16="http://schemas.microsoft.com/office/drawing/2014/main" id="{2B5D2531-C920-4FFE-B99C-2BAC895ED59A}"/>
                </a:ext>
              </a:extLst>
            </p:cNvPr>
            <p:cNvSpPr txBox="1"/>
            <p:nvPr/>
          </p:nvSpPr>
          <p:spPr>
            <a:xfrm>
              <a:off x="4120915" y="4557010"/>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51" name="TextBox 150">
              <a:extLst>
                <a:ext uri="{FF2B5EF4-FFF2-40B4-BE49-F238E27FC236}">
                  <a16:creationId xmlns:a16="http://schemas.microsoft.com/office/drawing/2014/main" id="{A5740066-57EF-46C5-AA7E-CF098830F2A1}"/>
                </a:ext>
              </a:extLst>
            </p:cNvPr>
            <p:cNvSpPr txBox="1"/>
            <p:nvPr/>
          </p:nvSpPr>
          <p:spPr>
            <a:xfrm>
              <a:off x="1905756" y="4970744"/>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52" name="TextBox 151">
              <a:extLst>
                <a:ext uri="{FF2B5EF4-FFF2-40B4-BE49-F238E27FC236}">
                  <a16:creationId xmlns:a16="http://schemas.microsoft.com/office/drawing/2014/main" id="{F8A86D2C-C63D-4F95-995B-56DB2F3F3023}"/>
                </a:ext>
              </a:extLst>
            </p:cNvPr>
            <p:cNvSpPr txBox="1"/>
            <p:nvPr/>
          </p:nvSpPr>
          <p:spPr>
            <a:xfrm>
              <a:off x="4120915" y="4985642"/>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153" name="Straight Connector 152">
              <a:extLst>
                <a:ext uri="{FF2B5EF4-FFF2-40B4-BE49-F238E27FC236}">
                  <a16:creationId xmlns:a16="http://schemas.microsoft.com/office/drawing/2014/main" id="{CAE66B5A-BE91-47CF-9033-99722C79E99A}"/>
                </a:ext>
              </a:extLst>
            </p:cNvPr>
            <p:cNvCxnSpPr/>
            <p:nvPr/>
          </p:nvCxnSpPr>
          <p:spPr>
            <a:xfrm>
              <a:off x="4276774" y="4839204"/>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E542896-2373-4EFF-BF5D-91949A24B851}"/>
                </a:ext>
              </a:extLst>
            </p:cNvPr>
            <p:cNvCxnSpPr/>
            <p:nvPr/>
          </p:nvCxnSpPr>
          <p:spPr>
            <a:xfrm>
              <a:off x="4276773" y="4999953"/>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BF4D8B1-7400-4F7C-AB64-468C40736DF6}"/>
                </a:ext>
              </a:extLst>
            </p:cNvPr>
            <p:cNvCxnSpPr/>
            <p:nvPr/>
          </p:nvCxnSpPr>
          <p:spPr>
            <a:xfrm>
              <a:off x="1748024" y="4826680"/>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018E3DA-3422-4A7E-A5FF-37244A27EEEF}"/>
                </a:ext>
              </a:extLst>
            </p:cNvPr>
            <p:cNvCxnSpPr/>
            <p:nvPr/>
          </p:nvCxnSpPr>
          <p:spPr>
            <a:xfrm>
              <a:off x="1748023" y="4987429"/>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DBA885D-913D-4A49-8DFE-ADFDBA81F908}"/>
                </a:ext>
              </a:extLst>
            </p:cNvPr>
            <p:cNvSpPr txBox="1"/>
            <p:nvPr/>
          </p:nvSpPr>
          <p:spPr>
            <a:xfrm>
              <a:off x="1881240" y="4788025"/>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sp>
          <p:nvSpPr>
            <p:cNvPr id="158" name="TextBox 157">
              <a:extLst>
                <a:ext uri="{FF2B5EF4-FFF2-40B4-BE49-F238E27FC236}">
                  <a16:creationId xmlns:a16="http://schemas.microsoft.com/office/drawing/2014/main" id="{1D0B3F9B-E9D8-42D4-B445-1C9094DA76F5}"/>
                </a:ext>
              </a:extLst>
            </p:cNvPr>
            <p:cNvSpPr txBox="1"/>
            <p:nvPr/>
          </p:nvSpPr>
          <p:spPr>
            <a:xfrm>
              <a:off x="4400256" y="4807457"/>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grpSp>
      <p:grpSp>
        <p:nvGrpSpPr>
          <p:cNvPr id="159" name="Group 158">
            <a:extLst>
              <a:ext uri="{FF2B5EF4-FFF2-40B4-BE49-F238E27FC236}">
                <a16:creationId xmlns:a16="http://schemas.microsoft.com/office/drawing/2014/main" id="{C9A3DC42-0B19-4E69-A8C9-8C98CC4EA41F}"/>
              </a:ext>
            </a:extLst>
          </p:cNvPr>
          <p:cNvGrpSpPr/>
          <p:nvPr/>
        </p:nvGrpSpPr>
        <p:grpSpPr>
          <a:xfrm>
            <a:off x="6011757" y="5845362"/>
            <a:ext cx="2910188" cy="714308"/>
            <a:chOff x="1748023" y="4548333"/>
            <a:chExt cx="2910188" cy="714308"/>
          </a:xfrm>
        </p:grpSpPr>
        <p:cxnSp>
          <p:nvCxnSpPr>
            <p:cNvPr id="160" name="Straight Connector 159">
              <a:extLst>
                <a:ext uri="{FF2B5EF4-FFF2-40B4-BE49-F238E27FC236}">
                  <a16:creationId xmlns:a16="http://schemas.microsoft.com/office/drawing/2014/main" id="{18562FC5-C596-4ECA-B7A3-1410CB7A2A33}"/>
                </a:ext>
              </a:extLst>
            </p:cNvPr>
            <p:cNvCxnSpPr/>
            <p:nvPr/>
          </p:nvCxnSpPr>
          <p:spPr>
            <a:xfrm>
              <a:off x="2133600" y="4994401"/>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86E3E2F-316A-4B2E-A112-6E10E98C5808}"/>
                </a:ext>
              </a:extLst>
            </p:cNvPr>
            <p:cNvCxnSpPr/>
            <p:nvPr/>
          </p:nvCxnSpPr>
          <p:spPr>
            <a:xfrm>
              <a:off x="2133600" y="4830517"/>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1BAD9DE1-1464-481A-9E78-21088547257F}"/>
                </a:ext>
              </a:extLst>
            </p:cNvPr>
            <p:cNvSpPr txBox="1"/>
            <p:nvPr/>
          </p:nvSpPr>
          <p:spPr>
            <a:xfrm>
              <a:off x="1914140" y="4548333"/>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63" name="TextBox 162">
              <a:extLst>
                <a:ext uri="{FF2B5EF4-FFF2-40B4-BE49-F238E27FC236}">
                  <a16:creationId xmlns:a16="http://schemas.microsoft.com/office/drawing/2014/main" id="{8C8E34CB-8F00-4CFE-B7E9-C09C74950177}"/>
                </a:ext>
              </a:extLst>
            </p:cNvPr>
            <p:cNvSpPr txBox="1"/>
            <p:nvPr/>
          </p:nvSpPr>
          <p:spPr>
            <a:xfrm>
              <a:off x="4120915" y="4557010"/>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64" name="TextBox 163">
              <a:extLst>
                <a:ext uri="{FF2B5EF4-FFF2-40B4-BE49-F238E27FC236}">
                  <a16:creationId xmlns:a16="http://schemas.microsoft.com/office/drawing/2014/main" id="{82BD74DD-4BF1-4375-9555-E29815463A94}"/>
                </a:ext>
              </a:extLst>
            </p:cNvPr>
            <p:cNvSpPr txBox="1"/>
            <p:nvPr/>
          </p:nvSpPr>
          <p:spPr>
            <a:xfrm>
              <a:off x="1905756" y="4970744"/>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65" name="TextBox 164">
              <a:extLst>
                <a:ext uri="{FF2B5EF4-FFF2-40B4-BE49-F238E27FC236}">
                  <a16:creationId xmlns:a16="http://schemas.microsoft.com/office/drawing/2014/main" id="{CE67C34E-322A-4AD9-AB2A-3C1474CF27CD}"/>
                </a:ext>
              </a:extLst>
            </p:cNvPr>
            <p:cNvSpPr txBox="1"/>
            <p:nvPr/>
          </p:nvSpPr>
          <p:spPr>
            <a:xfrm>
              <a:off x="4120915" y="4985642"/>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166" name="Straight Connector 165">
              <a:extLst>
                <a:ext uri="{FF2B5EF4-FFF2-40B4-BE49-F238E27FC236}">
                  <a16:creationId xmlns:a16="http://schemas.microsoft.com/office/drawing/2014/main" id="{CE8BC020-4BEF-427E-A0B3-069F224DD6D8}"/>
                </a:ext>
              </a:extLst>
            </p:cNvPr>
            <p:cNvCxnSpPr/>
            <p:nvPr/>
          </p:nvCxnSpPr>
          <p:spPr>
            <a:xfrm>
              <a:off x="4276774" y="4839204"/>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568F51D-EB99-4C52-B581-A61167C3F735}"/>
                </a:ext>
              </a:extLst>
            </p:cNvPr>
            <p:cNvCxnSpPr/>
            <p:nvPr/>
          </p:nvCxnSpPr>
          <p:spPr>
            <a:xfrm>
              <a:off x="4276773" y="4999953"/>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F94D7FE-DE44-4262-ADD3-15D132BDF717}"/>
                </a:ext>
              </a:extLst>
            </p:cNvPr>
            <p:cNvCxnSpPr/>
            <p:nvPr/>
          </p:nvCxnSpPr>
          <p:spPr>
            <a:xfrm>
              <a:off x="1748024" y="4826680"/>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532C5B0-8B9E-46F4-AF16-A407855B2EA7}"/>
                </a:ext>
              </a:extLst>
            </p:cNvPr>
            <p:cNvCxnSpPr/>
            <p:nvPr/>
          </p:nvCxnSpPr>
          <p:spPr>
            <a:xfrm>
              <a:off x="1748023" y="4987429"/>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2BDF4B10-328A-401E-A732-3E71955D916A}"/>
                </a:ext>
              </a:extLst>
            </p:cNvPr>
            <p:cNvSpPr txBox="1"/>
            <p:nvPr/>
          </p:nvSpPr>
          <p:spPr>
            <a:xfrm>
              <a:off x="1881240" y="4788025"/>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sp>
          <p:nvSpPr>
            <p:cNvPr id="171" name="TextBox 170">
              <a:extLst>
                <a:ext uri="{FF2B5EF4-FFF2-40B4-BE49-F238E27FC236}">
                  <a16:creationId xmlns:a16="http://schemas.microsoft.com/office/drawing/2014/main" id="{4FE841C1-8349-4E50-BF74-019228269AAE}"/>
                </a:ext>
              </a:extLst>
            </p:cNvPr>
            <p:cNvSpPr txBox="1"/>
            <p:nvPr/>
          </p:nvSpPr>
          <p:spPr>
            <a:xfrm>
              <a:off x="4400256" y="4807457"/>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grpSp>
      <p:grpSp>
        <p:nvGrpSpPr>
          <p:cNvPr id="172" name="Group 171">
            <a:extLst>
              <a:ext uri="{FF2B5EF4-FFF2-40B4-BE49-F238E27FC236}">
                <a16:creationId xmlns:a16="http://schemas.microsoft.com/office/drawing/2014/main" id="{BD1B7B43-F8B5-421F-AF99-D4393E33D771}"/>
              </a:ext>
            </a:extLst>
          </p:cNvPr>
          <p:cNvGrpSpPr/>
          <p:nvPr/>
        </p:nvGrpSpPr>
        <p:grpSpPr>
          <a:xfrm>
            <a:off x="658129" y="4791251"/>
            <a:ext cx="2910188" cy="714308"/>
            <a:chOff x="1748023" y="4548333"/>
            <a:chExt cx="2910188" cy="714308"/>
          </a:xfrm>
        </p:grpSpPr>
        <p:cxnSp>
          <p:nvCxnSpPr>
            <p:cNvPr id="173" name="Straight Connector 172">
              <a:extLst>
                <a:ext uri="{FF2B5EF4-FFF2-40B4-BE49-F238E27FC236}">
                  <a16:creationId xmlns:a16="http://schemas.microsoft.com/office/drawing/2014/main" id="{CFF37EC0-0823-430E-943A-C95564A539D6}"/>
                </a:ext>
              </a:extLst>
            </p:cNvPr>
            <p:cNvCxnSpPr/>
            <p:nvPr/>
          </p:nvCxnSpPr>
          <p:spPr>
            <a:xfrm>
              <a:off x="2133600" y="4994401"/>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3CC72BA-1EA3-4271-99D6-0DD672E2B3B9}"/>
                </a:ext>
              </a:extLst>
            </p:cNvPr>
            <p:cNvCxnSpPr/>
            <p:nvPr/>
          </p:nvCxnSpPr>
          <p:spPr>
            <a:xfrm>
              <a:off x="2133600" y="4830517"/>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2D5223D-050F-4F51-B6D8-DC1EB6D59D78}"/>
                </a:ext>
              </a:extLst>
            </p:cNvPr>
            <p:cNvSpPr txBox="1"/>
            <p:nvPr/>
          </p:nvSpPr>
          <p:spPr>
            <a:xfrm>
              <a:off x="1914140" y="4548333"/>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sp>
          <p:nvSpPr>
            <p:cNvPr id="176" name="TextBox 175">
              <a:extLst>
                <a:ext uri="{FF2B5EF4-FFF2-40B4-BE49-F238E27FC236}">
                  <a16:creationId xmlns:a16="http://schemas.microsoft.com/office/drawing/2014/main" id="{53F0A476-EC4A-4114-9AF2-4B5E14EAAB41}"/>
                </a:ext>
              </a:extLst>
            </p:cNvPr>
            <p:cNvSpPr txBox="1"/>
            <p:nvPr/>
          </p:nvSpPr>
          <p:spPr>
            <a:xfrm>
              <a:off x="4120915" y="4557010"/>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77" name="TextBox 176">
              <a:extLst>
                <a:ext uri="{FF2B5EF4-FFF2-40B4-BE49-F238E27FC236}">
                  <a16:creationId xmlns:a16="http://schemas.microsoft.com/office/drawing/2014/main" id="{74A7E32A-35A1-46C4-844E-17C28A749E8C}"/>
                </a:ext>
              </a:extLst>
            </p:cNvPr>
            <p:cNvSpPr txBox="1"/>
            <p:nvPr/>
          </p:nvSpPr>
          <p:spPr>
            <a:xfrm>
              <a:off x="1905756" y="4970744"/>
              <a:ext cx="360040" cy="276999"/>
            </a:xfrm>
            <a:prstGeom prst="rect">
              <a:avLst/>
            </a:prstGeom>
            <a:noFill/>
          </p:spPr>
          <p:txBody>
            <a:bodyPr wrap="square" rtlCol="0">
              <a:spAutoFit/>
            </a:bodyPr>
            <a:lstStyle/>
            <a:p>
              <a:r>
                <a:rPr lang="it-IT" sz="1200" dirty="0">
                  <a:solidFill>
                    <a:prstClr val="black"/>
                  </a:solidFill>
                  <a:latin typeface="Calibri"/>
                </a:rPr>
                <a:t>3’</a:t>
              </a:r>
              <a:endParaRPr lang="en-US" sz="1200" dirty="0">
                <a:solidFill>
                  <a:prstClr val="black"/>
                </a:solidFill>
                <a:latin typeface="Calibri"/>
              </a:endParaRPr>
            </a:p>
          </p:txBody>
        </p:sp>
        <p:sp>
          <p:nvSpPr>
            <p:cNvPr id="178" name="TextBox 177">
              <a:extLst>
                <a:ext uri="{FF2B5EF4-FFF2-40B4-BE49-F238E27FC236}">
                  <a16:creationId xmlns:a16="http://schemas.microsoft.com/office/drawing/2014/main" id="{86B49464-C568-41BB-9103-29F449C903EC}"/>
                </a:ext>
              </a:extLst>
            </p:cNvPr>
            <p:cNvSpPr txBox="1"/>
            <p:nvPr/>
          </p:nvSpPr>
          <p:spPr>
            <a:xfrm>
              <a:off x="4120915" y="4985642"/>
              <a:ext cx="360040" cy="276999"/>
            </a:xfrm>
            <a:prstGeom prst="rect">
              <a:avLst/>
            </a:prstGeom>
            <a:noFill/>
          </p:spPr>
          <p:txBody>
            <a:bodyPr wrap="square" rtlCol="0">
              <a:spAutoFit/>
            </a:bodyPr>
            <a:lstStyle/>
            <a:p>
              <a:r>
                <a:rPr lang="it-IT" sz="1200" dirty="0">
                  <a:solidFill>
                    <a:prstClr val="black"/>
                  </a:solidFill>
                  <a:latin typeface="Calibri"/>
                </a:rPr>
                <a:t>5’</a:t>
              </a:r>
              <a:endParaRPr lang="en-US" sz="1200" dirty="0">
                <a:solidFill>
                  <a:prstClr val="black"/>
                </a:solidFill>
                <a:latin typeface="Calibri"/>
              </a:endParaRPr>
            </a:p>
          </p:txBody>
        </p:sp>
        <p:cxnSp>
          <p:nvCxnSpPr>
            <p:cNvPr id="179" name="Straight Connector 178">
              <a:extLst>
                <a:ext uri="{FF2B5EF4-FFF2-40B4-BE49-F238E27FC236}">
                  <a16:creationId xmlns:a16="http://schemas.microsoft.com/office/drawing/2014/main" id="{B07433E0-6329-49C4-9F8B-78ED1F1B8557}"/>
                </a:ext>
              </a:extLst>
            </p:cNvPr>
            <p:cNvCxnSpPr/>
            <p:nvPr/>
          </p:nvCxnSpPr>
          <p:spPr>
            <a:xfrm>
              <a:off x="4276774" y="4839204"/>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735FCB-8272-4054-B598-DDFE0890D831}"/>
                </a:ext>
              </a:extLst>
            </p:cNvPr>
            <p:cNvCxnSpPr/>
            <p:nvPr/>
          </p:nvCxnSpPr>
          <p:spPr>
            <a:xfrm>
              <a:off x="4276773" y="4999953"/>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8AD34B2-E520-4679-85F5-4BE7F7590F8A}"/>
                </a:ext>
              </a:extLst>
            </p:cNvPr>
            <p:cNvCxnSpPr/>
            <p:nvPr/>
          </p:nvCxnSpPr>
          <p:spPr>
            <a:xfrm>
              <a:off x="1748024" y="4826680"/>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B564061-2E9D-4D07-84B9-8E154CA11F39}"/>
                </a:ext>
              </a:extLst>
            </p:cNvPr>
            <p:cNvCxnSpPr/>
            <p:nvPr/>
          </p:nvCxnSpPr>
          <p:spPr>
            <a:xfrm>
              <a:off x="1748023" y="4987429"/>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E1D5288F-7597-44A1-820B-F427E38D0D7B}"/>
                </a:ext>
              </a:extLst>
            </p:cNvPr>
            <p:cNvSpPr txBox="1"/>
            <p:nvPr/>
          </p:nvSpPr>
          <p:spPr>
            <a:xfrm>
              <a:off x="1881240" y="4788025"/>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sp>
          <p:nvSpPr>
            <p:cNvPr id="184" name="TextBox 183">
              <a:extLst>
                <a:ext uri="{FF2B5EF4-FFF2-40B4-BE49-F238E27FC236}">
                  <a16:creationId xmlns:a16="http://schemas.microsoft.com/office/drawing/2014/main" id="{CE135E04-609F-443B-889A-249C6D916345}"/>
                </a:ext>
              </a:extLst>
            </p:cNvPr>
            <p:cNvSpPr txBox="1"/>
            <p:nvPr/>
          </p:nvSpPr>
          <p:spPr>
            <a:xfrm>
              <a:off x="4400256" y="4807457"/>
              <a:ext cx="144016" cy="261610"/>
            </a:xfrm>
            <a:prstGeom prst="rect">
              <a:avLst/>
            </a:prstGeom>
            <a:noFill/>
          </p:spPr>
          <p:txBody>
            <a:bodyPr wrap="square" rtlCol="0">
              <a:spAutoFit/>
            </a:bodyPr>
            <a:lstStyle/>
            <a:p>
              <a:pPr algn="ctr"/>
              <a:r>
                <a:rPr lang="it-IT" sz="1050" i="1" dirty="0">
                  <a:solidFill>
                    <a:prstClr val="black"/>
                  </a:solidFill>
                  <a:latin typeface="Calibri"/>
                </a:rPr>
                <a:t>2</a:t>
              </a:r>
              <a:endParaRPr lang="en-US" sz="1050" i="1" dirty="0">
                <a:solidFill>
                  <a:prstClr val="black"/>
                </a:solidFill>
                <a:latin typeface="Calibri"/>
              </a:endParaRPr>
            </a:p>
          </p:txBody>
        </p:sp>
      </p:grpSp>
      <p:sp>
        <p:nvSpPr>
          <p:cNvPr id="185" name="TextBox 184">
            <a:extLst>
              <a:ext uri="{FF2B5EF4-FFF2-40B4-BE49-F238E27FC236}">
                <a16:creationId xmlns:a16="http://schemas.microsoft.com/office/drawing/2014/main" id="{B90A2214-FB2C-4E45-BF0D-5B84C3B03B8A}"/>
              </a:ext>
            </a:extLst>
          </p:cNvPr>
          <p:cNvSpPr txBox="1"/>
          <p:nvPr/>
        </p:nvSpPr>
        <p:spPr>
          <a:xfrm>
            <a:off x="8331657" y="1451687"/>
            <a:ext cx="1978594" cy="646331"/>
          </a:xfrm>
          <a:prstGeom prst="rect">
            <a:avLst/>
          </a:prstGeom>
          <a:noFill/>
          <a:ln w="57150">
            <a:solidFill>
              <a:srgbClr val="00B050"/>
            </a:solidFill>
          </a:ln>
        </p:spPr>
        <p:txBody>
          <a:bodyPr wrap="square" rtlCol="0">
            <a:spAutoFit/>
          </a:bodyPr>
          <a:lstStyle/>
          <a:p>
            <a:pPr algn="ctr"/>
            <a:r>
              <a:rPr lang="en-US"/>
              <a:t>cDNA of the original sequence</a:t>
            </a:r>
          </a:p>
        </p:txBody>
      </p:sp>
      <p:sp>
        <p:nvSpPr>
          <p:cNvPr id="186" name="TextBox 185">
            <a:extLst>
              <a:ext uri="{FF2B5EF4-FFF2-40B4-BE49-F238E27FC236}">
                <a16:creationId xmlns:a16="http://schemas.microsoft.com/office/drawing/2014/main" id="{630AECBF-FE81-4776-8EFA-F247F1FD4E34}"/>
              </a:ext>
            </a:extLst>
          </p:cNvPr>
          <p:cNvSpPr txBox="1"/>
          <p:nvPr/>
        </p:nvSpPr>
        <p:spPr>
          <a:xfrm>
            <a:off x="9787013" y="3025425"/>
            <a:ext cx="1978594" cy="1200329"/>
          </a:xfrm>
          <a:prstGeom prst="rect">
            <a:avLst/>
          </a:prstGeom>
          <a:noFill/>
          <a:ln w="19050">
            <a:solidFill>
              <a:schemeClr val="tx1"/>
            </a:solidFill>
          </a:ln>
        </p:spPr>
        <p:txBody>
          <a:bodyPr wrap="square" rtlCol="0">
            <a:spAutoFit/>
          </a:bodyPr>
          <a:lstStyle/>
          <a:p>
            <a:pPr algn="ctr"/>
            <a:r>
              <a:rPr lang="en-US"/>
              <a:t>index of the sample of origin</a:t>
            </a:r>
          </a:p>
          <a:p>
            <a:pPr algn="ctr"/>
            <a:r>
              <a:rPr lang="en-US"/>
              <a:t>e.g. </a:t>
            </a:r>
            <a:r>
              <a:rPr lang="en-US" b="1">
                <a:solidFill>
                  <a:srgbClr val="FF0000"/>
                </a:solidFill>
              </a:rPr>
              <a:t>sample 1</a:t>
            </a:r>
          </a:p>
          <a:p>
            <a:pPr algn="ctr"/>
            <a:r>
              <a:rPr lang="en-US"/>
              <a:t>or </a:t>
            </a:r>
            <a:r>
              <a:rPr lang="en-US" b="1">
                <a:solidFill>
                  <a:srgbClr val="9F1370"/>
                </a:solidFill>
              </a:rPr>
              <a:t>sample 2</a:t>
            </a:r>
          </a:p>
        </p:txBody>
      </p:sp>
      <p:cxnSp>
        <p:nvCxnSpPr>
          <p:cNvPr id="188" name="Straight Arrow Connector 187">
            <a:extLst>
              <a:ext uri="{FF2B5EF4-FFF2-40B4-BE49-F238E27FC236}">
                <a16:creationId xmlns:a16="http://schemas.microsoft.com/office/drawing/2014/main" id="{D6C42C24-A187-45E9-8B7D-5C6FD296E01E}"/>
              </a:ext>
            </a:extLst>
          </p:cNvPr>
          <p:cNvCxnSpPr/>
          <p:nvPr/>
        </p:nvCxnSpPr>
        <p:spPr>
          <a:xfrm flipV="1">
            <a:off x="7395666" y="2119123"/>
            <a:ext cx="954121" cy="966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4FC93F86-0CCA-4CE7-8E7C-FF8326CBCB4F}"/>
              </a:ext>
            </a:extLst>
          </p:cNvPr>
          <p:cNvCxnSpPr>
            <a:cxnSpLocks/>
          </p:cNvCxnSpPr>
          <p:nvPr/>
        </p:nvCxnSpPr>
        <p:spPr>
          <a:xfrm>
            <a:off x="8504803" y="3263953"/>
            <a:ext cx="1282210" cy="217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1" name="Straight Arrow Connector 190">
            <a:extLst>
              <a:ext uri="{FF2B5EF4-FFF2-40B4-BE49-F238E27FC236}">
                <a16:creationId xmlns:a16="http://schemas.microsoft.com/office/drawing/2014/main" id="{C2727EF4-26D2-48E9-9962-20122666D453}"/>
              </a:ext>
            </a:extLst>
          </p:cNvPr>
          <p:cNvCxnSpPr>
            <a:cxnSpLocks/>
          </p:cNvCxnSpPr>
          <p:nvPr/>
        </p:nvCxnSpPr>
        <p:spPr>
          <a:xfrm>
            <a:off x="8824986" y="3828302"/>
            <a:ext cx="962027" cy="18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7413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4" name="Cube 3">
            <a:extLst>
              <a:ext uri="{FF2B5EF4-FFF2-40B4-BE49-F238E27FC236}">
                <a16:creationId xmlns:a16="http://schemas.microsoft.com/office/drawing/2014/main" id="{7561BAC3-44C6-47FC-82D2-0F592FC929AD}"/>
              </a:ext>
            </a:extLst>
          </p:cNvPr>
          <p:cNvSpPr/>
          <p:nvPr/>
        </p:nvSpPr>
        <p:spPr>
          <a:xfrm>
            <a:off x="838200" y="4419600"/>
            <a:ext cx="7162800" cy="1295400"/>
          </a:xfrm>
          <a:prstGeom prst="cube">
            <a:avLst>
              <a:gd name="adj" fmla="val 988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BB26141D-5DCC-4216-9C20-2EA349F49F5F}"/>
              </a:ext>
            </a:extLst>
          </p:cNvPr>
          <p:cNvGrpSpPr/>
          <p:nvPr/>
        </p:nvGrpSpPr>
        <p:grpSpPr>
          <a:xfrm>
            <a:off x="5486400" y="2091854"/>
            <a:ext cx="2910188" cy="181622"/>
            <a:chOff x="5950502" y="3811604"/>
            <a:chExt cx="2910188" cy="181622"/>
          </a:xfrm>
        </p:grpSpPr>
        <p:cxnSp>
          <p:nvCxnSpPr>
            <p:cNvPr id="6" name="Straight Connector 5">
              <a:extLst>
                <a:ext uri="{FF2B5EF4-FFF2-40B4-BE49-F238E27FC236}">
                  <a16:creationId xmlns:a16="http://schemas.microsoft.com/office/drawing/2014/main" id="{7BB9EEFF-F05E-4B02-9EF4-3D1D8216F783}"/>
                </a:ext>
              </a:extLst>
            </p:cNvPr>
            <p:cNvCxnSpPr/>
            <p:nvPr/>
          </p:nvCxnSpPr>
          <p:spPr>
            <a:xfrm>
              <a:off x="6336079" y="3979325"/>
              <a:ext cx="2119174" cy="0"/>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AAEB794-1E26-4707-A024-35DB93F2F984}"/>
                </a:ext>
              </a:extLst>
            </p:cNvPr>
            <p:cNvCxnSpPr/>
            <p:nvPr/>
          </p:nvCxnSpPr>
          <p:spPr>
            <a:xfrm>
              <a:off x="6336079" y="3815441"/>
              <a:ext cx="2119174" cy="6982"/>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AAE8B8-F569-49B3-BDBB-58983AFD8BC1}"/>
                </a:ext>
              </a:extLst>
            </p:cNvPr>
            <p:cNvCxnSpPr/>
            <p:nvPr/>
          </p:nvCxnSpPr>
          <p:spPr>
            <a:xfrm>
              <a:off x="8479253" y="3824128"/>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9E20E4-1652-48CF-9F44-C6EEA029890E}"/>
                </a:ext>
              </a:extLst>
            </p:cNvPr>
            <p:cNvCxnSpPr/>
            <p:nvPr/>
          </p:nvCxnSpPr>
          <p:spPr>
            <a:xfrm>
              <a:off x="8479252" y="3984877"/>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CA3BE0-D577-4221-A172-95AE300272F0}"/>
                </a:ext>
              </a:extLst>
            </p:cNvPr>
            <p:cNvCxnSpPr/>
            <p:nvPr/>
          </p:nvCxnSpPr>
          <p:spPr>
            <a:xfrm>
              <a:off x="5950503" y="3811604"/>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89A235-A89B-4834-AD70-15401B70A5E9}"/>
                </a:ext>
              </a:extLst>
            </p:cNvPr>
            <p:cNvCxnSpPr/>
            <p:nvPr/>
          </p:nvCxnSpPr>
          <p:spPr>
            <a:xfrm>
              <a:off x="5950502" y="3972353"/>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AD493195-EC39-4EDE-BFC7-289C18A531A3}"/>
              </a:ext>
            </a:extLst>
          </p:cNvPr>
          <p:cNvGrpSpPr/>
          <p:nvPr/>
        </p:nvGrpSpPr>
        <p:grpSpPr>
          <a:xfrm>
            <a:off x="1066800" y="2256778"/>
            <a:ext cx="2910188" cy="181622"/>
            <a:chOff x="2388157" y="3916019"/>
            <a:chExt cx="2910188" cy="181622"/>
          </a:xfrm>
        </p:grpSpPr>
        <p:cxnSp>
          <p:nvCxnSpPr>
            <p:cNvPr id="19" name="Straight Connector 18">
              <a:extLst>
                <a:ext uri="{FF2B5EF4-FFF2-40B4-BE49-F238E27FC236}">
                  <a16:creationId xmlns:a16="http://schemas.microsoft.com/office/drawing/2014/main" id="{D0858FE8-21F3-457D-A337-E8D2087B1E91}"/>
                </a:ext>
              </a:extLst>
            </p:cNvPr>
            <p:cNvCxnSpPr/>
            <p:nvPr/>
          </p:nvCxnSpPr>
          <p:spPr>
            <a:xfrm>
              <a:off x="2773734" y="4083740"/>
              <a:ext cx="2119174"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BFA73B-19C6-4260-9AA1-1033812ACB34}"/>
                </a:ext>
              </a:extLst>
            </p:cNvPr>
            <p:cNvCxnSpPr/>
            <p:nvPr/>
          </p:nvCxnSpPr>
          <p:spPr>
            <a:xfrm>
              <a:off x="2773734" y="3919856"/>
              <a:ext cx="2119174" cy="6982"/>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400FA9-54F0-41FB-831A-E007D6192EF1}"/>
                </a:ext>
              </a:extLst>
            </p:cNvPr>
            <p:cNvCxnSpPr/>
            <p:nvPr/>
          </p:nvCxnSpPr>
          <p:spPr>
            <a:xfrm>
              <a:off x="4916908" y="3928543"/>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9C9E58-8B24-4583-B477-A37984105B03}"/>
                </a:ext>
              </a:extLst>
            </p:cNvPr>
            <p:cNvCxnSpPr/>
            <p:nvPr/>
          </p:nvCxnSpPr>
          <p:spPr>
            <a:xfrm>
              <a:off x="4916907" y="4089292"/>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B8F233-3A1D-407A-BAC9-C97421351195}"/>
                </a:ext>
              </a:extLst>
            </p:cNvPr>
            <p:cNvCxnSpPr/>
            <p:nvPr/>
          </p:nvCxnSpPr>
          <p:spPr>
            <a:xfrm>
              <a:off x="2388158" y="3916019"/>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42DB77-EA66-4B30-9639-CC29841A64A9}"/>
                </a:ext>
              </a:extLst>
            </p:cNvPr>
            <p:cNvCxnSpPr/>
            <p:nvPr/>
          </p:nvCxnSpPr>
          <p:spPr>
            <a:xfrm>
              <a:off x="2388157" y="4076768"/>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C5EAC199-B28E-479B-96BA-7E899DE0B9E5}"/>
              </a:ext>
            </a:extLst>
          </p:cNvPr>
          <p:cNvGrpSpPr/>
          <p:nvPr/>
        </p:nvGrpSpPr>
        <p:grpSpPr>
          <a:xfrm>
            <a:off x="5867837" y="3469134"/>
            <a:ext cx="2910188" cy="181622"/>
            <a:chOff x="5950502" y="3811604"/>
            <a:chExt cx="2910188" cy="181622"/>
          </a:xfrm>
        </p:grpSpPr>
        <p:cxnSp>
          <p:nvCxnSpPr>
            <p:cNvPr id="40" name="Straight Connector 39">
              <a:extLst>
                <a:ext uri="{FF2B5EF4-FFF2-40B4-BE49-F238E27FC236}">
                  <a16:creationId xmlns:a16="http://schemas.microsoft.com/office/drawing/2014/main" id="{A26E5AE5-9F1E-4D12-8A13-EF7FA5DBF2B6}"/>
                </a:ext>
              </a:extLst>
            </p:cNvPr>
            <p:cNvCxnSpPr/>
            <p:nvPr/>
          </p:nvCxnSpPr>
          <p:spPr>
            <a:xfrm>
              <a:off x="6336079" y="3979325"/>
              <a:ext cx="2119174" cy="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FB39C7B-E4B5-46F9-B551-755A01EBB636}"/>
                </a:ext>
              </a:extLst>
            </p:cNvPr>
            <p:cNvCxnSpPr/>
            <p:nvPr/>
          </p:nvCxnSpPr>
          <p:spPr>
            <a:xfrm>
              <a:off x="6336079" y="3815441"/>
              <a:ext cx="2119174" cy="6982"/>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BAACD45-73EA-42BC-BD7F-9E01D35E2016}"/>
                </a:ext>
              </a:extLst>
            </p:cNvPr>
            <p:cNvCxnSpPr/>
            <p:nvPr/>
          </p:nvCxnSpPr>
          <p:spPr>
            <a:xfrm>
              <a:off x="8479253" y="3824128"/>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C1AF20E-035E-4299-9F05-E5C68D776EFA}"/>
                </a:ext>
              </a:extLst>
            </p:cNvPr>
            <p:cNvCxnSpPr/>
            <p:nvPr/>
          </p:nvCxnSpPr>
          <p:spPr>
            <a:xfrm>
              <a:off x="8479252" y="3984877"/>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31C2C1-919D-4F25-9518-0A4FC55769A0}"/>
                </a:ext>
              </a:extLst>
            </p:cNvPr>
            <p:cNvCxnSpPr/>
            <p:nvPr/>
          </p:nvCxnSpPr>
          <p:spPr>
            <a:xfrm>
              <a:off x="5950503" y="3811604"/>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FFE0DC-2F42-4619-AD73-EBABCB8AA07B}"/>
                </a:ext>
              </a:extLst>
            </p:cNvPr>
            <p:cNvCxnSpPr/>
            <p:nvPr/>
          </p:nvCxnSpPr>
          <p:spPr>
            <a:xfrm>
              <a:off x="5950502" y="3972353"/>
              <a:ext cx="381437" cy="8349"/>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B20C7EC-7A04-45A9-8DEE-E2A9BF9D6815}"/>
              </a:ext>
            </a:extLst>
          </p:cNvPr>
          <p:cNvGrpSpPr/>
          <p:nvPr/>
        </p:nvGrpSpPr>
        <p:grpSpPr>
          <a:xfrm>
            <a:off x="1292767" y="3294840"/>
            <a:ext cx="2910188" cy="181622"/>
            <a:chOff x="2388157" y="3916019"/>
            <a:chExt cx="2910188" cy="181622"/>
          </a:xfrm>
        </p:grpSpPr>
        <p:cxnSp>
          <p:nvCxnSpPr>
            <p:cNvPr id="47" name="Straight Connector 46">
              <a:extLst>
                <a:ext uri="{FF2B5EF4-FFF2-40B4-BE49-F238E27FC236}">
                  <a16:creationId xmlns:a16="http://schemas.microsoft.com/office/drawing/2014/main" id="{25E223DF-2721-4F96-BE84-44C05F9780DC}"/>
                </a:ext>
              </a:extLst>
            </p:cNvPr>
            <p:cNvCxnSpPr/>
            <p:nvPr/>
          </p:nvCxnSpPr>
          <p:spPr>
            <a:xfrm>
              <a:off x="2773734" y="4083740"/>
              <a:ext cx="2119174" cy="0"/>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8DFC5F-908F-4EFA-B325-F458424B4C59}"/>
                </a:ext>
              </a:extLst>
            </p:cNvPr>
            <p:cNvCxnSpPr/>
            <p:nvPr/>
          </p:nvCxnSpPr>
          <p:spPr>
            <a:xfrm>
              <a:off x="2773734" y="3919856"/>
              <a:ext cx="2119174" cy="6982"/>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244672B-5C19-4B5F-813C-CD519B91BA8D}"/>
                </a:ext>
              </a:extLst>
            </p:cNvPr>
            <p:cNvCxnSpPr/>
            <p:nvPr/>
          </p:nvCxnSpPr>
          <p:spPr>
            <a:xfrm>
              <a:off x="4916908" y="3928543"/>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BBADFA-ACEF-46A7-B3DB-7B1916834F5D}"/>
                </a:ext>
              </a:extLst>
            </p:cNvPr>
            <p:cNvCxnSpPr/>
            <p:nvPr/>
          </p:nvCxnSpPr>
          <p:spPr>
            <a:xfrm>
              <a:off x="4916907" y="4089292"/>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676CD6-27C4-48AD-841F-825CB08C4C00}"/>
                </a:ext>
              </a:extLst>
            </p:cNvPr>
            <p:cNvCxnSpPr/>
            <p:nvPr/>
          </p:nvCxnSpPr>
          <p:spPr>
            <a:xfrm>
              <a:off x="2388158" y="3916019"/>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93AA135-AF82-4092-80F5-A82AA2EDE1FF}"/>
                </a:ext>
              </a:extLst>
            </p:cNvPr>
            <p:cNvCxnSpPr/>
            <p:nvPr/>
          </p:nvCxnSpPr>
          <p:spPr>
            <a:xfrm>
              <a:off x="2388157" y="4076768"/>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D3D7ABB9-97B3-40FD-B5A7-2FBB287FBFE0}"/>
              </a:ext>
            </a:extLst>
          </p:cNvPr>
          <p:cNvSpPr txBox="1"/>
          <p:nvPr/>
        </p:nvSpPr>
        <p:spPr>
          <a:xfrm>
            <a:off x="8396587" y="4876800"/>
            <a:ext cx="2195213" cy="369332"/>
          </a:xfrm>
          <a:prstGeom prst="rect">
            <a:avLst/>
          </a:prstGeom>
          <a:noFill/>
        </p:spPr>
        <p:txBody>
          <a:bodyPr wrap="square" rtlCol="0">
            <a:spAutoFit/>
          </a:bodyPr>
          <a:lstStyle/>
          <a:p>
            <a:r>
              <a:rPr lang="en-US"/>
              <a:t>Illumina </a:t>
            </a:r>
            <a:r>
              <a:rPr lang="en-US" b="1" u="sng"/>
              <a:t>Flow Cell</a:t>
            </a:r>
          </a:p>
        </p:txBody>
      </p:sp>
    </p:spTree>
    <p:extLst>
      <p:ext uri="{BB962C8B-B14F-4D97-AF65-F5344CB8AC3E}">
        <p14:creationId xmlns:p14="http://schemas.microsoft.com/office/powerpoint/2010/main" val="312038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D4693C-853E-42F7-9D38-42E512D73D56}"/>
              </a:ext>
            </a:extLst>
          </p:cNvPr>
          <p:cNvSpPr>
            <a:spLocks noGrp="1"/>
          </p:cNvSpPr>
          <p:nvPr>
            <p:ph type="body" sz="quarter" idx="10"/>
          </p:nvPr>
        </p:nvSpPr>
        <p:spPr/>
        <p:txBody>
          <a:bodyPr/>
          <a:lstStyle/>
          <a:p>
            <a:r>
              <a:rPr lang="en-US"/>
              <a:t>Next Generation Sequencing</a:t>
            </a:r>
          </a:p>
        </p:txBody>
      </p:sp>
      <p:sp>
        <p:nvSpPr>
          <p:cNvPr id="43" name="TextBox 42">
            <a:extLst>
              <a:ext uri="{FF2B5EF4-FFF2-40B4-BE49-F238E27FC236}">
                <a16:creationId xmlns:a16="http://schemas.microsoft.com/office/drawing/2014/main" id="{33BA736B-742B-48F0-B5BE-7EA73832E373}"/>
              </a:ext>
            </a:extLst>
          </p:cNvPr>
          <p:cNvSpPr txBox="1"/>
          <p:nvPr/>
        </p:nvSpPr>
        <p:spPr>
          <a:xfrm>
            <a:off x="96692" y="3776442"/>
            <a:ext cx="3124200" cy="707886"/>
          </a:xfrm>
          <a:prstGeom prst="rect">
            <a:avLst/>
          </a:prstGeom>
          <a:noFill/>
        </p:spPr>
        <p:txBody>
          <a:bodyPr wrap="square" rtlCol="0">
            <a:spAutoFit/>
          </a:bodyPr>
          <a:lstStyle/>
          <a:p>
            <a:pPr algn="ctr"/>
            <a:r>
              <a:rPr lang="en-US" sz="2000">
                <a:latin typeface="Century Gothic" panose="020B0502020202020204" pitchFamily="34" charset="0"/>
              </a:rPr>
              <a:t>Wild-Type Cells</a:t>
            </a:r>
          </a:p>
          <a:p>
            <a:pPr algn="ctr"/>
            <a:r>
              <a:rPr lang="en-US" sz="2000">
                <a:latin typeface="Century Gothic" panose="020B0502020202020204" pitchFamily="34" charset="0"/>
              </a:rPr>
              <a:t>(3 replicates)</a:t>
            </a:r>
            <a:endParaRPr lang="en-US" sz="2000" dirty="0">
              <a:latin typeface="Century Gothic" panose="020B0502020202020204" pitchFamily="34" charset="0"/>
            </a:endParaRPr>
          </a:p>
        </p:txBody>
      </p:sp>
      <p:sp>
        <p:nvSpPr>
          <p:cNvPr id="44" name="TextBox 43">
            <a:extLst>
              <a:ext uri="{FF2B5EF4-FFF2-40B4-BE49-F238E27FC236}">
                <a16:creationId xmlns:a16="http://schemas.microsoft.com/office/drawing/2014/main" id="{36AB18E1-34CE-4D42-88FA-F6CC716D83B7}"/>
              </a:ext>
            </a:extLst>
          </p:cNvPr>
          <p:cNvSpPr txBox="1"/>
          <p:nvPr/>
        </p:nvSpPr>
        <p:spPr>
          <a:xfrm>
            <a:off x="1588817" y="1285079"/>
            <a:ext cx="3124200" cy="400110"/>
          </a:xfrm>
          <a:prstGeom prst="rect">
            <a:avLst/>
          </a:prstGeom>
          <a:noFill/>
        </p:spPr>
        <p:txBody>
          <a:bodyPr wrap="square" rtlCol="0">
            <a:spAutoFit/>
          </a:bodyPr>
          <a:lstStyle/>
          <a:p>
            <a:pPr algn="ctr"/>
            <a:r>
              <a:rPr lang="en-US" sz="2000">
                <a:latin typeface="Century Gothic" panose="020B0502020202020204" pitchFamily="34" charset="0"/>
              </a:rPr>
              <a:t>Biological samples:</a:t>
            </a:r>
            <a:endParaRPr lang="en-US" sz="2000" dirty="0">
              <a:latin typeface="Century Gothic" panose="020B0502020202020204" pitchFamily="34" charset="0"/>
            </a:endParaRPr>
          </a:p>
        </p:txBody>
      </p:sp>
      <p:pic>
        <p:nvPicPr>
          <p:cNvPr id="1026"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600C661B-079A-4181-BA70-CA392556D29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495301" y="2223678"/>
            <a:ext cx="1059261" cy="5762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94499DBD-B5AF-4B50-8D0F-185C183A6FA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1143000" y="3000060"/>
            <a:ext cx="1059261" cy="57623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91D2FE59-FDDE-4454-8E0D-2203DA03E63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1905000" y="2171744"/>
            <a:ext cx="1059261" cy="57623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3DCB58CB-F137-4784-AB6F-8FE121348FE3}"/>
              </a:ext>
            </a:extLst>
          </p:cNvPr>
          <p:cNvSpPr txBox="1"/>
          <p:nvPr/>
        </p:nvSpPr>
        <p:spPr>
          <a:xfrm>
            <a:off x="3581400" y="3776442"/>
            <a:ext cx="3124200" cy="707886"/>
          </a:xfrm>
          <a:prstGeom prst="rect">
            <a:avLst/>
          </a:prstGeom>
          <a:noFill/>
        </p:spPr>
        <p:txBody>
          <a:bodyPr wrap="square" rtlCol="0">
            <a:spAutoFit/>
          </a:bodyPr>
          <a:lstStyle/>
          <a:p>
            <a:pPr algn="ctr"/>
            <a:r>
              <a:rPr lang="en-US" sz="2000">
                <a:latin typeface="Century Gothic" panose="020B0502020202020204" pitchFamily="34" charset="0"/>
              </a:rPr>
              <a:t>Mutated Cells</a:t>
            </a:r>
          </a:p>
          <a:p>
            <a:pPr algn="ctr"/>
            <a:r>
              <a:rPr lang="en-US" sz="2000">
                <a:latin typeface="Century Gothic" panose="020B0502020202020204" pitchFamily="34" charset="0"/>
              </a:rPr>
              <a:t>(3 samples, e.g. KO)</a:t>
            </a:r>
            <a:endParaRPr lang="en-US" sz="2000" dirty="0">
              <a:latin typeface="Century Gothic" panose="020B0502020202020204" pitchFamily="34" charset="0"/>
            </a:endParaRPr>
          </a:p>
        </p:txBody>
      </p:sp>
      <p:pic>
        <p:nvPicPr>
          <p:cNvPr id="50"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2E45F3C9-5A5D-4C55-B4A7-4774E48FBE5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3848101" y="2113395"/>
            <a:ext cx="1059261" cy="57623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B4E01172-BBBE-4DAB-AC6C-35DDA5BF96D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4495800" y="2889777"/>
            <a:ext cx="1059261" cy="576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15E394CF-31DE-4CB4-A554-8B5933784B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5257800" y="2061461"/>
            <a:ext cx="1059261" cy="57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911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4" name="Cube 3">
            <a:extLst>
              <a:ext uri="{FF2B5EF4-FFF2-40B4-BE49-F238E27FC236}">
                <a16:creationId xmlns:a16="http://schemas.microsoft.com/office/drawing/2014/main" id="{7561BAC3-44C6-47FC-82D2-0F592FC929AD}"/>
              </a:ext>
            </a:extLst>
          </p:cNvPr>
          <p:cNvSpPr/>
          <p:nvPr/>
        </p:nvSpPr>
        <p:spPr>
          <a:xfrm>
            <a:off x="838200" y="4419600"/>
            <a:ext cx="7162800" cy="1295400"/>
          </a:xfrm>
          <a:prstGeom prst="cube">
            <a:avLst>
              <a:gd name="adj" fmla="val 988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3D7ABB9-97B3-40FD-B5A7-2FBB287FBFE0}"/>
              </a:ext>
            </a:extLst>
          </p:cNvPr>
          <p:cNvSpPr txBox="1"/>
          <p:nvPr/>
        </p:nvSpPr>
        <p:spPr>
          <a:xfrm>
            <a:off x="8396587" y="4876800"/>
            <a:ext cx="2195213" cy="369332"/>
          </a:xfrm>
          <a:prstGeom prst="rect">
            <a:avLst/>
          </a:prstGeom>
          <a:noFill/>
        </p:spPr>
        <p:txBody>
          <a:bodyPr wrap="square" rtlCol="0">
            <a:spAutoFit/>
          </a:bodyPr>
          <a:lstStyle/>
          <a:p>
            <a:r>
              <a:rPr lang="en-US"/>
              <a:t>Illumina </a:t>
            </a:r>
            <a:r>
              <a:rPr lang="en-US" b="1" u="sng"/>
              <a:t>Flow Cell</a:t>
            </a:r>
          </a:p>
        </p:txBody>
      </p:sp>
      <p:pic>
        <p:nvPicPr>
          <p:cNvPr id="3" name="Picture 2">
            <a:extLst>
              <a:ext uri="{FF2B5EF4-FFF2-40B4-BE49-F238E27FC236}">
                <a16:creationId xmlns:a16="http://schemas.microsoft.com/office/drawing/2014/main" id="{78F9CFBB-7EA6-475A-AED4-04244EC746E0}"/>
              </a:ext>
            </a:extLst>
          </p:cNvPr>
          <p:cNvPicPr>
            <a:picLocks noChangeAspect="1"/>
          </p:cNvPicPr>
          <p:nvPr/>
        </p:nvPicPr>
        <p:blipFill>
          <a:blip r:embed="rId2"/>
          <a:stretch>
            <a:fillRect/>
          </a:stretch>
        </p:blipFill>
        <p:spPr>
          <a:xfrm rot="16200000" flipV="1">
            <a:off x="2297677" y="5034550"/>
            <a:ext cx="637741" cy="51495"/>
          </a:xfrm>
          <a:prstGeom prst="rect">
            <a:avLst/>
          </a:prstGeom>
        </p:spPr>
      </p:pic>
      <p:pic>
        <p:nvPicPr>
          <p:cNvPr id="5" name="Picture 4">
            <a:extLst>
              <a:ext uri="{FF2B5EF4-FFF2-40B4-BE49-F238E27FC236}">
                <a16:creationId xmlns:a16="http://schemas.microsoft.com/office/drawing/2014/main" id="{B5E9765D-06C6-44EE-B93A-8C157AAE1D00}"/>
              </a:ext>
            </a:extLst>
          </p:cNvPr>
          <p:cNvPicPr>
            <a:picLocks noChangeAspect="1"/>
          </p:cNvPicPr>
          <p:nvPr/>
        </p:nvPicPr>
        <p:blipFill>
          <a:blip r:embed="rId3"/>
          <a:stretch>
            <a:fillRect/>
          </a:stretch>
        </p:blipFill>
        <p:spPr>
          <a:xfrm rot="16200000" flipV="1">
            <a:off x="2961387" y="4849113"/>
            <a:ext cx="685800" cy="55375"/>
          </a:xfrm>
          <a:prstGeom prst="rect">
            <a:avLst/>
          </a:prstGeom>
        </p:spPr>
      </p:pic>
      <p:pic>
        <p:nvPicPr>
          <p:cNvPr id="8" name="Picture 7">
            <a:extLst>
              <a:ext uri="{FF2B5EF4-FFF2-40B4-BE49-F238E27FC236}">
                <a16:creationId xmlns:a16="http://schemas.microsoft.com/office/drawing/2014/main" id="{0B472A4B-6CA3-4BC1-BE77-9D70874B80C3}"/>
              </a:ext>
            </a:extLst>
          </p:cNvPr>
          <p:cNvPicPr>
            <a:picLocks noChangeAspect="1"/>
          </p:cNvPicPr>
          <p:nvPr/>
        </p:nvPicPr>
        <p:blipFill>
          <a:blip r:embed="rId4"/>
          <a:stretch>
            <a:fillRect/>
          </a:stretch>
        </p:blipFill>
        <p:spPr>
          <a:xfrm rot="16200000">
            <a:off x="4805768" y="5026359"/>
            <a:ext cx="840597" cy="67874"/>
          </a:xfrm>
          <a:prstGeom prst="rect">
            <a:avLst/>
          </a:prstGeom>
        </p:spPr>
      </p:pic>
      <p:pic>
        <p:nvPicPr>
          <p:cNvPr id="9" name="Picture 8">
            <a:extLst>
              <a:ext uri="{FF2B5EF4-FFF2-40B4-BE49-F238E27FC236}">
                <a16:creationId xmlns:a16="http://schemas.microsoft.com/office/drawing/2014/main" id="{38665553-91B0-487E-A8FE-368DF0F0C834}"/>
              </a:ext>
            </a:extLst>
          </p:cNvPr>
          <p:cNvPicPr>
            <a:picLocks noChangeAspect="1"/>
          </p:cNvPicPr>
          <p:nvPr/>
        </p:nvPicPr>
        <p:blipFill>
          <a:blip r:embed="rId5"/>
          <a:stretch>
            <a:fillRect/>
          </a:stretch>
        </p:blipFill>
        <p:spPr>
          <a:xfrm rot="16200000">
            <a:off x="6003381" y="4412571"/>
            <a:ext cx="862712" cy="67874"/>
          </a:xfrm>
          <a:prstGeom prst="rect">
            <a:avLst/>
          </a:prstGeom>
        </p:spPr>
      </p:pic>
      <p:sp>
        <p:nvSpPr>
          <p:cNvPr id="86" name="TextBox 85">
            <a:extLst>
              <a:ext uri="{FF2B5EF4-FFF2-40B4-BE49-F238E27FC236}">
                <a16:creationId xmlns:a16="http://schemas.microsoft.com/office/drawing/2014/main" id="{A8185696-D88D-4C61-AB75-329CE699BAA8}"/>
              </a:ext>
            </a:extLst>
          </p:cNvPr>
          <p:cNvSpPr txBox="1"/>
          <p:nvPr/>
        </p:nvSpPr>
        <p:spPr>
          <a:xfrm>
            <a:off x="228600" y="1488163"/>
            <a:ext cx="11827652" cy="1384995"/>
          </a:xfrm>
          <a:prstGeom prst="rect">
            <a:avLst/>
          </a:prstGeom>
          <a:noFill/>
        </p:spPr>
        <p:txBody>
          <a:bodyPr wrap="square" rtlCol="0">
            <a:spAutoFit/>
          </a:bodyPr>
          <a:lstStyle/>
          <a:p>
            <a:r>
              <a:rPr lang="it-IT" sz="2800" b="1">
                <a:solidFill>
                  <a:prstClr val="black"/>
                </a:solidFill>
                <a:latin typeface="Calibri"/>
              </a:rPr>
              <a:t>Cluster generation: DNA attachment</a:t>
            </a:r>
          </a:p>
          <a:p>
            <a:endParaRPr lang="en-US" sz="2800">
              <a:solidFill>
                <a:prstClr val="black"/>
              </a:solidFill>
              <a:latin typeface="Calibri"/>
            </a:endParaRPr>
          </a:p>
          <a:p>
            <a:r>
              <a:rPr lang="en-US" sz="2800">
                <a:solidFill>
                  <a:prstClr val="black"/>
                </a:solidFill>
                <a:latin typeface="Calibri"/>
              </a:rPr>
              <a:t>Single-stranded </a:t>
            </a:r>
            <a:r>
              <a:rPr lang="en-US" sz="2800" dirty="0">
                <a:solidFill>
                  <a:prstClr val="black"/>
                </a:solidFill>
                <a:latin typeface="Calibri"/>
              </a:rPr>
              <a:t>fragments bind randomly to the inside surface of the </a:t>
            </a:r>
            <a:r>
              <a:rPr lang="en-US" sz="2800">
                <a:solidFill>
                  <a:prstClr val="black"/>
                </a:solidFill>
                <a:latin typeface="Calibri"/>
              </a:rPr>
              <a:t>flow cell</a:t>
            </a:r>
            <a:endParaRPr lang="en-US" sz="2800" dirty="0">
              <a:solidFill>
                <a:prstClr val="black"/>
              </a:solidFill>
              <a:latin typeface="Calibri"/>
            </a:endParaRPr>
          </a:p>
        </p:txBody>
      </p:sp>
    </p:spTree>
    <p:extLst>
      <p:ext uri="{BB962C8B-B14F-4D97-AF65-F5344CB8AC3E}">
        <p14:creationId xmlns:p14="http://schemas.microsoft.com/office/powerpoint/2010/main" val="3147947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4" name="Cube 3">
            <a:extLst>
              <a:ext uri="{FF2B5EF4-FFF2-40B4-BE49-F238E27FC236}">
                <a16:creationId xmlns:a16="http://schemas.microsoft.com/office/drawing/2014/main" id="{7561BAC3-44C6-47FC-82D2-0F592FC929AD}"/>
              </a:ext>
            </a:extLst>
          </p:cNvPr>
          <p:cNvSpPr/>
          <p:nvPr/>
        </p:nvSpPr>
        <p:spPr>
          <a:xfrm>
            <a:off x="762000" y="4388563"/>
            <a:ext cx="7162800" cy="1295400"/>
          </a:xfrm>
          <a:prstGeom prst="cube">
            <a:avLst>
              <a:gd name="adj" fmla="val 988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3D7ABB9-97B3-40FD-B5A7-2FBB287FBFE0}"/>
              </a:ext>
            </a:extLst>
          </p:cNvPr>
          <p:cNvSpPr txBox="1"/>
          <p:nvPr/>
        </p:nvSpPr>
        <p:spPr>
          <a:xfrm>
            <a:off x="8396587" y="4876800"/>
            <a:ext cx="2195213" cy="369332"/>
          </a:xfrm>
          <a:prstGeom prst="rect">
            <a:avLst/>
          </a:prstGeom>
          <a:noFill/>
        </p:spPr>
        <p:txBody>
          <a:bodyPr wrap="square" rtlCol="0">
            <a:spAutoFit/>
          </a:bodyPr>
          <a:lstStyle/>
          <a:p>
            <a:r>
              <a:rPr lang="en-US"/>
              <a:t>Illumina </a:t>
            </a:r>
            <a:r>
              <a:rPr lang="en-US" b="1" u="sng"/>
              <a:t>Flow Cell</a:t>
            </a:r>
          </a:p>
        </p:txBody>
      </p:sp>
      <p:pic>
        <p:nvPicPr>
          <p:cNvPr id="3" name="Picture 2">
            <a:extLst>
              <a:ext uri="{FF2B5EF4-FFF2-40B4-BE49-F238E27FC236}">
                <a16:creationId xmlns:a16="http://schemas.microsoft.com/office/drawing/2014/main" id="{78F9CFBB-7EA6-475A-AED4-04244EC746E0}"/>
              </a:ext>
            </a:extLst>
          </p:cNvPr>
          <p:cNvPicPr>
            <a:picLocks noChangeAspect="1"/>
          </p:cNvPicPr>
          <p:nvPr/>
        </p:nvPicPr>
        <p:blipFill>
          <a:blip r:embed="rId2"/>
          <a:stretch>
            <a:fillRect/>
          </a:stretch>
        </p:blipFill>
        <p:spPr>
          <a:xfrm rot="16200000" flipV="1">
            <a:off x="2297677" y="5034550"/>
            <a:ext cx="637741" cy="51495"/>
          </a:xfrm>
          <a:prstGeom prst="rect">
            <a:avLst/>
          </a:prstGeom>
        </p:spPr>
      </p:pic>
      <p:pic>
        <p:nvPicPr>
          <p:cNvPr id="5" name="Picture 4">
            <a:extLst>
              <a:ext uri="{FF2B5EF4-FFF2-40B4-BE49-F238E27FC236}">
                <a16:creationId xmlns:a16="http://schemas.microsoft.com/office/drawing/2014/main" id="{B5E9765D-06C6-44EE-B93A-8C157AAE1D00}"/>
              </a:ext>
            </a:extLst>
          </p:cNvPr>
          <p:cNvPicPr>
            <a:picLocks noChangeAspect="1"/>
          </p:cNvPicPr>
          <p:nvPr/>
        </p:nvPicPr>
        <p:blipFill>
          <a:blip r:embed="rId3"/>
          <a:stretch>
            <a:fillRect/>
          </a:stretch>
        </p:blipFill>
        <p:spPr>
          <a:xfrm rot="16200000" flipV="1">
            <a:off x="2961387" y="4849113"/>
            <a:ext cx="685800" cy="55375"/>
          </a:xfrm>
          <a:prstGeom prst="rect">
            <a:avLst/>
          </a:prstGeom>
        </p:spPr>
      </p:pic>
      <p:pic>
        <p:nvPicPr>
          <p:cNvPr id="8" name="Picture 7">
            <a:extLst>
              <a:ext uri="{FF2B5EF4-FFF2-40B4-BE49-F238E27FC236}">
                <a16:creationId xmlns:a16="http://schemas.microsoft.com/office/drawing/2014/main" id="{0B472A4B-6CA3-4BC1-BE77-9D70874B80C3}"/>
              </a:ext>
            </a:extLst>
          </p:cNvPr>
          <p:cNvPicPr>
            <a:picLocks noChangeAspect="1"/>
          </p:cNvPicPr>
          <p:nvPr/>
        </p:nvPicPr>
        <p:blipFill>
          <a:blip r:embed="rId4"/>
          <a:stretch>
            <a:fillRect/>
          </a:stretch>
        </p:blipFill>
        <p:spPr>
          <a:xfrm rot="16200000">
            <a:off x="4805768" y="5026359"/>
            <a:ext cx="840597" cy="67874"/>
          </a:xfrm>
          <a:prstGeom prst="rect">
            <a:avLst/>
          </a:prstGeom>
        </p:spPr>
      </p:pic>
      <p:pic>
        <p:nvPicPr>
          <p:cNvPr id="9" name="Picture 8">
            <a:extLst>
              <a:ext uri="{FF2B5EF4-FFF2-40B4-BE49-F238E27FC236}">
                <a16:creationId xmlns:a16="http://schemas.microsoft.com/office/drawing/2014/main" id="{38665553-91B0-487E-A8FE-368DF0F0C834}"/>
              </a:ext>
            </a:extLst>
          </p:cNvPr>
          <p:cNvPicPr>
            <a:picLocks noChangeAspect="1"/>
          </p:cNvPicPr>
          <p:nvPr/>
        </p:nvPicPr>
        <p:blipFill>
          <a:blip r:embed="rId5"/>
          <a:stretch>
            <a:fillRect/>
          </a:stretch>
        </p:blipFill>
        <p:spPr>
          <a:xfrm rot="16200000">
            <a:off x="6003381" y="4412571"/>
            <a:ext cx="862712" cy="67874"/>
          </a:xfrm>
          <a:prstGeom prst="rect">
            <a:avLst/>
          </a:prstGeom>
        </p:spPr>
      </p:pic>
      <p:sp>
        <p:nvSpPr>
          <p:cNvPr id="86" name="TextBox 85">
            <a:extLst>
              <a:ext uri="{FF2B5EF4-FFF2-40B4-BE49-F238E27FC236}">
                <a16:creationId xmlns:a16="http://schemas.microsoft.com/office/drawing/2014/main" id="{A8185696-D88D-4C61-AB75-329CE699BAA8}"/>
              </a:ext>
            </a:extLst>
          </p:cNvPr>
          <p:cNvSpPr txBox="1"/>
          <p:nvPr/>
        </p:nvSpPr>
        <p:spPr>
          <a:xfrm>
            <a:off x="228220" y="1146111"/>
            <a:ext cx="11827652" cy="3108543"/>
          </a:xfrm>
          <a:prstGeom prst="rect">
            <a:avLst/>
          </a:prstGeom>
          <a:noFill/>
        </p:spPr>
        <p:txBody>
          <a:bodyPr wrap="square" rtlCol="0">
            <a:spAutoFit/>
          </a:bodyPr>
          <a:lstStyle/>
          <a:p>
            <a:r>
              <a:rPr lang="it-IT" sz="2800" b="1">
                <a:solidFill>
                  <a:prstClr val="black"/>
                </a:solidFill>
                <a:latin typeface="Calibri"/>
              </a:rPr>
              <a:t>Cluster generation: Solid-Phase Amplification</a:t>
            </a:r>
          </a:p>
          <a:p>
            <a:endParaRPr lang="en-US" sz="2800">
              <a:solidFill>
                <a:prstClr val="black"/>
              </a:solidFill>
              <a:latin typeface="Calibri"/>
            </a:endParaRPr>
          </a:p>
          <a:p>
            <a:pPr marL="457200" indent="-457200">
              <a:buFont typeface="Arial" panose="020B0604020202020204" pitchFamily="34" charset="0"/>
              <a:buChar char="•"/>
            </a:pPr>
            <a:r>
              <a:rPr lang="en-US" sz="2800">
                <a:solidFill>
                  <a:prstClr val="black"/>
                </a:solidFill>
                <a:latin typeface="Calibri"/>
              </a:rPr>
              <a:t>Unlabeled nucleotides and enzyme are added to initiate solid-phase amplification</a:t>
            </a:r>
          </a:p>
          <a:p>
            <a:pPr marL="457200" indent="-457200">
              <a:buFont typeface="Arial" panose="020B0604020202020204" pitchFamily="34" charset="0"/>
              <a:buChar char="•"/>
            </a:pPr>
            <a:r>
              <a:rPr lang="en-US" sz="2800">
                <a:solidFill>
                  <a:prstClr val="black"/>
                </a:solidFill>
                <a:latin typeface="Calibri"/>
              </a:rPr>
              <a:t>Several million dense clusters of double-stranded DNA are generated in each channel of the flow cell</a:t>
            </a:r>
          </a:p>
          <a:p>
            <a:endParaRPr lang="en-US" sz="2800" dirty="0">
              <a:solidFill>
                <a:prstClr val="black"/>
              </a:solidFill>
              <a:latin typeface="Calibri"/>
            </a:endParaRPr>
          </a:p>
        </p:txBody>
      </p:sp>
      <p:pic>
        <p:nvPicPr>
          <p:cNvPr id="10" name="Picture 9">
            <a:extLst>
              <a:ext uri="{FF2B5EF4-FFF2-40B4-BE49-F238E27FC236}">
                <a16:creationId xmlns:a16="http://schemas.microsoft.com/office/drawing/2014/main" id="{5D48DD62-EC76-47BB-957D-D97E7BD64324}"/>
              </a:ext>
            </a:extLst>
          </p:cNvPr>
          <p:cNvPicPr>
            <a:picLocks noChangeAspect="1"/>
          </p:cNvPicPr>
          <p:nvPr/>
        </p:nvPicPr>
        <p:blipFill>
          <a:blip r:embed="rId2"/>
          <a:stretch>
            <a:fillRect/>
          </a:stretch>
        </p:blipFill>
        <p:spPr>
          <a:xfrm rot="16200000" flipV="1">
            <a:off x="2440333" y="5158951"/>
            <a:ext cx="637741" cy="51495"/>
          </a:xfrm>
          <a:prstGeom prst="rect">
            <a:avLst/>
          </a:prstGeom>
        </p:spPr>
      </p:pic>
      <p:pic>
        <p:nvPicPr>
          <p:cNvPr id="11" name="Picture 10">
            <a:extLst>
              <a:ext uri="{FF2B5EF4-FFF2-40B4-BE49-F238E27FC236}">
                <a16:creationId xmlns:a16="http://schemas.microsoft.com/office/drawing/2014/main" id="{91D35E8A-C9B8-49E0-B574-20EBFA9B9F30}"/>
              </a:ext>
            </a:extLst>
          </p:cNvPr>
          <p:cNvPicPr>
            <a:picLocks noChangeAspect="1"/>
          </p:cNvPicPr>
          <p:nvPr/>
        </p:nvPicPr>
        <p:blipFill>
          <a:blip r:embed="rId2"/>
          <a:stretch>
            <a:fillRect/>
          </a:stretch>
        </p:blipFill>
        <p:spPr>
          <a:xfrm rot="16200000" flipV="1">
            <a:off x="2266536" y="5263241"/>
            <a:ext cx="637741" cy="51495"/>
          </a:xfrm>
          <a:prstGeom prst="rect">
            <a:avLst/>
          </a:prstGeom>
        </p:spPr>
      </p:pic>
      <p:pic>
        <p:nvPicPr>
          <p:cNvPr id="12" name="Picture 11">
            <a:extLst>
              <a:ext uri="{FF2B5EF4-FFF2-40B4-BE49-F238E27FC236}">
                <a16:creationId xmlns:a16="http://schemas.microsoft.com/office/drawing/2014/main" id="{557CFD1B-7267-4158-99BD-141205DB41B6}"/>
              </a:ext>
            </a:extLst>
          </p:cNvPr>
          <p:cNvPicPr>
            <a:picLocks noChangeAspect="1"/>
          </p:cNvPicPr>
          <p:nvPr/>
        </p:nvPicPr>
        <p:blipFill>
          <a:blip r:embed="rId2"/>
          <a:stretch>
            <a:fillRect/>
          </a:stretch>
        </p:blipFill>
        <p:spPr>
          <a:xfrm rot="16200000" flipV="1">
            <a:off x="2092740" y="5169923"/>
            <a:ext cx="637741" cy="51495"/>
          </a:xfrm>
          <a:prstGeom prst="rect">
            <a:avLst/>
          </a:prstGeom>
        </p:spPr>
      </p:pic>
      <p:pic>
        <p:nvPicPr>
          <p:cNvPr id="13" name="Picture 12">
            <a:extLst>
              <a:ext uri="{FF2B5EF4-FFF2-40B4-BE49-F238E27FC236}">
                <a16:creationId xmlns:a16="http://schemas.microsoft.com/office/drawing/2014/main" id="{016D12DD-F013-4246-80D7-11A90D0C4E83}"/>
              </a:ext>
            </a:extLst>
          </p:cNvPr>
          <p:cNvPicPr>
            <a:picLocks noChangeAspect="1"/>
          </p:cNvPicPr>
          <p:nvPr/>
        </p:nvPicPr>
        <p:blipFill>
          <a:blip r:embed="rId2"/>
          <a:stretch>
            <a:fillRect/>
          </a:stretch>
        </p:blipFill>
        <p:spPr>
          <a:xfrm rot="16200000" flipV="1">
            <a:off x="2396505" y="4958436"/>
            <a:ext cx="637741" cy="51495"/>
          </a:xfrm>
          <a:prstGeom prst="rect">
            <a:avLst/>
          </a:prstGeom>
        </p:spPr>
      </p:pic>
      <p:pic>
        <p:nvPicPr>
          <p:cNvPr id="14" name="Picture 13">
            <a:extLst>
              <a:ext uri="{FF2B5EF4-FFF2-40B4-BE49-F238E27FC236}">
                <a16:creationId xmlns:a16="http://schemas.microsoft.com/office/drawing/2014/main" id="{C1509A86-A6C7-4B5D-A496-82631BBA9944}"/>
              </a:ext>
            </a:extLst>
          </p:cNvPr>
          <p:cNvPicPr>
            <a:picLocks noChangeAspect="1"/>
          </p:cNvPicPr>
          <p:nvPr/>
        </p:nvPicPr>
        <p:blipFill>
          <a:blip r:embed="rId2"/>
          <a:stretch>
            <a:fillRect/>
          </a:stretch>
        </p:blipFill>
        <p:spPr>
          <a:xfrm rot="16200000" flipV="1">
            <a:off x="2195729" y="5112196"/>
            <a:ext cx="637741" cy="51495"/>
          </a:xfrm>
          <a:prstGeom prst="rect">
            <a:avLst/>
          </a:prstGeom>
        </p:spPr>
      </p:pic>
      <p:pic>
        <p:nvPicPr>
          <p:cNvPr id="15" name="Picture 14">
            <a:extLst>
              <a:ext uri="{FF2B5EF4-FFF2-40B4-BE49-F238E27FC236}">
                <a16:creationId xmlns:a16="http://schemas.microsoft.com/office/drawing/2014/main" id="{3EB51079-38E1-4BF2-9430-2AB29F619320}"/>
              </a:ext>
            </a:extLst>
          </p:cNvPr>
          <p:cNvPicPr>
            <a:picLocks noChangeAspect="1"/>
          </p:cNvPicPr>
          <p:nvPr/>
        </p:nvPicPr>
        <p:blipFill>
          <a:blip r:embed="rId2"/>
          <a:stretch>
            <a:fillRect/>
          </a:stretch>
        </p:blipFill>
        <p:spPr>
          <a:xfrm rot="16200000" flipV="1">
            <a:off x="2087956" y="5048615"/>
            <a:ext cx="637741" cy="51495"/>
          </a:xfrm>
          <a:prstGeom prst="rect">
            <a:avLst/>
          </a:prstGeom>
        </p:spPr>
      </p:pic>
      <p:pic>
        <p:nvPicPr>
          <p:cNvPr id="16" name="Picture 15">
            <a:extLst>
              <a:ext uri="{FF2B5EF4-FFF2-40B4-BE49-F238E27FC236}">
                <a16:creationId xmlns:a16="http://schemas.microsoft.com/office/drawing/2014/main" id="{8551D50C-BE77-4ADB-AE15-8378E7D81D1E}"/>
              </a:ext>
            </a:extLst>
          </p:cNvPr>
          <p:cNvPicPr>
            <a:picLocks noChangeAspect="1"/>
          </p:cNvPicPr>
          <p:nvPr/>
        </p:nvPicPr>
        <p:blipFill>
          <a:blip r:embed="rId2"/>
          <a:stretch>
            <a:fillRect/>
          </a:stretch>
        </p:blipFill>
        <p:spPr>
          <a:xfrm rot="16200000" flipV="1">
            <a:off x="2230612" y="5173016"/>
            <a:ext cx="637741" cy="51495"/>
          </a:xfrm>
          <a:prstGeom prst="rect">
            <a:avLst/>
          </a:prstGeom>
        </p:spPr>
      </p:pic>
      <p:pic>
        <p:nvPicPr>
          <p:cNvPr id="17" name="Picture 16">
            <a:extLst>
              <a:ext uri="{FF2B5EF4-FFF2-40B4-BE49-F238E27FC236}">
                <a16:creationId xmlns:a16="http://schemas.microsoft.com/office/drawing/2014/main" id="{C230A9A1-22EB-470E-A91C-54FC6E693DB8}"/>
              </a:ext>
            </a:extLst>
          </p:cNvPr>
          <p:cNvPicPr>
            <a:picLocks noChangeAspect="1"/>
          </p:cNvPicPr>
          <p:nvPr/>
        </p:nvPicPr>
        <p:blipFill>
          <a:blip r:embed="rId2"/>
          <a:stretch>
            <a:fillRect/>
          </a:stretch>
        </p:blipFill>
        <p:spPr>
          <a:xfrm rot="16200000" flipV="1">
            <a:off x="2056815" y="5277306"/>
            <a:ext cx="637741" cy="51495"/>
          </a:xfrm>
          <a:prstGeom prst="rect">
            <a:avLst/>
          </a:prstGeom>
        </p:spPr>
      </p:pic>
      <p:pic>
        <p:nvPicPr>
          <p:cNvPr id="18" name="Picture 17">
            <a:extLst>
              <a:ext uri="{FF2B5EF4-FFF2-40B4-BE49-F238E27FC236}">
                <a16:creationId xmlns:a16="http://schemas.microsoft.com/office/drawing/2014/main" id="{8F469F61-8A5F-4D91-81C3-E90FEEE6A321}"/>
              </a:ext>
            </a:extLst>
          </p:cNvPr>
          <p:cNvPicPr>
            <a:picLocks noChangeAspect="1"/>
          </p:cNvPicPr>
          <p:nvPr/>
        </p:nvPicPr>
        <p:blipFill>
          <a:blip r:embed="rId2"/>
          <a:stretch>
            <a:fillRect/>
          </a:stretch>
        </p:blipFill>
        <p:spPr>
          <a:xfrm rot="16200000" flipV="1">
            <a:off x="1883019" y="5183988"/>
            <a:ext cx="637741" cy="51495"/>
          </a:xfrm>
          <a:prstGeom prst="rect">
            <a:avLst/>
          </a:prstGeom>
        </p:spPr>
      </p:pic>
      <p:pic>
        <p:nvPicPr>
          <p:cNvPr id="19" name="Picture 18">
            <a:extLst>
              <a:ext uri="{FF2B5EF4-FFF2-40B4-BE49-F238E27FC236}">
                <a16:creationId xmlns:a16="http://schemas.microsoft.com/office/drawing/2014/main" id="{CACAE845-00C2-46F4-99F6-96BC00A5A3CC}"/>
              </a:ext>
            </a:extLst>
          </p:cNvPr>
          <p:cNvPicPr>
            <a:picLocks noChangeAspect="1"/>
          </p:cNvPicPr>
          <p:nvPr/>
        </p:nvPicPr>
        <p:blipFill>
          <a:blip r:embed="rId2"/>
          <a:stretch>
            <a:fillRect/>
          </a:stretch>
        </p:blipFill>
        <p:spPr>
          <a:xfrm rot="16200000" flipV="1">
            <a:off x="2178358" y="5018695"/>
            <a:ext cx="637741" cy="51495"/>
          </a:xfrm>
          <a:prstGeom prst="rect">
            <a:avLst/>
          </a:prstGeom>
        </p:spPr>
      </p:pic>
      <p:pic>
        <p:nvPicPr>
          <p:cNvPr id="20" name="Picture 19">
            <a:extLst>
              <a:ext uri="{FF2B5EF4-FFF2-40B4-BE49-F238E27FC236}">
                <a16:creationId xmlns:a16="http://schemas.microsoft.com/office/drawing/2014/main" id="{671F4644-7F4B-4284-9128-FCEC5D2DEE52}"/>
              </a:ext>
            </a:extLst>
          </p:cNvPr>
          <p:cNvPicPr>
            <a:picLocks noChangeAspect="1"/>
          </p:cNvPicPr>
          <p:nvPr/>
        </p:nvPicPr>
        <p:blipFill>
          <a:blip r:embed="rId2"/>
          <a:stretch>
            <a:fillRect/>
          </a:stretch>
        </p:blipFill>
        <p:spPr>
          <a:xfrm rot="16200000" flipV="1">
            <a:off x="1986008" y="5126261"/>
            <a:ext cx="637741" cy="51495"/>
          </a:xfrm>
          <a:prstGeom prst="rect">
            <a:avLst/>
          </a:prstGeom>
        </p:spPr>
      </p:pic>
      <p:pic>
        <p:nvPicPr>
          <p:cNvPr id="21" name="Picture 20">
            <a:extLst>
              <a:ext uri="{FF2B5EF4-FFF2-40B4-BE49-F238E27FC236}">
                <a16:creationId xmlns:a16="http://schemas.microsoft.com/office/drawing/2014/main" id="{EE5514C4-D9C1-4720-9FF1-F76147DF1B92}"/>
              </a:ext>
            </a:extLst>
          </p:cNvPr>
          <p:cNvPicPr>
            <a:picLocks noChangeAspect="1"/>
          </p:cNvPicPr>
          <p:nvPr/>
        </p:nvPicPr>
        <p:blipFill>
          <a:blip r:embed="rId3"/>
          <a:stretch>
            <a:fillRect/>
          </a:stretch>
        </p:blipFill>
        <p:spPr>
          <a:xfrm rot="16200000" flipV="1">
            <a:off x="3169593" y="4911918"/>
            <a:ext cx="685800" cy="55375"/>
          </a:xfrm>
          <a:prstGeom prst="rect">
            <a:avLst/>
          </a:prstGeom>
        </p:spPr>
      </p:pic>
      <p:pic>
        <p:nvPicPr>
          <p:cNvPr id="22" name="Picture 21">
            <a:extLst>
              <a:ext uri="{FF2B5EF4-FFF2-40B4-BE49-F238E27FC236}">
                <a16:creationId xmlns:a16="http://schemas.microsoft.com/office/drawing/2014/main" id="{4CD34A47-9110-4EBA-A9E6-DD84650376E3}"/>
              </a:ext>
            </a:extLst>
          </p:cNvPr>
          <p:cNvPicPr>
            <a:picLocks noChangeAspect="1"/>
          </p:cNvPicPr>
          <p:nvPr/>
        </p:nvPicPr>
        <p:blipFill>
          <a:blip r:embed="rId3"/>
          <a:stretch>
            <a:fillRect/>
          </a:stretch>
        </p:blipFill>
        <p:spPr>
          <a:xfrm rot="16200000" flipV="1">
            <a:off x="3071967" y="5084437"/>
            <a:ext cx="685800" cy="55375"/>
          </a:xfrm>
          <a:prstGeom prst="rect">
            <a:avLst/>
          </a:prstGeom>
        </p:spPr>
      </p:pic>
      <p:pic>
        <p:nvPicPr>
          <p:cNvPr id="23" name="Picture 22">
            <a:extLst>
              <a:ext uri="{FF2B5EF4-FFF2-40B4-BE49-F238E27FC236}">
                <a16:creationId xmlns:a16="http://schemas.microsoft.com/office/drawing/2014/main" id="{DB1D334B-1372-4708-A71C-E6659312DAFC}"/>
              </a:ext>
            </a:extLst>
          </p:cNvPr>
          <p:cNvPicPr>
            <a:picLocks noChangeAspect="1"/>
          </p:cNvPicPr>
          <p:nvPr/>
        </p:nvPicPr>
        <p:blipFill>
          <a:blip r:embed="rId3"/>
          <a:stretch>
            <a:fillRect/>
          </a:stretch>
        </p:blipFill>
        <p:spPr>
          <a:xfrm rot="16200000" flipV="1">
            <a:off x="2867350" y="5016754"/>
            <a:ext cx="685800" cy="55375"/>
          </a:xfrm>
          <a:prstGeom prst="rect">
            <a:avLst/>
          </a:prstGeom>
        </p:spPr>
      </p:pic>
      <p:pic>
        <p:nvPicPr>
          <p:cNvPr id="24" name="Picture 23">
            <a:extLst>
              <a:ext uri="{FF2B5EF4-FFF2-40B4-BE49-F238E27FC236}">
                <a16:creationId xmlns:a16="http://schemas.microsoft.com/office/drawing/2014/main" id="{CA6B1567-94E0-4B95-BECD-B66B429ABE1E}"/>
              </a:ext>
            </a:extLst>
          </p:cNvPr>
          <p:cNvPicPr>
            <a:picLocks noChangeAspect="1"/>
          </p:cNvPicPr>
          <p:nvPr/>
        </p:nvPicPr>
        <p:blipFill>
          <a:blip r:embed="rId3"/>
          <a:stretch>
            <a:fillRect/>
          </a:stretch>
        </p:blipFill>
        <p:spPr>
          <a:xfrm rot="16200000" flipV="1">
            <a:off x="3060637" y="4827152"/>
            <a:ext cx="685800" cy="55375"/>
          </a:xfrm>
          <a:prstGeom prst="rect">
            <a:avLst/>
          </a:prstGeom>
        </p:spPr>
      </p:pic>
      <p:pic>
        <p:nvPicPr>
          <p:cNvPr id="25" name="Picture 24">
            <a:extLst>
              <a:ext uri="{FF2B5EF4-FFF2-40B4-BE49-F238E27FC236}">
                <a16:creationId xmlns:a16="http://schemas.microsoft.com/office/drawing/2014/main" id="{E800A552-89C0-46D0-89B7-7C8B4C1AC82F}"/>
              </a:ext>
            </a:extLst>
          </p:cNvPr>
          <p:cNvPicPr>
            <a:picLocks noChangeAspect="1"/>
          </p:cNvPicPr>
          <p:nvPr/>
        </p:nvPicPr>
        <p:blipFill>
          <a:blip r:embed="rId3"/>
          <a:stretch>
            <a:fillRect/>
          </a:stretch>
        </p:blipFill>
        <p:spPr>
          <a:xfrm rot="16200000" flipV="1">
            <a:off x="2989074" y="5148350"/>
            <a:ext cx="685800" cy="55375"/>
          </a:xfrm>
          <a:prstGeom prst="rect">
            <a:avLst/>
          </a:prstGeom>
        </p:spPr>
      </p:pic>
      <p:pic>
        <p:nvPicPr>
          <p:cNvPr id="26" name="Picture 25">
            <a:extLst>
              <a:ext uri="{FF2B5EF4-FFF2-40B4-BE49-F238E27FC236}">
                <a16:creationId xmlns:a16="http://schemas.microsoft.com/office/drawing/2014/main" id="{2FBC10A6-7AF2-432A-B683-8A8E97A1AA29}"/>
              </a:ext>
            </a:extLst>
          </p:cNvPr>
          <p:cNvPicPr>
            <a:picLocks noChangeAspect="1"/>
          </p:cNvPicPr>
          <p:nvPr/>
        </p:nvPicPr>
        <p:blipFill>
          <a:blip r:embed="rId3"/>
          <a:stretch>
            <a:fillRect/>
          </a:stretch>
        </p:blipFill>
        <p:spPr>
          <a:xfrm rot="16200000" flipV="1">
            <a:off x="3213037" y="4979552"/>
            <a:ext cx="685800" cy="55375"/>
          </a:xfrm>
          <a:prstGeom prst="rect">
            <a:avLst/>
          </a:prstGeom>
        </p:spPr>
      </p:pic>
      <p:pic>
        <p:nvPicPr>
          <p:cNvPr id="27" name="Picture 26">
            <a:extLst>
              <a:ext uri="{FF2B5EF4-FFF2-40B4-BE49-F238E27FC236}">
                <a16:creationId xmlns:a16="http://schemas.microsoft.com/office/drawing/2014/main" id="{7CCA116A-338F-48B0-ABCC-7142681551AC}"/>
              </a:ext>
            </a:extLst>
          </p:cNvPr>
          <p:cNvPicPr>
            <a:picLocks noChangeAspect="1"/>
          </p:cNvPicPr>
          <p:nvPr/>
        </p:nvPicPr>
        <p:blipFill>
          <a:blip r:embed="rId3"/>
          <a:stretch>
            <a:fillRect/>
          </a:stretch>
        </p:blipFill>
        <p:spPr>
          <a:xfrm rot="16200000" flipV="1">
            <a:off x="3141905" y="4858781"/>
            <a:ext cx="685800" cy="55375"/>
          </a:xfrm>
          <a:prstGeom prst="rect">
            <a:avLst/>
          </a:prstGeom>
        </p:spPr>
      </p:pic>
      <p:pic>
        <p:nvPicPr>
          <p:cNvPr id="28" name="Picture 27">
            <a:extLst>
              <a:ext uri="{FF2B5EF4-FFF2-40B4-BE49-F238E27FC236}">
                <a16:creationId xmlns:a16="http://schemas.microsoft.com/office/drawing/2014/main" id="{221B211D-102E-475E-9185-3D67FA2BB279}"/>
              </a:ext>
            </a:extLst>
          </p:cNvPr>
          <p:cNvPicPr>
            <a:picLocks noChangeAspect="1"/>
          </p:cNvPicPr>
          <p:nvPr/>
        </p:nvPicPr>
        <p:blipFill>
          <a:blip r:embed="rId3"/>
          <a:stretch>
            <a:fillRect/>
          </a:stretch>
        </p:blipFill>
        <p:spPr>
          <a:xfrm rot="16200000" flipV="1">
            <a:off x="3350111" y="4921586"/>
            <a:ext cx="685800" cy="55375"/>
          </a:xfrm>
          <a:prstGeom prst="rect">
            <a:avLst/>
          </a:prstGeom>
        </p:spPr>
      </p:pic>
      <p:pic>
        <p:nvPicPr>
          <p:cNvPr id="29" name="Picture 28">
            <a:extLst>
              <a:ext uri="{FF2B5EF4-FFF2-40B4-BE49-F238E27FC236}">
                <a16:creationId xmlns:a16="http://schemas.microsoft.com/office/drawing/2014/main" id="{776C585F-D0A8-4899-802C-B764611F8401}"/>
              </a:ext>
            </a:extLst>
          </p:cNvPr>
          <p:cNvPicPr>
            <a:picLocks noChangeAspect="1"/>
          </p:cNvPicPr>
          <p:nvPr/>
        </p:nvPicPr>
        <p:blipFill>
          <a:blip r:embed="rId3"/>
          <a:stretch>
            <a:fillRect/>
          </a:stretch>
        </p:blipFill>
        <p:spPr>
          <a:xfrm rot="16200000" flipV="1">
            <a:off x="3252485" y="5094105"/>
            <a:ext cx="685800" cy="55375"/>
          </a:xfrm>
          <a:prstGeom prst="rect">
            <a:avLst/>
          </a:prstGeom>
        </p:spPr>
      </p:pic>
      <p:pic>
        <p:nvPicPr>
          <p:cNvPr id="30" name="Picture 29">
            <a:extLst>
              <a:ext uri="{FF2B5EF4-FFF2-40B4-BE49-F238E27FC236}">
                <a16:creationId xmlns:a16="http://schemas.microsoft.com/office/drawing/2014/main" id="{BC0D27C5-D515-4E9D-8B76-13CDECF24298}"/>
              </a:ext>
            </a:extLst>
          </p:cNvPr>
          <p:cNvPicPr>
            <a:picLocks noChangeAspect="1"/>
          </p:cNvPicPr>
          <p:nvPr/>
        </p:nvPicPr>
        <p:blipFill>
          <a:blip r:embed="rId3"/>
          <a:stretch>
            <a:fillRect/>
          </a:stretch>
        </p:blipFill>
        <p:spPr>
          <a:xfrm rot="16200000" flipV="1">
            <a:off x="3047868" y="5026422"/>
            <a:ext cx="685800" cy="55375"/>
          </a:xfrm>
          <a:prstGeom prst="rect">
            <a:avLst/>
          </a:prstGeom>
        </p:spPr>
      </p:pic>
      <p:pic>
        <p:nvPicPr>
          <p:cNvPr id="31" name="Picture 30">
            <a:extLst>
              <a:ext uri="{FF2B5EF4-FFF2-40B4-BE49-F238E27FC236}">
                <a16:creationId xmlns:a16="http://schemas.microsoft.com/office/drawing/2014/main" id="{3B66547C-3916-42D5-A64E-A2F2EDDF5734}"/>
              </a:ext>
            </a:extLst>
          </p:cNvPr>
          <p:cNvPicPr>
            <a:picLocks noChangeAspect="1"/>
          </p:cNvPicPr>
          <p:nvPr/>
        </p:nvPicPr>
        <p:blipFill>
          <a:blip r:embed="rId3"/>
          <a:stretch>
            <a:fillRect/>
          </a:stretch>
        </p:blipFill>
        <p:spPr>
          <a:xfrm rot="16200000" flipV="1">
            <a:off x="3241155" y="4836820"/>
            <a:ext cx="685800" cy="55375"/>
          </a:xfrm>
          <a:prstGeom prst="rect">
            <a:avLst/>
          </a:prstGeom>
        </p:spPr>
      </p:pic>
      <p:pic>
        <p:nvPicPr>
          <p:cNvPr id="32" name="Picture 31">
            <a:extLst>
              <a:ext uri="{FF2B5EF4-FFF2-40B4-BE49-F238E27FC236}">
                <a16:creationId xmlns:a16="http://schemas.microsoft.com/office/drawing/2014/main" id="{565F347D-AB72-4CC3-982E-0EE85F0189B6}"/>
              </a:ext>
            </a:extLst>
          </p:cNvPr>
          <p:cNvPicPr>
            <a:picLocks noChangeAspect="1"/>
          </p:cNvPicPr>
          <p:nvPr/>
        </p:nvPicPr>
        <p:blipFill>
          <a:blip r:embed="rId3"/>
          <a:stretch>
            <a:fillRect/>
          </a:stretch>
        </p:blipFill>
        <p:spPr>
          <a:xfrm rot="16200000" flipV="1">
            <a:off x="3169592" y="5158018"/>
            <a:ext cx="685800" cy="55375"/>
          </a:xfrm>
          <a:prstGeom prst="rect">
            <a:avLst/>
          </a:prstGeom>
        </p:spPr>
      </p:pic>
      <p:pic>
        <p:nvPicPr>
          <p:cNvPr id="33" name="Picture 32">
            <a:extLst>
              <a:ext uri="{FF2B5EF4-FFF2-40B4-BE49-F238E27FC236}">
                <a16:creationId xmlns:a16="http://schemas.microsoft.com/office/drawing/2014/main" id="{A34CBF6A-72FE-4CBA-84F7-0A5A3ADEA239}"/>
              </a:ext>
            </a:extLst>
          </p:cNvPr>
          <p:cNvPicPr>
            <a:picLocks noChangeAspect="1"/>
          </p:cNvPicPr>
          <p:nvPr/>
        </p:nvPicPr>
        <p:blipFill>
          <a:blip r:embed="rId3"/>
          <a:stretch>
            <a:fillRect/>
          </a:stretch>
        </p:blipFill>
        <p:spPr>
          <a:xfrm rot="16200000" flipV="1">
            <a:off x="3393555" y="4989220"/>
            <a:ext cx="685800" cy="55375"/>
          </a:xfrm>
          <a:prstGeom prst="rect">
            <a:avLst/>
          </a:prstGeom>
        </p:spPr>
      </p:pic>
      <p:pic>
        <p:nvPicPr>
          <p:cNvPr id="34" name="Picture 33">
            <a:extLst>
              <a:ext uri="{FF2B5EF4-FFF2-40B4-BE49-F238E27FC236}">
                <a16:creationId xmlns:a16="http://schemas.microsoft.com/office/drawing/2014/main" id="{E295B19A-F5F7-47CA-920B-02F217F440AC}"/>
              </a:ext>
            </a:extLst>
          </p:cNvPr>
          <p:cNvPicPr>
            <a:picLocks noChangeAspect="1"/>
          </p:cNvPicPr>
          <p:nvPr/>
        </p:nvPicPr>
        <p:blipFill>
          <a:blip r:embed="rId4"/>
          <a:stretch>
            <a:fillRect/>
          </a:stretch>
        </p:blipFill>
        <p:spPr>
          <a:xfrm rot="16200000">
            <a:off x="4917960" y="5141853"/>
            <a:ext cx="840597" cy="67874"/>
          </a:xfrm>
          <a:prstGeom prst="rect">
            <a:avLst/>
          </a:prstGeom>
        </p:spPr>
      </p:pic>
      <p:pic>
        <p:nvPicPr>
          <p:cNvPr id="35" name="Picture 34">
            <a:extLst>
              <a:ext uri="{FF2B5EF4-FFF2-40B4-BE49-F238E27FC236}">
                <a16:creationId xmlns:a16="http://schemas.microsoft.com/office/drawing/2014/main" id="{D8CF3BA7-D093-4898-ADC9-DE74FE5F8FF1}"/>
              </a:ext>
            </a:extLst>
          </p:cNvPr>
          <p:cNvPicPr>
            <a:picLocks noChangeAspect="1"/>
          </p:cNvPicPr>
          <p:nvPr/>
        </p:nvPicPr>
        <p:blipFill>
          <a:blip r:embed="rId4"/>
          <a:stretch>
            <a:fillRect/>
          </a:stretch>
        </p:blipFill>
        <p:spPr>
          <a:xfrm rot="16200000">
            <a:off x="4719871" y="5103319"/>
            <a:ext cx="840597" cy="67874"/>
          </a:xfrm>
          <a:prstGeom prst="rect">
            <a:avLst/>
          </a:prstGeom>
        </p:spPr>
      </p:pic>
      <p:pic>
        <p:nvPicPr>
          <p:cNvPr id="36" name="Picture 35">
            <a:extLst>
              <a:ext uri="{FF2B5EF4-FFF2-40B4-BE49-F238E27FC236}">
                <a16:creationId xmlns:a16="http://schemas.microsoft.com/office/drawing/2014/main" id="{41D15089-5A32-4D11-A4CE-D2771F08599D}"/>
              </a:ext>
            </a:extLst>
          </p:cNvPr>
          <p:cNvPicPr>
            <a:picLocks noChangeAspect="1"/>
          </p:cNvPicPr>
          <p:nvPr/>
        </p:nvPicPr>
        <p:blipFill>
          <a:blip r:embed="rId4"/>
          <a:stretch>
            <a:fillRect/>
          </a:stretch>
        </p:blipFill>
        <p:spPr>
          <a:xfrm rot="16200000">
            <a:off x="5051477" y="5219498"/>
            <a:ext cx="840597" cy="67874"/>
          </a:xfrm>
          <a:prstGeom prst="rect">
            <a:avLst/>
          </a:prstGeom>
        </p:spPr>
      </p:pic>
      <p:pic>
        <p:nvPicPr>
          <p:cNvPr id="37" name="Picture 36">
            <a:extLst>
              <a:ext uri="{FF2B5EF4-FFF2-40B4-BE49-F238E27FC236}">
                <a16:creationId xmlns:a16="http://schemas.microsoft.com/office/drawing/2014/main" id="{717A3B53-F1C7-4810-A96B-E9687255D488}"/>
              </a:ext>
            </a:extLst>
          </p:cNvPr>
          <p:cNvPicPr>
            <a:picLocks noChangeAspect="1"/>
          </p:cNvPicPr>
          <p:nvPr/>
        </p:nvPicPr>
        <p:blipFill>
          <a:blip r:embed="rId4"/>
          <a:stretch>
            <a:fillRect/>
          </a:stretch>
        </p:blipFill>
        <p:spPr>
          <a:xfrm rot="16200000">
            <a:off x="4967443" y="5010457"/>
            <a:ext cx="840597" cy="67874"/>
          </a:xfrm>
          <a:prstGeom prst="rect">
            <a:avLst/>
          </a:prstGeom>
        </p:spPr>
      </p:pic>
      <p:pic>
        <p:nvPicPr>
          <p:cNvPr id="38" name="Picture 37">
            <a:extLst>
              <a:ext uri="{FF2B5EF4-FFF2-40B4-BE49-F238E27FC236}">
                <a16:creationId xmlns:a16="http://schemas.microsoft.com/office/drawing/2014/main" id="{9655EE7C-DADD-459D-8361-6B01C5D399C7}"/>
              </a:ext>
            </a:extLst>
          </p:cNvPr>
          <p:cNvPicPr>
            <a:picLocks noChangeAspect="1"/>
          </p:cNvPicPr>
          <p:nvPr/>
        </p:nvPicPr>
        <p:blipFill>
          <a:blip r:embed="rId4"/>
          <a:stretch>
            <a:fillRect/>
          </a:stretch>
        </p:blipFill>
        <p:spPr>
          <a:xfrm rot="16200000">
            <a:off x="5079635" y="5125951"/>
            <a:ext cx="840597" cy="67874"/>
          </a:xfrm>
          <a:prstGeom prst="rect">
            <a:avLst/>
          </a:prstGeom>
        </p:spPr>
      </p:pic>
      <p:pic>
        <p:nvPicPr>
          <p:cNvPr id="39" name="Picture 38">
            <a:extLst>
              <a:ext uri="{FF2B5EF4-FFF2-40B4-BE49-F238E27FC236}">
                <a16:creationId xmlns:a16="http://schemas.microsoft.com/office/drawing/2014/main" id="{4B91BE2F-DC7E-4855-949D-9E38BFEC4BED}"/>
              </a:ext>
            </a:extLst>
          </p:cNvPr>
          <p:cNvPicPr>
            <a:picLocks noChangeAspect="1"/>
          </p:cNvPicPr>
          <p:nvPr/>
        </p:nvPicPr>
        <p:blipFill>
          <a:blip r:embed="rId4"/>
          <a:stretch>
            <a:fillRect/>
          </a:stretch>
        </p:blipFill>
        <p:spPr>
          <a:xfrm rot="16200000">
            <a:off x="4881546" y="5087417"/>
            <a:ext cx="840597" cy="67874"/>
          </a:xfrm>
          <a:prstGeom prst="rect">
            <a:avLst/>
          </a:prstGeom>
        </p:spPr>
      </p:pic>
      <p:pic>
        <p:nvPicPr>
          <p:cNvPr id="40" name="Picture 39">
            <a:extLst>
              <a:ext uri="{FF2B5EF4-FFF2-40B4-BE49-F238E27FC236}">
                <a16:creationId xmlns:a16="http://schemas.microsoft.com/office/drawing/2014/main" id="{7C7FF6E0-CD73-48E9-8ACF-40CB6657EE7F}"/>
              </a:ext>
            </a:extLst>
          </p:cNvPr>
          <p:cNvPicPr>
            <a:picLocks noChangeAspect="1"/>
          </p:cNvPicPr>
          <p:nvPr/>
        </p:nvPicPr>
        <p:blipFill>
          <a:blip r:embed="rId4"/>
          <a:stretch>
            <a:fillRect/>
          </a:stretch>
        </p:blipFill>
        <p:spPr>
          <a:xfrm rot="16200000">
            <a:off x="4664616" y="5076663"/>
            <a:ext cx="840597" cy="67874"/>
          </a:xfrm>
          <a:prstGeom prst="rect">
            <a:avLst/>
          </a:prstGeom>
        </p:spPr>
      </p:pic>
      <p:pic>
        <p:nvPicPr>
          <p:cNvPr id="41" name="Picture 40">
            <a:extLst>
              <a:ext uri="{FF2B5EF4-FFF2-40B4-BE49-F238E27FC236}">
                <a16:creationId xmlns:a16="http://schemas.microsoft.com/office/drawing/2014/main" id="{C26E0D72-5473-4F1D-97EB-A58321139419}"/>
              </a:ext>
            </a:extLst>
          </p:cNvPr>
          <p:cNvPicPr>
            <a:picLocks noChangeAspect="1"/>
          </p:cNvPicPr>
          <p:nvPr/>
        </p:nvPicPr>
        <p:blipFill>
          <a:blip r:embed="rId4"/>
          <a:stretch>
            <a:fillRect/>
          </a:stretch>
        </p:blipFill>
        <p:spPr>
          <a:xfrm rot="16200000">
            <a:off x="4776808" y="5192157"/>
            <a:ext cx="840597" cy="67874"/>
          </a:xfrm>
          <a:prstGeom prst="rect">
            <a:avLst/>
          </a:prstGeom>
        </p:spPr>
      </p:pic>
      <p:pic>
        <p:nvPicPr>
          <p:cNvPr id="42" name="Picture 41">
            <a:extLst>
              <a:ext uri="{FF2B5EF4-FFF2-40B4-BE49-F238E27FC236}">
                <a16:creationId xmlns:a16="http://schemas.microsoft.com/office/drawing/2014/main" id="{7FC92EBE-7BA6-4892-A5C4-565990116E01}"/>
              </a:ext>
            </a:extLst>
          </p:cNvPr>
          <p:cNvPicPr>
            <a:picLocks noChangeAspect="1"/>
          </p:cNvPicPr>
          <p:nvPr/>
        </p:nvPicPr>
        <p:blipFill>
          <a:blip r:embed="rId4"/>
          <a:stretch>
            <a:fillRect/>
          </a:stretch>
        </p:blipFill>
        <p:spPr>
          <a:xfrm rot="16200000">
            <a:off x="4578719" y="5153623"/>
            <a:ext cx="840597" cy="67874"/>
          </a:xfrm>
          <a:prstGeom prst="rect">
            <a:avLst/>
          </a:prstGeom>
        </p:spPr>
      </p:pic>
      <p:pic>
        <p:nvPicPr>
          <p:cNvPr id="43" name="Picture 42">
            <a:extLst>
              <a:ext uri="{FF2B5EF4-FFF2-40B4-BE49-F238E27FC236}">
                <a16:creationId xmlns:a16="http://schemas.microsoft.com/office/drawing/2014/main" id="{4EEAA8FC-1F09-4431-A304-28DEAFBFEF00}"/>
              </a:ext>
            </a:extLst>
          </p:cNvPr>
          <p:cNvPicPr>
            <a:picLocks noChangeAspect="1"/>
          </p:cNvPicPr>
          <p:nvPr/>
        </p:nvPicPr>
        <p:blipFill>
          <a:blip r:embed="rId5"/>
          <a:stretch>
            <a:fillRect/>
          </a:stretch>
        </p:blipFill>
        <p:spPr>
          <a:xfrm rot="16200000">
            <a:off x="6108258" y="4632397"/>
            <a:ext cx="862712" cy="67874"/>
          </a:xfrm>
          <a:prstGeom prst="rect">
            <a:avLst/>
          </a:prstGeom>
        </p:spPr>
      </p:pic>
      <p:pic>
        <p:nvPicPr>
          <p:cNvPr id="44" name="Picture 43">
            <a:extLst>
              <a:ext uri="{FF2B5EF4-FFF2-40B4-BE49-F238E27FC236}">
                <a16:creationId xmlns:a16="http://schemas.microsoft.com/office/drawing/2014/main" id="{D93D3513-0FEB-4930-8030-8EC86C9872CE}"/>
              </a:ext>
            </a:extLst>
          </p:cNvPr>
          <p:cNvPicPr>
            <a:picLocks noChangeAspect="1"/>
          </p:cNvPicPr>
          <p:nvPr/>
        </p:nvPicPr>
        <p:blipFill>
          <a:blip r:embed="rId5"/>
          <a:stretch>
            <a:fillRect/>
          </a:stretch>
        </p:blipFill>
        <p:spPr>
          <a:xfrm rot="16200000">
            <a:off x="6231387" y="4642162"/>
            <a:ext cx="862712" cy="67874"/>
          </a:xfrm>
          <a:prstGeom prst="rect">
            <a:avLst/>
          </a:prstGeom>
        </p:spPr>
      </p:pic>
      <p:pic>
        <p:nvPicPr>
          <p:cNvPr id="45" name="Picture 44">
            <a:extLst>
              <a:ext uri="{FF2B5EF4-FFF2-40B4-BE49-F238E27FC236}">
                <a16:creationId xmlns:a16="http://schemas.microsoft.com/office/drawing/2014/main" id="{2B8C0C89-654A-45F7-A7F3-5E5E64BBD7F3}"/>
              </a:ext>
            </a:extLst>
          </p:cNvPr>
          <p:cNvPicPr>
            <a:picLocks noChangeAspect="1"/>
          </p:cNvPicPr>
          <p:nvPr/>
        </p:nvPicPr>
        <p:blipFill>
          <a:blip r:embed="rId5"/>
          <a:stretch>
            <a:fillRect/>
          </a:stretch>
        </p:blipFill>
        <p:spPr>
          <a:xfrm rot="16200000">
            <a:off x="5906302" y="4609567"/>
            <a:ext cx="862712" cy="67874"/>
          </a:xfrm>
          <a:prstGeom prst="rect">
            <a:avLst/>
          </a:prstGeom>
        </p:spPr>
      </p:pic>
      <p:pic>
        <p:nvPicPr>
          <p:cNvPr id="46" name="Picture 45">
            <a:extLst>
              <a:ext uri="{FF2B5EF4-FFF2-40B4-BE49-F238E27FC236}">
                <a16:creationId xmlns:a16="http://schemas.microsoft.com/office/drawing/2014/main" id="{BF1EC297-39F2-4AB0-9388-723214805006}"/>
              </a:ext>
            </a:extLst>
          </p:cNvPr>
          <p:cNvPicPr>
            <a:picLocks noChangeAspect="1"/>
          </p:cNvPicPr>
          <p:nvPr/>
        </p:nvPicPr>
        <p:blipFill>
          <a:blip r:embed="rId5"/>
          <a:stretch>
            <a:fillRect/>
          </a:stretch>
        </p:blipFill>
        <p:spPr>
          <a:xfrm rot="16200000">
            <a:off x="5841706" y="4421886"/>
            <a:ext cx="862712" cy="67874"/>
          </a:xfrm>
          <a:prstGeom prst="rect">
            <a:avLst/>
          </a:prstGeom>
        </p:spPr>
      </p:pic>
      <p:pic>
        <p:nvPicPr>
          <p:cNvPr id="47" name="Picture 46">
            <a:extLst>
              <a:ext uri="{FF2B5EF4-FFF2-40B4-BE49-F238E27FC236}">
                <a16:creationId xmlns:a16="http://schemas.microsoft.com/office/drawing/2014/main" id="{DB277772-8436-4EF1-89AB-7A2FEF8861FC}"/>
              </a:ext>
            </a:extLst>
          </p:cNvPr>
          <p:cNvPicPr>
            <a:picLocks noChangeAspect="1"/>
          </p:cNvPicPr>
          <p:nvPr/>
        </p:nvPicPr>
        <p:blipFill>
          <a:blip r:embed="rId5"/>
          <a:stretch>
            <a:fillRect/>
          </a:stretch>
        </p:blipFill>
        <p:spPr>
          <a:xfrm rot="16200000">
            <a:off x="5946583" y="4641712"/>
            <a:ext cx="862712" cy="67874"/>
          </a:xfrm>
          <a:prstGeom prst="rect">
            <a:avLst/>
          </a:prstGeom>
        </p:spPr>
      </p:pic>
      <p:pic>
        <p:nvPicPr>
          <p:cNvPr id="48" name="Picture 47">
            <a:extLst>
              <a:ext uri="{FF2B5EF4-FFF2-40B4-BE49-F238E27FC236}">
                <a16:creationId xmlns:a16="http://schemas.microsoft.com/office/drawing/2014/main" id="{F4457FB6-F3E1-4035-8B54-54479AD58427}"/>
              </a:ext>
            </a:extLst>
          </p:cNvPr>
          <p:cNvPicPr>
            <a:picLocks noChangeAspect="1"/>
          </p:cNvPicPr>
          <p:nvPr/>
        </p:nvPicPr>
        <p:blipFill>
          <a:blip r:embed="rId5"/>
          <a:stretch>
            <a:fillRect/>
          </a:stretch>
        </p:blipFill>
        <p:spPr>
          <a:xfrm rot="16200000">
            <a:off x="6069712" y="4651477"/>
            <a:ext cx="862712" cy="67874"/>
          </a:xfrm>
          <a:prstGeom prst="rect">
            <a:avLst/>
          </a:prstGeom>
        </p:spPr>
      </p:pic>
      <p:pic>
        <p:nvPicPr>
          <p:cNvPr id="49" name="Picture 48">
            <a:extLst>
              <a:ext uri="{FF2B5EF4-FFF2-40B4-BE49-F238E27FC236}">
                <a16:creationId xmlns:a16="http://schemas.microsoft.com/office/drawing/2014/main" id="{B18A742B-6CE3-4197-820E-53122A767B5C}"/>
              </a:ext>
            </a:extLst>
          </p:cNvPr>
          <p:cNvPicPr>
            <a:picLocks noChangeAspect="1"/>
          </p:cNvPicPr>
          <p:nvPr/>
        </p:nvPicPr>
        <p:blipFill>
          <a:blip r:embed="rId5"/>
          <a:stretch>
            <a:fillRect/>
          </a:stretch>
        </p:blipFill>
        <p:spPr>
          <a:xfrm rot="16200000">
            <a:off x="5744627" y="4618882"/>
            <a:ext cx="862712" cy="67874"/>
          </a:xfrm>
          <a:prstGeom prst="rect">
            <a:avLst/>
          </a:prstGeom>
        </p:spPr>
      </p:pic>
      <p:pic>
        <p:nvPicPr>
          <p:cNvPr id="50" name="Picture 49">
            <a:extLst>
              <a:ext uri="{FF2B5EF4-FFF2-40B4-BE49-F238E27FC236}">
                <a16:creationId xmlns:a16="http://schemas.microsoft.com/office/drawing/2014/main" id="{9971E253-BDCB-4190-A048-52363DE96961}"/>
              </a:ext>
            </a:extLst>
          </p:cNvPr>
          <p:cNvPicPr>
            <a:picLocks noChangeAspect="1"/>
          </p:cNvPicPr>
          <p:nvPr/>
        </p:nvPicPr>
        <p:blipFill>
          <a:blip r:embed="rId5"/>
          <a:stretch>
            <a:fillRect/>
          </a:stretch>
        </p:blipFill>
        <p:spPr>
          <a:xfrm rot="16200000">
            <a:off x="6173951" y="4467395"/>
            <a:ext cx="862712" cy="67874"/>
          </a:xfrm>
          <a:prstGeom prst="rect">
            <a:avLst/>
          </a:prstGeom>
        </p:spPr>
      </p:pic>
    </p:spTree>
    <p:extLst>
      <p:ext uri="{BB962C8B-B14F-4D97-AF65-F5344CB8AC3E}">
        <p14:creationId xmlns:p14="http://schemas.microsoft.com/office/powerpoint/2010/main" val="46476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4" name="Cube 3">
            <a:extLst>
              <a:ext uri="{FF2B5EF4-FFF2-40B4-BE49-F238E27FC236}">
                <a16:creationId xmlns:a16="http://schemas.microsoft.com/office/drawing/2014/main" id="{7561BAC3-44C6-47FC-82D2-0F592FC929AD}"/>
              </a:ext>
            </a:extLst>
          </p:cNvPr>
          <p:cNvSpPr/>
          <p:nvPr/>
        </p:nvSpPr>
        <p:spPr>
          <a:xfrm>
            <a:off x="685800" y="5257800"/>
            <a:ext cx="7162800" cy="1295400"/>
          </a:xfrm>
          <a:prstGeom prst="cube">
            <a:avLst>
              <a:gd name="adj" fmla="val 988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F9CFBB-7EA6-475A-AED4-04244EC746E0}"/>
              </a:ext>
            </a:extLst>
          </p:cNvPr>
          <p:cNvPicPr>
            <a:picLocks noChangeAspect="1"/>
          </p:cNvPicPr>
          <p:nvPr/>
        </p:nvPicPr>
        <p:blipFill>
          <a:blip r:embed="rId2"/>
          <a:stretch>
            <a:fillRect/>
          </a:stretch>
        </p:blipFill>
        <p:spPr>
          <a:xfrm rot="16200000" flipV="1">
            <a:off x="2221477" y="5903787"/>
            <a:ext cx="637741" cy="51495"/>
          </a:xfrm>
          <a:prstGeom prst="rect">
            <a:avLst/>
          </a:prstGeom>
        </p:spPr>
      </p:pic>
      <p:sp>
        <p:nvSpPr>
          <p:cNvPr id="86" name="TextBox 85">
            <a:extLst>
              <a:ext uri="{FF2B5EF4-FFF2-40B4-BE49-F238E27FC236}">
                <a16:creationId xmlns:a16="http://schemas.microsoft.com/office/drawing/2014/main" id="{A8185696-D88D-4C61-AB75-329CE699BAA8}"/>
              </a:ext>
            </a:extLst>
          </p:cNvPr>
          <p:cNvSpPr txBox="1"/>
          <p:nvPr/>
        </p:nvSpPr>
        <p:spPr>
          <a:xfrm>
            <a:off x="228220" y="1146111"/>
            <a:ext cx="11827652" cy="1384995"/>
          </a:xfrm>
          <a:prstGeom prst="rect">
            <a:avLst/>
          </a:prstGeom>
          <a:noFill/>
        </p:spPr>
        <p:txBody>
          <a:bodyPr wrap="square" rtlCol="0">
            <a:spAutoFit/>
          </a:bodyPr>
          <a:lstStyle/>
          <a:p>
            <a:r>
              <a:rPr lang="it-IT" sz="2800" b="1">
                <a:solidFill>
                  <a:prstClr val="black"/>
                </a:solidFill>
                <a:latin typeface="Calibri"/>
              </a:rPr>
              <a:t>Sequencing by Synthesis</a:t>
            </a:r>
          </a:p>
          <a:p>
            <a:endParaRPr lang="en-US" sz="2800">
              <a:solidFill>
                <a:prstClr val="black"/>
              </a:solidFill>
              <a:latin typeface="Calibri"/>
            </a:endParaRPr>
          </a:p>
          <a:p>
            <a:endParaRPr lang="en-US" sz="2800" dirty="0">
              <a:solidFill>
                <a:prstClr val="black"/>
              </a:solidFill>
              <a:latin typeface="Calibri"/>
            </a:endParaRPr>
          </a:p>
        </p:txBody>
      </p:sp>
      <p:pic>
        <p:nvPicPr>
          <p:cNvPr id="10" name="Picture 9">
            <a:extLst>
              <a:ext uri="{FF2B5EF4-FFF2-40B4-BE49-F238E27FC236}">
                <a16:creationId xmlns:a16="http://schemas.microsoft.com/office/drawing/2014/main" id="{5D48DD62-EC76-47BB-957D-D97E7BD64324}"/>
              </a:ext>
            </a:extLst>
          </p:cNvPr>
          <p:cNvPicPr>
            <a:picLocks noChangeAspect="1"/>
          </p:cNvPicPr>
          <p:nvPr/>
        </p:nvPicPr>
        <p:blipFill>
          <a:blip r:embed="rId2"/>
          <a:stretch>
            <a:fillRect/>
          </a:stretch>
        </p:blipFill>
        <p:spPr>
          <a:xfrm rot="16200000" flipV="1">
            <a:off x="2364133" y="6028188"/>
            <a:ext cx="637741" cy="51495"/>
          </a:xfrm>
          <a:prstGeom prst="rect">
            <a:avLst/>
          </a:prstGeom>
        </p:spPr>
      </p:pic>
      <p:pic>
        <p:nvPicPr>
          <p:cNvPr id="11" name="Picture 10">
            <a:extLst>
              <a:ext uri="{FF2B5EF4-FFF2-40B4-BE49-F238E27FC236}">
                <a16:creationId xmlns:a16="http://schemas.microsoft.com/office/drawing/2014/main" id="{91D35E8A-C9B8-49E0-B574-20EBFA9B9F30}"/>
              </a:ext>
            </a:extLst>
          </p:cNvPr>
          <p:cNvPicPr>
            <a:picLocks noChangeAspect="1"/>
          </p:cNvPicPr>
          <p:nvPr/>
        </p:nvPicPr>
        <p:blipFill>
          <a:blip r:embed="rId2"/>
          <a:stretch>
            <a:fillRect/>
          </a:stretch>
        </p:blipFill>
        <p:spPr>
          <a:xfrm rot="16200000" flipV="1">
            <a:off x="2190336" y="6132478"/>
            <a:ext cx="637741" cy="51495"/>
          </a:xfrm>
          <a:prstGeom prst="rect">
            <a:avLst/>
          </a:prstGeom>
        </p:spPr>
      </p:pic>
      <p:pic>
        <p:nvPicPr>
          <p:cNvPr id="12" name="Picture 11">
            <a:extLst>
              <a:ext uri="{FF2B5EF4-FFF2-40B4-BE49-F238E27FC236}">
                <a16:creationId xmlns:a16="http://schemas.microsoft.com/office/drawing/2014/main" id="{557CFD1B-7267-4158-99BD-141205DB41B6}"/>
              </a:ext>
            </a:extLst>
          </p:cNvPr>
          <p:cNvPicPr>
            <a:picLocks noChangeAspect="1"/>
          </p:cNvPicPr>
          <p:nvPr/>
        </p:nvPicPr>
        <p:blipFill>
          <a:blip r:embed="rId2"/>
          <a:stretch>
            <a:fillRect/>
          </a:stretch>
        </p:blipFill>
        <p:spPr>
          <a:xfrm rot="16200000" flipV="1">
            <a:off x="2016540" y="6039160"/>
            <a:ext cx="637741" cy="51495"/>
          </a:xfrm>
          <a:prstGeom prst="rect">
            <a:avLst/>
          </a:prstGeom>
        </p:spPr>
      </p:pic>
      <p:pic>
        <p:nvPicPr>
          <p:cNvPr id="13" name="Picture 12">
            <a:extLst>
              <a:ext uri="{FF2B5EF4-FFF2-40B4-BE49-F238E27FC236}">
                <a16:creationId xmlns:a16="http://schemas.microsoft.com/office/drawing/2014/main" id="{016D12DD-F013-4246-80D7-11A90D0C4E83}"/>
              </a:ext>
            </a:extLst>
          </p:cNvPr>
          <p:cNvPicPr>
            <a:picLocks noChangeAspect="1"/>
          </p:cNvPicPr>
          <p:nvPr/>
        </p:nvPicPr>
        <p:blipFill>
          <a:blip r:embed="rId2"/>
          <a:stretch>
            <a:fillRect/>
          </a:stretch>
        </p:blipFill>
        <p:spPr>
          <a:xfrm rot="16200000" flipV="1">
            <a:off x="2320305" y="5827673"/>
            <a:ext cx="637741" cy="51495"/>
          </a:xfrm>
          <a:prstGeom prst="rect">
            <a:avLst/>
          </a:prstGeom>
        </p:spPr>
      </p:pic>
      <p:pic>
        <p:nvPicPr>
          <p:cNvPr id="14" name="Picture 13">
            <a:extLst>
              <a:ext uri="{FF2B5EF4-FFF2-40B4-BE49-F238E27FC236}">
                <a16:creationId xmlns:a16="http://schemas.microsoft.com/office/drawing/2014/main" id="{C1509A86-A6C7-4B5D-A496-82631BBA9944}"/>
              </a:ext>
            </a:extLst>
          </p:cNvPr>
          <p:cNvPicPr>
            <a:picLocks noChangeAspect="1"/>
          </p:cNvPicPr>
          <p:nvPr/>
        </p:nvPicPr>
        <p:blipFill>
          <a:blip r:embed="rId2"/>
          <a:stretch>
            <a:fillRect/>
          </a:stretch>
        </p:blipFill>
        <p:spPr>
          <a:xfrm rot="16200000" flipV="1">
            <a:off x="2119529" y="5981433"/>
            <a:ext cx="637741" cy="51495"/>
          </a:xfrm>
          <a:prstGeom prst="rect">
            <a:avLst/>
          </a:prstGeom>
        </p:spPr>
      </p:pic>
      <p:pic>
        <p:nvPicPr>
          <p:cNvPr id="15" name="Picture 14">
            <a:extLst>
              <a:ext uri="{FF2B5EF4-FFF2-40B4-BE49-F238E27FC236}">
                <a16:creationId xmlns:a16="http://schemas.microsoft.com/office/drawing/2014/main" id="{3EB51079-38E1-4BF2-9430-2AB29F619320}"/>
              </a:ext>
            </a:extLst>
          </p:cNvPr>
          <p:cNvPicPr>
            <a:picLocks noChangeAspect="1"/>
          </p:cNvPicPr>
          <p:nvPr/>
        </p:nvPicPr>
        <p:blipFill>
          <a:blip r:embed="rId2"/>
          <a:stretch>
            <a:fillRect/>
          </a:stretch>
        </p:blipFill>
        <p:spPr>
          <a:xfrm rot="16200000" flipV="1">
            <a:off x="2011756" y="5917852"/>
            <a:ext cx="637741" cy="51495"/>
          </a:xfrm>
          <a:prstGeom prst="rect">
            <a:avLst/>
          </a:prstGeom>
        </p:spPr>
      </p:pic>
      <p:pic>
        <p:nvPicPr>
          <p:cNvPr id="16" name="Picture 15">
            <a:extLst>
              <a:ext uri="{FF2B5EF4-FFF2-40B4-BE49-F238E27FC236}">
                <a16:creationId xmlns:a16="http://schemas.microsoft.com/office/drawing/2014/main" id="{8551D50C-BE77-4ADB-AE15-8378E7D81D1E}"/>
              </a:ext>
            </a:extLst>
          </p:cNvPr>
          <p:cNvPicPr>
            <a:picLocks noChangeAspect="1"/>
          </p:cNvPicPr>
          <p:nvPr/>
        </p:nvPicPr>
        <p:blipFill>
          <a:blip r:embed="rId2"/>
          <a:stretch>
            <a:fillRect/>
          </a:stretch>
        </p:blipFill>
        <p:spPr>
          <a:xfrm rot="16200000" flipV="1">
            <a:off x="2154412" y="6042253"/>
            <a:ext cx="637741" cy="51495"/>
          </a:xfrm>
          <a:prstGeom prst="rect">
            <a:avLst/>
          </a:prstGeom>
        </p:spPr>
      </p:pic>
      <p:pic>
        <p:nvPicPr>
          <p:cNvPr id="17" name="Picture 16">
            <a:extLst>
              <a:ext uri="{FF2B5EF4-FFF2-40B4-BE49-F238E27FC236}">
                <a16:creationId xmlns:a16="http://schemas.microsoft.com/office/drawing/2014/main" id="{C230A9A1-22EB-470E-A91C-54FC6E693DB8}"/>
              </a:ext>
            </a:extLst>
          </p:cNvPr>
          <p:cNvPicPr>
            <a:picLocks noChangeAspect="1"/>
          </p:cNvPicPr>
          <p:nvPr/>
        </p:nvPicPr>
        <p:blipFill>
          <a:blip r:embed="rId2"/>
          <a:stretch>
            <a:fillRect/>
          </a:stretch>
        </p:blipFill>
        <p:spPr>
          <a:xfrm rot="16200000" flipV="1">
            <a:off x="1980615" y="6146543"/>
            <a:ext cx="637741" cy="51495"/>
          </a:xfrm>
          <a:prstGeom prst="rect">
            <a:avLst/>
          </a:prstGeom>
        </p:spPr>
      </p:pic>
      <p:pic>
        <p:nvPicPr>
          <p:cNvPr id="18" name="Picture 17">
            <a:extLst>
              <a:ext uri="{FF2B5EF4-FFF2-40B4-BE49-F238E27FC236}">
                <a16:creationId xmlns:a16="http://schemas.microsoft.com/office/drawing/2014/main" id="{8F469F61-8A5F-4D91-81C3-E90FEEE6A321}"/>
              </a:ext>
            </a:extLst>
          </p:cNvPr>
          <p:cNvPicPr>
            <a:picLocks noChangeAspect="1"/>
          </p:cNvPicPr>
          <p:nvPr/>
        </p:nvPicPr>
        <p:blipFill>
          <a:blip r:embed="rId2"/>
          <a:stretch>
            <a:fillRect/>
          </a:stretch>
        </p:blipFill>
        <p:spPr>
          <a:xfrm rot="16200000" flipV="1">
            <a:off x="1806819" y="6053225"/>
            <a:ext cx="637741" cy="51495"/>
          </a:xfrm>
          <a:prstGeom prst="rect">
            <a:avLst/>
          </a:prstGeom>
        </p:spPr>
      </p:pic>
      <p:pic>
        <p:nvPicPr>
          <p:cNvPr id="19" name="Picture 18">
            <a:extLst>
              <a:ext uri="{FF2B5EF4-FFF2-40B4-BE49-F238E27FC236}">
                <a16:creationId xmlns:a16="http://schemas.microsoft.com/office/drawing/2014/main" id="{CACAE845-00C2-46F4-99F6-96BC00A5A3CC}"/>
              </a:ext>
            </a:extLst>
          </p:cNvPr>
          <p:cNvPicPr>
            <a:picLocks noChangeAspect="1"/>
          </p:cNvPicPr>
          <p:nvPr/>
        </p:nvPicPr>
        <p:blipFill>
          <a:blip r:embed="rId2"/>
          <a:stretch>
            <a:fillRect/>
          </a:stretch>
        </p:blipFill>
        <p:spPr>
          <a:xfrm rot="16200000" flipV="1">
            <a:off x="2102158" y="5887932"/>
            <a:ext cx="637741" cy="51495"/>
          </a:xfrm>
          <a:prstGeom prst="rect">
            <a:avLst/>
          </a:prstGeom>
        </p:spPr>
      </p:pic>
      <p:pic>
        <p:nvPicPr>
          <p:cNvPr id="20" name="Picture 19">
            <a:extLst>
              <a:ext uri="{FF2B5EF4-FFF2-40B4-BE49-F238E27FC236}">
                <a16:creationId xmlns:a16="http://schemas.microsoft.com/office/drawing/2014/main" id="{671F4644-7F4B-4284-9128-FCEC5D2DEE52}"/>
              </a:ext>
            </a:extLst>
          </p:cNvPr>
          <p:cNvPicPr>
            <a:picLocks noChangeAspect="1"/>
          </p:cNvPicPr>
          <p:nvPr/>
        </p:nvPicPr>
        <p:blipFill>
          <a:blip r:embed="rId2"/>
          <a:stretch>
            <a:fillRect/>
          </a:stretch>
        </p:blipFill>
        <p:spPr>
          <a:xfrm rot="16200000" flipV="1">
            <a:off x="1909808" y="5995498"/>
            <a:ext cx="637741" cy="51495"/>
          </a:xfrm>
          <a:prstGeom prst="rect">
            <a:avLst/>
          </a:prstGeom>
        </p:spPr>
      </p:pic>
      <p:sp>
        <p:nvSpPr>
          <p:cNvPr id="6" name="Oval 5">
            <a:extLst>
              <a:ext uri="{FF2B5EF4-FFF2-40B4-BE49-F238E27FC236}">
                <a16:creationId xmlns:a16="http://schemas.microsoft.com/office/drawing/2014/main" id="{78E8B345-C356-4BE9-A8B2-266A53FFB0F6}"/>
              </a:ext>
            </a:extLst>
          </p:cNvPr>
          <p:cNvSpPr/>
          <p:nvPr/>
        </p:nvSpPr>
        <p:spPr>
          <a:xfrm>
            <a:off x="1868391" y="5268531"/>
            <a:ext cx="1156769" cy="14772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A6EB6D4-5F56-4B35-AB18-E5504B962C23}"/>
              </a:ext>
            </a:extLst>
          </p:cNvPr>
          <p:cNvGrpSpPr/>
          <p:nvPr/>
        </p:nvGrpSpPr>
        <p:grpSpPr>
          <a:xfrm rot="5400000">
            <a:off x="1007752" y="3342337"/>
            <a:ext cx="2910187" cy="20873"/>
            <a:chOff x="1292768" y="3294840"/>
            <a:chExt cx="2910187" cy="20873"/>
          </a:xfrm>
        </p:grpSpPr>
        <p:cxnSp>
          <p:nvCxnSpPr>
            <p:cNvPr id="56" name="Straight Connector 55">
              <a:extLst>
                <a:ext uri="{FF2B5EF4-FFF2-40B4-BE49-F238E27FC236}">
                  <a16:creationId xmlns:a16="http://schemas.microsoft.com/office/drawing/2014/main" id="{C3CA3D72-7BBB-4F15-91A6-F6792EE33F17}"/>
                </a:ext>
              </a:extLst>
            </p:cNvPr>
            <p:cNvCxnSpPr>
              <a:cxnSpLocks/>
            </p:cNvCxnSpPr>
            <p:nvPr/>
          </p:nvCxnSpPr>
          <p:spPr>
            <a:xfrm>
              <a:off x="1678344" y="3298677"/>
              <a:ext cx="2119174" cy="6982"/>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EF30A3-09F5-4B69-84ED-16E56FFCCE8A}"/>
                </a:ext>
              </a:extLst>
            </p:cNvPr>
            <p:cNvCxnSpPr>
              <a:cxnSpLocks/>
            </p:cNvCxnSpPr>
            <p:nvPr/>
          </p:nvCxnSpPr>
          <p:spPr>
            <a:xfrm>
              <a:off x="3821518" y="3307364"/>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ED66B9-FE37-4D97-B92A-DF611C02DEE0}"/>
                </a:ext>
              </a:extLst>
            </p:cNvPr>
            <p:cNvCxnSpPr>
              <a:cxnSpLocks/>
            </p:cNvCxnSpPr>
            <p:nvPr/>
          </p:nvCxnSpPr>
          <p:spPr>
            <a:xfrm>
              <a:off x="1292768" y="3294840"/>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8C3B8BF5-8EE2-426B-8634-37BDB5A0AB61}"/>
              </a:ext>
            </a:extLst>
          </p:cNvPr>
          <p:cNvCxnSpPr/>
          <p:nvPr/>
        </p:nvCxnSpPr>
        <p:spPr>
          <a:xfrm flipV="1">
            <a:off x="2277917" y="4050005"/>
            <a:ext cx="0" cy="7692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0D96EAE6-7AC5-44AB-9674-1864D7624E4F}"/>
              </a:ext>
            </a:extLst>
          </p:cNvPr>
          <p:cNvSpPr txBox="1"/>
          <p:nvPr/>
        </p:nvSpPr>
        <p:spPr>
          <a:xfrm>
            <a:off x="2499030" y="2286363"/>
            <a:ext cx="2551923" cy="2677656"/>
          </a:xfrm>
          <a:prstGeom prst="rect">
            <a:avLst/>
          </a:prstGeom>
          <a:noFill/>
        </p:spPr>
        <p:txBody>
          <a:bodyPr wrap="square" rtlCol="0">
            <a:spAutoFit/>
          </a:bodyPr>
          <a:lstStyle/>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T</a:t>
            </a:r>
          </a:p>
        </p:txBody>
      </p:sp>
      <p:cxnSp>
        <p:nvCxnSpPr>
          <p:cNvPr id="67" name="Straight Arrow Connector 66">
            <a:extLst>
              <a:ext uri="{FF2B5EF4-FFF2-40B4-BE49-F238E27FC236}">
                <a16:creationId xmlns:a16="http://schemas.microsoft.com/office/drawing/2014/main" id="{C41A0B16-F1CA-4641-944E-3A3AC1A964A4}"/>
              </a:ext>
            </a:extLst>
          </p:cNvPr>
          <p:cNvCxnSpPr/>
          <p:nvPr/>
        </p:nvCxnSpPr>
        <p:spPr>
          <a:xfrm>
            <a:off x="2819400" y="4617148"/>
            <a:ext cx="1066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DC5BC6A5-CE21-4028-B049-97EFDDEC06AB}"/>
              </a:ext>
            </a:extLst>
          </p:cNvPr>
          <p:cNvSpPr txBox="1"/>
          <p:nvPr/>
        </p:nvSpPr>
        <p:spPr>
          <a:xfrm>
            <a:off x="3946225" y="4449940"/>
            <a:ext cx="2286000" cy="369332"/>
          </a:xfrm>
          <a:prstGeom prst="rect">
            <a:avLst/>
          </a:prstGeom>
          <a:noFill/>
        </p:spPr>
        <p:txBody>
          <a:bodyPr wrap="square" rtlCol="0">
            <a:spAutoFit/>
          </a:bodyPr>
          <a:lstStyle/>
          <a:p>
            <a:r>
              <a:rPr lang="en-US"/>
              <a:t>Sample Index</a:t>
            </a:r>
          </a:p>
        </p:txBody>
      </p:sp>
      <p:cxnSp>
        <p:nvCxnSpPr>
          <p:cNvPr id="70" name="Straight Arrow Connector 69">
            <a:extLst>
              <a:ext uri="{FF2B5EF4-FFF2-40B4-BE49-F238E27FC236}">
                <a16:creationId xmlns:a16="http://schemas.microsoft.com/office/drawing/2014/main" id="{CF826380-7A0D-4ADD-BFDB-77E24A4CA39F}"/>
              </a:ext>
            </a:extLst>
          </p:cNvPr>
          <p:cNvCxnSpPr/>
          <p:nvPr/>
        </p:nvCxnSpPr>
        <p:spPr>
          <a:xfrm>
            <a:off x="2838450" y="3288399"/>
            <a:ext cx="1066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C6619B53-A88D-478E-803D-AF5B97A3277F}"/>
              </a:ext>
            </a:extLst>
          </p:cNvPr>
          <p:cNvSpPr txBox="1"/>
          <p:nvPr/>
        </p:nvSpPr>
        <p:spPr>
          <a:xfrm>
            <a:off x="3965275" y="3121191"/>
            <a:ext cx="2286000" cy="369332"/>
          </a:xfrm>
          <a:prstGeom prst="rect">
            <a:avLst/>
          </a:prstGeom>
          <a:noFill/>
        </p:spPr>
        <p:txBody>
          <a:bodyPr wrap="square" rtlCol="0">
            <a:spAutoFit/>
          </a:bodyPr>
          <a:lstStyle/>
          <a:p>
            <a:r>
              <a:rPr lang="en-US"/>
              <a:t>Rest of Sequence</a:t>
            </a:r>
          </a:p>
        </p:txBody>
      </p:sp>
    </p:spTree>
    <p:extLst>
      <p:ext uri="{BB962C8B-B14F-4D97-AF65-F5344CB8AC3E}">
        <p14:creationId xmlns:p14="http://schemas.microsoft.com/office/powerpoint/2010/main" val="2522450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4" name="Cube 3">
            <a:extLst>
              <a:ext uri="{FF2B5EF4-FFF2-40B4-BE49-F238E27FC236}">
                <a16:creationId xmlns:a16="http://schemas.microsoft.com/office/drawing/2014/main" id="{7561BAC3-44C6-47FC-82D2-0F592FC929AD}"/>
              </a:ext>
            </a:extLst>
          </p:cNvPr>
          <p:cNvSpPr/>
          <p:nvPr/>
        </p:nvSpPr>
        <p:spPr>
          <a:xfrm>
            <a:off x="685800" y="5257800"/>
            <a:ext cx="7162800" cy="1295400"/>
          </a:xfrm>
          <a:prstGeom prst="cube">
            <a:avLst>
              <a:gd name="adj" fmla="val 988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F9CFBB-7EA6-475A-AED4-04244EC746E0}"/>
              </a:ext>
            </a:extLst>
          </p:cNvPr>
          <p:cNvPicPr>
            <a:picLocks noChangeAspect="1"/>
          </p:cNvPicPr>
          <p:nvPr/>
        </p:nvPicPr>
        <p:blipFill>
          <a:blip r:embed="rId2"/>
          <a:stretch>
            <a:fillRect/>
          </a:stretch>
        </p:blipFill>
        <p:spPr>
          <a:xfrm rot="16200000" flipV="1">
            <a:off x="2221477" y="5903787"/>
            <a:ext cx="637741" cy="51495"/>
          </a:xfrm>
          <a:prstGeom prst="rect">
            <a:avLst/>
          </a:prstGeom>
        </p:spPr>
      </p:pic>
      <p:sp>
        <p:nvSpPr>
          <p:cNvPr id="86" name="TextBox 85">
            <a:extLst>
              <a:ext uri="{FF2B5EF4-FFF2-40B4-BE49-F238E27FC236}">
                <a16:creationId xmlns:a16="http://schemas.microsoft.com/office/drawing/2014/main" id="{A8185696-D88D-4C61-AB75-329CE699BAA8}"/>
              </a:ext>
            </a:extLst>
          </p:cNvPr>
          <p:cNvSpPr txBox="1"/>
          <p:nvPr/>
        </p:nvSpPr>
        <p:spPr>
          <a:xfrm>
            <a:off x="228220" y="1146111"/>
            <a:ext cx="11827652" cy="1384995"/>
          </a:xfrm>
          <a:prstGeom prst="rect">
            <a:avLst/>
          </a:prstGeom>
          <a:noFill/>
        </p:spPr>
        <p:txBody>
          <a:bodyPr wrap="square" rtlCol="0">
            <a:spAutoFit/>
          </a:bodyPr>
          <a:lstStyle/>
          <a:p>
            <a:r>
              <a:rPr lang="it-IT" sz="2800" b="1">
                <a:solidFill>
                  <a:prstClr val="black"/>
                </a:solidFill>
                <a:latin typeface="Calibri"/>
              </a:rPr>
              <a:t>Sequencing by Synthesis</a:t>
            </a:r>
          </a:p>
          <a:p>
            <a:endParaRPr lang="en-US" sz="2800">
              <a:solidFill>
                <a:prstClr val="black"/>
              </a:solidFill>
              <a:latin typeface="Calibri"/>
            </a:endParaRPr>
          </a:p>
          <a:p>
            <a:endParaRPr lang="en-US" sz="2800" dirty="0">
              <a:solidFill>
                <a:prstClr val="black"/>
              </a:solidFill>
              <a:latin typeface="Calibri"/>
            </a:endParaRPr>
          </a:p>
        </p:txBody>
      </p:sp>
      <p:pic>
        <p:nvPicPr>
          <p:cNvPr id="10" name="Picture 9">
            <a:extLst>
              <a:ext uri="{FF2B5EF4-FFF2-40B4-BE49-F238E27FC236}">
                <a16:creationId xmlns:a16="http://schemas.microsoft.com/office/drawing/2014/main" id="{5D48DD62-EC76-47BB-957D-D97E7BD64324}"/>
              </a:ext>
            </a:extLst>
          </p:cNvPr>
          <p:cNvPicPr>
            <a:picLocks noChangeAspect="1"/>
          </p:cNvPicPr>
          <p:nvPr/>
        </p:nvPicPr>
        <p:blipFill>
          <a:blip r:embed="rId2"/>
          <a:stretch>
            <a:fillRect/>
          </a:stretch>
        </p:blipFill>
        <p:spPr>
          <a:xfrm rot="16200000" flipV="1">
            <a:off x="2364133" y="6028188"/>
            <a:ext cx="637741" cy="51495"/>
          </a:xfrm>
          <a:prstGeom prst="rect">
            <a:avLst/>
          </a:prstGeom>
        </p:spPr>
      </p:pic>
      <p:pic>
        <p:nvPicPr>
          <p:cNvPr id="11" name="Picture 10">
            <a:extLst>
              <a:ext uri="{FF2B5EF4-FFF2-40B4-BE49-F238E27FC236}">
                <a16:creationId xmlns:a16="http://schemas.microsoft.com/office/drawing/2014/main" id="{91D35E8A-C9B8-49E0-B574-20EBFA9B9F30}"/>
              </a:ext>
            </a:extLst>
          </p:cNvPr>
          <p:cNvPicPr>
            <a:picLocks noChangeAspect="1"/>
          </p:cNvPicPr>
          <p:nvPr/>
        </p:nvPicPr>
        <p:blipFill>
          <a:blip r:embed="rId2"/>
          <a:stretch>
            <a:fillRect/>
          </a:stretch>
        </p:blipFill>
        <p:spPr>
          <a:xfrm rot="16200000" flipV="1">
            <a:off x="2190336" y="6132478"/>
            <a:ext cx="637741" cy="51495"/>
          </a:xfrm>
          <a:prstGeom prst="rect">
            <a:avLst/>
          </a:prstGeom>
        </p:spPr>
      </p:pic>
      <p:pic>
        <p:nvPicPr>
          <p:cNvPr id="12" name="Picture 11">
            <a:extLst>
              <a:ext uri="{FF2B5EF4-FFF2-40B4-BE49-F238E27FC236}">
                <a16:creationId xmlns:a16="http://schemas.microsoft.com/office/drawing/2014/main" id="{557CFD1B-7267-4158-99BD-141205DB41B6}"/>
              </a:ext>
            </a:extLst>
          </p:cNvPr>
          <p:cNvPicPr>
            <a:picLocks noChangeAspect="1"/>
          </p:cNvPicPr>
          <p:nvPr/>
        </p:nvPicPr>
        <p:blipFill>
          <a:blip r:embed="rId2"/>
          <a:stretch>
            <a:fillRect/>
          </a:stretch>
        </p:blipFill>
        <p:spPr>
          <a:xfrm rot="16200000" flipV="1">
            <a:off x="2016540" y="6039160"/>
            <a:ext cx="637741" cy="51495"/>
          </a:xfrm>
          <a:prstGeom prst="rect">
            <a:avLst/>
          </a:prstGeom>
        </p:spPr>
      </p:pic>
      <p:pic>
        <p:nvPicPr>
          <p:cNvPr id="13" name="Picture 12">
            <a:extLst>
              <a:ext uri="{FF2B5EF4-FFF2-40B4-BE49-F238E27FC236}">
                <a16:creationId xmlns:a16="http://schemas.microsoft.com/office/drawing/2014/main" id="{016D12DD-F013-4246-80D7-11A90D0C4E83}"/>
              </a:ext>
            </a:extLst>
          </p:cNvPr>
          <p:cNvPicPr>
            <a:picLocks noChangeAspect="1"/>
          </p:cNvPicPr>
          <p:nvPr/>
        </p:nvPicPr>
        <p:blipFill>
          <a:blip r:embed="rId2"/>
          <a:stretch>
            <a:fillRect/>
          </a:stretch>
        </p:blipFill>
        <p:spPr>
          <a:xfrm rot="16200000" flipV="1">
            <a:off x="2320305" y="5827673"/>
            <a:ext cx="637741" cy="51495"/>
          </a:xfrm>
          <a:prstGeom prst="rect">
            <a:avLst/>
          </a:prstGeom>
        </p:spPr>
      </p:pic>
      <p:pic>
        <p:nvPicPr>
          <p:cNvPr id="14" name="Picture 13">
            <a:extLst>
              <a:ext uri="{FF2B5EF4-FFF2-40B4-BE49-F238E27FC236}">
                <a16:creationId xmlns:a16="http://schemas.microsoft.com/office/drawing/2014/main" id="{C1509A86-A6C7-4B5D-A496-82631BBA9944}"/>
              </a:ext>
            </a:extLst>
          </p:cNvPr>
          <p:cNvPicPr>
            <a:picLocks noChangeAspect="1"/>
          </p:cNvPicPr>
          <p:nvPr/>
        </p:nvPicPr>
        <p:blipFill>
          <a:blip r:embed="rId2"/>
          <a:stretch>
            <a:fillRect/>
          </a:stretch>
        </p:blipFill>
        <p:spPr>
          <a:xfrm rot="16200000" flipV="1">
            <a:off x="2119529" y="5981433"/>
            <a:ext cx="637741" cy="51495"/>
          </a:xfrm>
          <a:prstGeom prst="rect">
            <a:avLst/>
          </a:prstGeom>
        </p:spPr>
      </p:pic>
      <p:pic>
        <p:nvPicPr>
          <p:cNvPr id="15" name="Picture 14">
            <a:extLst>
              <a:ext uri="{FF2B5EF4-FFF2-40B4-BE49-F238E27FC236}">
                <a16:creationId xmlns:a16="http://schemas.microsoft.com/office/drawing/2014/main" id="{3EB51079-38E1-4BF2-9430-2AB29F619320}"/>
              </a:ext>
            </a:extLst>
          </p:cNvPr>
          <p:cNvPicPr>
            <a:picLocks noChangeAspect="1"/>
          </p:cNvPicPr>
          <p:nvPr/>
        </p:nvPicPr>
        <p:blipFill>
          <a:blip r:embed="rId2"/>
          <a:stretch>
            <a:fillRect/>
          </a:stretch>
        </p:blipFill>
        <p:spPr>
          <a:xfrm rot="16200000" flipV="1">
            <a:off x="2011756" y="5917852"/>
            <a:ext cx="637741" cy="51495"/>
          </a:xfrm>
          <a:prstGeom prst="rect">
            <a:avLst/>
          </a:prstGeom>
        </p:spPr>
      </p:pic>
      <p:pic>
        <p:nvPicPr>
          <p:cNvPr id="16" name="Picture 15">
            <a:extLst>
              <a:ext uri="{FF2B5EF4-FFF2-40B4-BE49-F238E27FC236}">
                <a16:creationId xmlns:a16="http://schemas.microsoft.com/office/drawing/2014/main" id="{8551D50C-BE77-4ADB-AE15-8378E7D81D1E}"/>
              </a:ext>
            </a:extLst>
          </p:cNvPr>
          <p:cNvPicPr>
            <a:picLocks noChangeAspect="1"/>
          </p:cNvPicPr>
          <p:nvPr/>
        </p:nvPicPr>
        <p:blipFill>
          <a:blip r:embed="rId2"/>
          <a:stretch>
            <a:fillRect/>
          </a:stretch>
        </p:blipFill>
        <p:spPr>
          <a:xfrm rot="16200000" flipV="1">
            <a:off x="2154412" y="6042253"/>
            <a:ext cx="637741" cy="51495"/>
          </a:xfrm>
          <a:prstGeom prst="rect">
            <a:avLst/>
          </a:prstGeom>
        </p:spPr>
      </p:pic>
      <p:pic>
        <p:nvPicPr>
          <p:cNvPr id="17" name="Picture 16">
            <a:extLst>
              <a:ext uri="{FF2B5EF4-FFF2-40B4-BE49-F238E27FC236}">
                <a16:creationId xmlns:a16="http://schemas.microsoft.com/office/drawing/2014/main" id="{C230A9A1-22EB-470E-A91C-54FC6E693DB8}"/>
              </a:ext>
            </a:extLst>
          </p:cNvPr>
          <p:cNvPicPr>
            <a:picLocks noChangeAspect="1"/>
          </p:cNvPicPr>
          <p:nvPr/>
        </p:nvPicPr>
        <p:blipFill>
          <a:blip r:embed="rId2"/>
          <a:stretch>
            <a:fillRect/>
          </a:stretch>
        </p:blipFill>
        <p:spPr>
          <a:xfrm rot="16200000" flipV="1">
            <a:off x="1980615" y="6146543"/>
            <a:ext cx="637741" cy="51495"/>
          </a:xfrm>
          <a:prstGeom prst="rect">
            <a:avLst/>
          </a:prstGeom>
        </p:spPr>
      </p:pic>
      <p:pic>
        <p:nvPicPr>
          <p:cNvPr id="18" name="Picture 17">
            <a:extLst>
              <a:ext uri="{FF2B5EF4-FFF2-40B4-BE49-F238E27FC236}">
                <a16:creationId xmlns:a16="http://schemas.microsoft.com/office/drawing/2014/main" id="{8F469F61-8A5F-4D91-81C3-E90FEEE6A321}"/>
              </a:ext>
            </a:extLst>
          </p:cNvPr>
          <p:cNvPicPr>
            <a:picLocks noChangeAspect="1"/>
          </p:cNvPicPr>
          <p:nvPr/>
        </p:nvPicPr>
        <p:blipFill>
          <a:blip r:embed="rId2"/>
          <a:stretch>
            <a:fillRect/>
          </a:stretch>
        </p:blipFill>
        <p:spPr>
          <a:xfrm rot="16200000" flipV="1">
            <a:off x="1806819" y="6053225"/>
            <a:ext cx="637741" cy="51495"/>
          </a:xfrm>
          <a:prstGeom prst="rect">
            <a:avLst/>
          </a:prstGeom>
        </p:spPr>
      </p:pic>
      <p:pic>
        <p:nvPicPr>
          <p:cNvPr id="19" name="Picture 18">
            <a:extLst>
              <a:ext uri="{FF2B5EF4-FFF2-40B4-BE49-F238E27FC236}">
                <a16:creationId xmlns:a16="http://schemas.microsoft.com/office/drawing/2014/main" id="{CACAE845-00C2-46F4-99F6-96BC00A5A3CC}"/>
              </a:ext>
            </a:extLst>
          </p:cNvPr>
          <p:cNvPicPr>
            <a:picLocks noChangeAspect="1"/>
          </p:cNvPicPr>
          <p:nvPr/>
        </p:nvPicPr>
        <p:blipFill>
          <a:blip r:embed="rId2"/>
          <a:stretch>
            <a:fillRect/>
          </a:stretch>
        </p:blipFill>
        <p:spPr>
          <a:xfrm rot="16200000" flipV="1">
            <a:off x="2102158" y="5887932"/>
            <a:ext cx="637741" cy="51495"/>
          </a:xfrm>
          <a:prstGeom prst="rect">
            <a:avLst/>
          </a:prstGeom>
        </p:spPr>
      </p:pic>
      <p:pic>
        <p:nvPicPr>
          <p:cNvPr id="20" name="Picture 19">
            <a:extLst>
              <a:ext uri="{FF2B5EF4-FFF2-40B4-BE49-F238E27FC236}">
                <a16:creationId xmlns:a16="http://schemas.microsoft.com/office/drawing/2014/main" id="{671F4644-7F4B-4284-9128-FCEC5D2DEE52}"/>
              </a:ext>
            </a:extLst>
          </p:cNvPr>
          <p:cNvPicPr>
            <a:picLocks noChangeAspect="1"/>
          </p:cNvPicPr>
          <p:nvPr/>
        </p:nvPicPr>
        <p:blipFill>
          <a:blip r:embed="rId2"/>
          <a:stretch>
            <a:fillRect/>
          </a:stretch>
        </p:blipFill>
        <p:spPr>
          <a:xfrm rot="16200000" flipV="1">
            <a:off x="1909808" y="5995498"/>
            <a:ext cx="637741" cy="51495"/>
          </a:xfrm>
          <a:prstGeom prst="rect">
            <a:avLst/>
          </a:prstGeom>
        </p:spPr>
      </p:pic>
      <p:sp>
        <p:nvSpPr>
          <p:cNvPr id="6" name="Oval 5">
            <a:extLst>
              <a:ext uri="{FF2B5EF4-FFF2-40B4-BE49-F238E27FC236}">
                <a16:creationId xmlns:a16="http://schemas.microsoft.com/office/drawing/2014/main" id="{78E8B345-C356-4BE9-A8B2-266A53FFB0F6}"/>
              </a:ext>
            </a:extLst>
          </p:cNvPr>
          <p:cNvSpPr/>
          <p:nvPr/>
        </p:nvSpPr>
        <p:spPr>
          <a:xfrm>
            <a:off x="1868391" y="5268531"/>
            <a:ext cx="1156769" cy="14772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A6EB6D4-5F56-4B35-AB18-E5504B962C23}"/>
              </a:ext>
            </a:extLst>
          </p:cNvPr>
          <p:cNvGrpSpPr/>
          <p:nvPr/>
        </p:nvGrpSpPr>
        <p:grpSpPr>
          <a:xfrm rot="5400000">
            <a:off x="1007752" y="3342337"/>
            <a:ext cx="2910187" cy="20873"/>
            <a:chOff x="1292768" y="3294840"/>
            <a:chExt cx="2910187" cy="20873"/>
          </a:xfrm>
        </p:grpSpPr>
        <p:cxnSp>
          <p:nvCxnSpPr>
            <p:cNvPr id="56" name="Straight Connector 55">
              <a:extLst>
                <a:ext uri="{FF2B5EF4-FFF2-40B4-BE49-F238E27FC236}">
                  <a16:creationId xmlns:a16="http://schemas.microsoft.com/office/drawing/2014/main" id="{C3CA3D72-7BBB-4F15-91A6-F6792EE33F17}"/>
                </a:ext>
              </a:extLst>
            </p:cNvPr>
            <p:cNvCxnSpPr>
              <a:cxnSpLocks/>
            </p:cNvCxnSpPr>
            <p:nvPr/>
          </p:nvCxnSpPr>
          <p:spPr>
            <a:xfrm>
              <a:off x="1678344" y="3298677"/>
              <a:ext cx="2119174" cy="6982"/>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EF30A3-09F5-4B69-84ED-16E56FFCCE8A}"/>
                </a:ext>
              </a:extLst>
            </p:cNvPr>
            <p:cNvCxnSpPr>
              <a:cxnSpLocks/>
            </p:cNvCxnSpPr>
            <p:nvPr/>
          </p:nvCxnSpPr>
          <p:spPr>
            <a:xfrm>
              <a:off x="3821518" y="3307364"/>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ED66B9-FE37-4D97-B92A-DF611C02DEE0}"/>
                </a:ext>
              </a:extLst>
            </p:cNvPr>
            <p:cNvCxnSpPr>
              <a:cxnSpLocks/>
            </p:cNvCxnSpPr>
            <p:nvPr/>
          </p:nvCxnSpPr>
          <p:spPr>
            <a:xfrm>
              <a:off x="1292768" y="3294840"/>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8C3B8BF5-8EE2-426B-8634-37BDB5A0AB61}"/>
              </a:ext>
            </a:extLst>
          </p:cNvPr>
          <p:cNvCxnSpPr/>
          <p:nvPr/>
        </p:nvCxnSpPr>
        <p:spPr>
          <a:xfrm flipV="1">
            <a:off x="2277917" y="4050005"/>
            <a:ext cx="0" cy="7692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0D96EAE6-7AC5-44AB-9674-1864D7624E4F}"/>
              </a:ext>
            </a:extLst>
          </p:cNvPr>
          <p:cNvSpPr txBox="1"/>
          <p:nvPr/>
        </p:nvSpPr>
        <p:spPr>
          <a:xfrm>
            <a:off x="2499030" y="2286363"/>
            <a:ext cx="2551923" cy="2677656"/>
          </a:xfrm>
          <a:prstGeom prst="rect">
            <a:avLst/>
          </a:prstGeom>
          <a:noFill/>
        </p:spPr>
        <p:txBody>
          <a:bodyPr wrap="square" rtlCol="0">
            <a:spAutoFit/>
          </a:bodyPr>
          <a:lstStyle/>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T</a:t>
            </a:r>
          </a:p>
        </p:txBody>
      </p:sp>
      <p:sp>
        <p:nvSpPr>
          <p:cNvPr id="5" name="TextBox 4">
            <a:extLst>
              <a:ext uri="{FF2B5EF4-FFF2-40B4-BE49-F238E27FC236}">
                <a16:creationId xmlns:a16="http://schemas.microsoft.com/office/drawing/2014/main" id="{40A2BAC1-BF3F-4885-8785-3F87DD8A002D}"/>
              </a:ext>
            </a:extLst>
          </p:cNvPr>
          <p:cNvSpPr txBox="1"/>
          <p:nvPr/>
        </p:nvSpPr>
        <p:spPr>
          <a:xfrm>
            <a:off x="3774991" y="1897680"/>
            <a:ext cx="6816809" cy="923330"/>
          </a:xfrm>
          <a:prstGeom prst="rect">
            <a:avLst/>
          </a:prstGeom>
          <a:noFill/>
        </p:spPr>
        <p:txBody>
          <a:bodyPr wrap="square" rtlCol="0">
            <a:spAutoFit/>
          </a:bodyPr>
          <a:lstStyle/>
          <a:p>
            <a:r>
              <a:rPr lang="en-US"/>
              <a:t>Adding nucleotides with</a:t>
            </a:r>
          </a:p>
          <a:p>
            <a:r>
              <a:rPr lang="en-US"/>
              <a:t>1) fluorofores</a:t>
            </a:r>
          </a:p>
          <a:p>
            <a:r>
              <a:rPr lang="en-US"/>
              <a:t>2) reverse terminators</a:t>
            </a:r>
          </a:p>
        </p:txBody>
      </p:sp>
      <p:sp>
        <p:nvSpPr>
          <p:cNvPr id="29" name="TextBox 28">
            <a:extLst>
              <a:ext uri="{FF2B5EF4-FFF2-40B4-BE49-F238E27FC236}">
                <a16:creationId xmlns:a16="http://schemas.microsoft.com/office/drawing/2014/main" id="{584808CA-9B42-45EC-AF35-F522742AF0DE}"/>
              </a:ext>
            </a:extLst>
          </p:cNvPr>
          <p:cNvSpPr txBox="1"/>
          <p:nvPr/>
        </p:nvSpPr>
        <p:spPr>
          <a:xfrm>
            <a:off x="2720142" y="4669367"/>
            <a:ext cx="2551923" cy="276999"/>
          </a:xfrm>
          <a:prstGeom prst="rect">
            <a:avLst/>
          </a:prstGeom>
          <a:noFill/>
        </p:spPr>
        <p:txBody>
          <a:bodyPr wrap="square" rtlCol="0">
            <a:spAutoFit/>
          </a:bodyPr>
          <a:lstStyle/>
          <a:p>
            <a:r>
              <a:rPr lang="en-US" sz="1200" b="1">
                <a:latin typeface="Courier" panose="02060409020205020404" pitchFamily="49" charset="0"/>
              </a:rPr>
              <a:t>A</a:t>
            </a:r>
          </a:p>
        </p:txBody>
      </p:sp>
      <p:sp>
        <p:nvSpPr>
          <p:cNvPr id="7" name="Oval 6">
            <a:extLst>
              <a:ext uri="{FF2B5EF4-FFF2-40B4-BE49-F238E27FC236}">
                <a16:creationId xmlns:a16="http://schemas.microsoft.com/office/drawing/2014/main" id="{44B6D21E-E3B0-4A43-9993-B1C92A8EE078}"/>
              </a:ext>
            </a:extLst>
          </p:cNvPr>
          <p:cNvSpPr/>
          <p:nvPr/>
        </p:nvSpPr>
        <p:spPr>
          <a:xfrm>
            <a:off x="2952841" y="4682473"/>
            <a:ext cx="228600" cy="250786"/>
          </a:xfrm>
          <a:prstGeom prst="ellipse">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47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4" name="Cube 3">
            <a:extLst>
              <a:ext uri="{FF2B5EF4-FFF2-40B4-BE49-F238E27FC236}">
                <a16:creationId xmlns:a16="http://schemas.microsoft.com/office/drawing/2014/main" id="{7561BAC3-44C6-47FC-82D2-0F592FC929AD}"/>
              </a:ext>
            </a:extLst>
          </p:cNvPr>
          <p:cNvSpPr/>
          <p:nvPr/>
        </p:nvSpPr>
        <p:spPr>
          <a:xfrm>
            <a:off x="685800" y="5257800"/>
            <a:ext cx="7162800" cy="1295400"/>
          </a:xfrm>
          <a:prstGeom prst="cube">
            <a:avLst>
              <a:gd name="adj" fmla="val 988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F9CFBB-7EA6-475A-AED4-04244EC746E0}"/>
              </a:ext>
            </a:extLst>
          </p:cNvPr>
          <p:cNvPicPr>
            <a:picLocks noChangeAspect="1"/>
          </p:cNvPicPr>
          <p:nvPr/>
        </p:nvPicPr>
        <p:blipFill>
          <a:blip r:embed="rId2"/>
          <a:stretch>
            <a:fillRect/>
          </a:stretch>
        </p:blipFill>
        <p:spPr>
          <a:xfrm rot="16200000" flipV="1">
            <a:off x="2221477" y="5903787"/>
            <a:ext cx="637741" cy="51495"/>
          </a:xfrm>
          <a:prstGeom prst="rect">
            <a:avLst/>
          </a:prstGeom>
        </p:spPr>
      </p:pic>
      <p:sp>
        <p:nvSpPr>
          <p:cNvPr id="86" name="TextBox 85">
            <a:extLst>
              <a:ext uri="{FF2B5EF4-FFF2-40B4-BE49-F238E27FC236}">
                <a16:creationId xmlns:a16="http://schemas.microsoft.com/office/drawing/2014/main" id="{A8185696-D88D-4C61-AB75-329CE699BAA8}"/>
              </a:ext>
            </a:extLst>
          </p:cNvPr>
          <p:cNvSpPr txBox="1"/>
          <p:nvPr/>
        </p:nvSpPr>
        <p:spPr>
          <a:xfrm>
            <a:off x="228220" y="1146111"/>
            <a:ext cx="11827652" cy="1384995"/>
          </a:xfrm>
          <a:prstGeom prst="rect">
            <a:avLst/>
          </a:prstGeom>
          <a:noFill/>
        </p:spPr>
        <p:txBody>
          <a:bodyPr wrap="square" rtlCol="0">
            <a:spAutoFit/>
          </a:bodyPr>
          <a:lstStyle/>
          <a:p>
            <a:r>
              <a:rPr lang="it-IT" sz="2800" b="1">
                <a:solidFill>
                  <a:prstClr val="black"/>
                </a:solidFill>
                <a:latin typeface="Calibri"/>
              </a:rPr>
              <a:t>Sequencing by Synthesis</a:t>
            </a:r>
          </a:p>
          <a:p>
            <a:endParaRPr lang="en-US" sz="2800">
              <a:solidFill>
                <a:prstClr val="black"/>
              </a:solidFill>
              <a:latin typeface="Calibri"/>
            </a:endParaRPr>
          </a:p>
          <a:p>
            <a:endParaRPr lang="en-US" sz="2800" dirty="0">
              <a:solidFill>
                <a:prstClr val="black"/>
              </a:solidFill>
              <a:latin typeface="Calibri"/>
            </a:endParaRPr>
          </a:p>
        </p:txBody>
      </p:sp>
      <p:pic>
        <p:nvPicPr>
          <p:cNvPr id="10" name="Picture 9">
            <a:extLst>
              <a:ext uri="{FF2B5EF4-FFF2-40B4-BE49-F238E27FC236}">
                <a16:creationId xmlns:a16="http://schemas.microsoft.com/office/drawing/2014/main" id="{5D48DD62-EC76-47BB-957D-D97E7BD64324}"/>
              </a:ext>
            </a:extLst>
          </p:cNvPr>
          <p:cNvPicPr>
            <a:picLocks noChangeAspect="1"/>
          </p:cNvPicPr>
          <p:nvPr/>
        </p:nvPicPr>
        <p:blipFill>
          <a:blip r:embed="rId2"/>
          <a:stretch>
            <a:fillRect/>
          </a:stretch>
        </p:blipFill>
        <p:spPr>
          <a:xfrm rot="16200000" flipV="1">
            <a:off x="2364133" y="6028188"/>
            <a:ext cx="637741" cy="51495"/>
          </a:xfrm>
          <a:prstGeom prst="rect">
            <a:avLst/>
          </a:prstGeom>
        </p:spPr>
      </p:pic>
      <p:pic>
        <p:nvPicPr>
          <p:cNvPr id="11" name="Picture 10">
            <a:extLst>
              <a:ext uri="{FF2B5EF4-FFF2-40B4-BE49-F238E27FC236}">
                <a16:creationId xmlns:a16="http://schemas.microsoft.com/office/drawing/2014/main" id="{91D35E8A-C9B8-49E0-B574-20EBFA9B9F30}"/>
              </a:ext>
            </a:extLst>
          </p:cNvPr>
          <p:cNvPicPr>
            <a:picLocks noChangeAspect="1"/>
          </p:cNvPicPr>
          <p:nvPr/>
        </p:nvPicPr>
        <p:blipFill>
          <a:blip r:embed="rId2"/>
          <a:stretch>
            <a:fillRect/>
          </a:stretch>
        </p:blipFill>
        <p:spPr>
          <a:xfrm rot="16200000" flipV="1">
            <a:off x="2190336" y="6132478"/>
            <a:ext cx="637741" cy="51495"/>
          </a:xfrm>
          <a:prstGeom prst="rect">
            <a:avLst/>
          </a:prstGeom>
        </p:spPr>
      </p:pic>
      <p:pic>
        <p:nvPicPr>
          <p:cNvPr id="12" name="Picture 11">
            <a:extLst>
              <a:ext uri="{FF2B5EF4-FFF2-40B4-BE49-F238E27FC236}">
                <a16:creationId xmlns:a16="http://schemas.microsoft.com/office/drawing/2014/main" id="{557CFD1B-7267-4158-99BD-141205DB41B6}"/>
              </a:ext>
            </a:extLst>
          </p:cNvPr>
          <p:cNvPicPr>
            <a:picLocks noChangeAspect="1"/>
          </p:cNvPicPr>
          <p:nvPr/>
        </p:nvPicPr>
        <p:blipFill>
          <a:blip r:embed="rId2"/>
          <a:stretch>
            <a:fillRect/>
          </a:stretch>
        </p:blipFill>
        <p:spPr>
          <a:xfrm rot="16200000" flipV="1">
            <a:off x="2016540" y="6039160"/>
            <a:ext cx="637741" cy="51495"/>
          </a:xfrm>
          <a:prstGeom prst="rect">
            <a:avLst/>
          </a:prstGeom>
        </p:spPr>
      </p:pic>
      <p:pic>
        <p:nvPicPr>
          <p:cNvPr id="13" name="Picture 12">
            <a:extLst>
              <a:ext uri="{FF2B5EF4-FFF2-40B4-BE49-F238E27FC236}">
                <a16:creationId xmlns:a16="http://schemas.microsoft.com/office/drawing/2014/main" id="{016D12DD-F013-4246-80D7-11A90D0C4E83}"/>
              </a:ext>
            </a:extLst>
          </p:cNvPr>
          <p:cNvPicPr>
            <a:picLocks noChangeAspect="1"/>
          </p:cNvPicPr>
          <p:nvPr/>
        </p:nvPicPr>
        <p:blipFill>
          <a:blip r:embed="rId2"/>
          <a:stretch>
            <a:fillRect/>
          </a:stretch>
        </p:blipFill>
        <p:spPr>
          <a:xfrm rot="16200000" flipV="1">
            <a:off x="2320305" y="5827673"/>
            <a:ext cx="637741" cy="51495"/>
          </a:xfrm>
          <a:prstGeom prst="rect">
            <a:avLst/>
          </a:prstGeom>
        </p:spPr>
      </p:pic>
      <p:pic>
        <p:nvPicPr>
          <p:cNvPr id="14" name="Picture 13">
            <a:extLst>
              <a:ext uri="{FF2B5EF4-FFF2-40B4-BE49-F238E27FC236}">
                <a16:creationId xmlns:a16="http://schemas.microsoft.com/office/drawing/2014/main" id="{C1509A86-A6C7-4B5D-A496-82631BBA9944}"/>
              </a:ext>
            </a:extLst>
          </p:cNvPr>
          <p:cNvPicPr>
            <a:picLocks noChangeAspect="1"/>
          </p:cNvPicPr>
          <p:nvPr/>
        </p:nvPicPr>
        <p:blipFill>
          <a:blip r:embed="rId2"/>
          <a:stretch>
            <a:fillRect/>
          </a:stretch>
        </p:blipFill>
        <p:spPr>
          <a:xfrm rot="16200000" flipV="1">
            <a:off x="2119529" y="5981433"/>
            <a:ext cx="637741" cy="51495"/>
          </a:xfrm>
          <a:prstGeom prst="rect">
            <a:avLst/>
          </a:prstGeom>
        </p:spPr>
      </p:pic>
      <p:pic>
        <p:nvPicPr>
          <p:cNvPr id="15" name="Picture 14">
            <a:extLst>
              <a:ext uri="{FF2B5EF4-FFF2-40B4-BE49-F238E27FC236}">
                <a16:creationId xmlns:a16="http://schemas.microsoft.com/office/drawing/2014/main" id="{3EB51079-38E1-4BF2-9430-2AB29F619320}"/>
              </a:ext>
            </a:extLst>
          </p:cNvPr>
          <p:cNvPicPr>
            <a:picLocks noChangeAspect="1"/>
          </p:cNvPicPr>
          <p:nvPr/>
        </p:nvPicPr>
        <p:blipFill>
          <a:blip r:embed="rId2"/>
          <a:stretch>
            <a:fillRect/>
          </a:stretch>
        </p:blipFill>
        <p:spPr>
          <a:xfrm rot="16200000" flipV="1">
            <a:off x="2011756" y="5917852"/>
            <a:ext cx="637741" cy="51495"/>
          </a:xfrm>
          <a:prstGeom prst="rect">
            <a:avLst/>
          </a:prstGeom>
        </p:spPr>
      </p:pic>
      <p:pic>
        <p:nvPicPr>
          <p:cNvPr id="16" name="Picture 15">
            <a:extLst>
              <a:ext uri="{FF2B5EF4-FFF2-40B4-BE49-F238E27FC236}">
                <a16:creationId xmlns:a16="http://schemas.microsoft.com/office/drawing/2014/main" id="{8551D50C-BE77-4ADB-AE15-8378E7D81D1E}"/>
              </a:ext>
            </a:extLst>
          </p:cNvPr>
          <p:cNvPicPr>
            <a:picLocks noChangeAspect="1"/>
          </p:cNvPicPr>
          <p:nvPr/>
        </p:nvPicPr>
        <p:blipFill>
          <a:blip r:embed="rId2"/>
          <a:stretch>
            <a:fillRect/>
          </a:stretch>
        </p:blipFill>
        <p:spPr>
          <a:xfrm rot="16200000" flipV="1">
            <a:off x="2154412" y="6042253"/>
            <a:ext cx="637741" cy="51495"/>
          </a:xfrm>
          <a:prstGeom prst="rect">
            <a:avLst/>
          </a:prstGeom>
        </p:spPr>
      </p:pic>
      <p:pic>
        <p:nvPicPr>
          <p:cNvPr id="17" name="Picture 16">
            <a:extLst>
              <a:ext uri="{FF2B5EF4-FFF2-40B4-BE49-F238E27FC236}">
                <a16:creationId xmlns:a16="http://schemas.microsoft.com/office/drawing/2014/main" id="{C230A9A1-22EB-470E-A91C-54FC6E693DB8}"/>
              </a:ext>
            </a:extLst>
          </p:cNvPr>
          <p:cNvPicPr>
            <a:picLocks noChangeAspect="1"/>
          </p:cNvPicPr>
          <p:nvPr/>
        </p:nvPicPr>
        <p:blipFill>
          <a:blip r:embed="rId2"/>
          <a:stretch>
            <a:fillRect/>
          </a:stretch>
        </p:blipFill>
        <p:spPr>
          <a:xfrm rot="16200000" flipV="1">
            <a:off x="1980615" y="6146543"/>
            <a:ext cx="637741" cy="51495"/>
          </a:xfrm>
          <a:prstGeom prst="rect">
            <a:avLst/>
          </a:prstGeom>
        </p:spPr>
      </p:pic>
      <p:pic>
        <p:nvPicPr>
          <p:cNvPr id="18" name="Picture 17">
            <a:extLst>
              <a:ext uri="{FF2B5EF4-FFF2-40B4-BE49-F238E27FC236}">
                <a16:creationId xmlns:a16="http://schemas.microsoft.com/office/drawing/2014/main" id="{8F469F61-8A5F-4D91-81C3-E90FEEE6A321}"/>
              </a:ext>
            </a:extLst>
          </p:cNvPr>
          <p:cNvPicPr>
            <a:picLocks noChangeAspect="1"/>
          </p:cNvPicPr>
          <p:nvPr/>
        </p:nvPicPr>
        <p:blipFill>
          <a:blip r:embed="rId2"/>
          <a:stretch>
            <a:fillRect/>
          </a:stretch>
        </p:blipFill>
        <p:spPr>
          <a:xfrm rot="16200000" flipV="1">
            <a:off x="1806819" y="6053225"/>
            <a:ext cx="637741" cy="51495"/>
          </a:xfrm>
          <a:prstGeom prst="rect">
            <a:avLst/>
          </a:prstGeom>
        </p:spPr>
      </p:pic>
      <p:pic>
        <p:nvPicPr>
          <p:cNvPr id="19" name="Picture 18">
            <a:extLst>
              <a:ext uri="{FF2B5EF4-FFF2-40B4-BE49-F238E27FC236}">
                <a16:creationId xmlns:a16="http://schemas.microsoft.com/office/drawing/2014/main" id="{CACAE845-00C2-46F4-99F6-96BC00A5A3CC}"/>
              </a:ext>
            </a:extLst>
          </p:cNvPr>
          <p:cNvPicPr>
            <a:picLocks noChangeAspect="1"/>
          </p:cNvPicPr>
          <p:nvPr/>
        </p:nvPicPr>
        <p:blipFill>
          <a:blip r:embed="rId2"/>
          <a:stretch>
            <a:fillRect/>
          </a:stretch>
        </p:blipFill>
        <p:spPr>
          <a:xfrm rot="16200000" flipV="1">
            <a:off x="2102158" y="5887932"/>
            <a:ext cx="637741" cy="51495"/>
          </a:xfrm>
          <a:prstGeom prst="rect">
            <a:avLst/>
          </a:prstGeom>
        </p:spPr>
      </p:pic>
      <p:pic>
        <p:nvPicPr>
          <p:cNvPr id="20" name="Picture 19">
            <a:extLst>
              <a:ext uri="{FF2B5EF4-FFF2-40B4-BE49-F238E27FC236}">
                <a16:creationId xmlns:a16="http://schemas.microsoft.com/office/drawing/2014/main" id="{671F4644-7F4B-4284-9128-FCEC5D2DEE52}"/>
              </a:ext>
            </a:extLst>
          </p:cNvPr>
          <p:cNvPicPr>
            <a:picLocks noChangeAspect="1"/>
          </p:cNvPicPr>
          <p:nvPr/>
        </p:nvPicPr>
        <p:blipFill>
          <a:blip r:embed="rId2"/>
          <a:stretch>
            <a:fillRect/>
          </a:stretch>
        </p:blipFill>
        <p:spPr>
          <a:xfrm rot="16200000" flipV="1">
            <a:off x="1909808" y="5995498"/>
            <a:ext cx="637741" cy="51495"/>
          </a:xfrm>
          <a:prstGeom prst="rect">
            <a:avLst/>
          </a:prstGeom>
        </p:spPr>
      </p:pic>
      <p:sp>
        <p:nvSpPr>
          <p:cNvPr id="6" name="Oval 5">
            <a:extLst>
              <a:ext uri="{FF2B5EF4-FFF2-40B4-BE49-F238E27FC236}">
                <a16:creationId xmlns:a16="http://schemas.microsoft.com/office/drawing/2014/main" id="{78E8B345-C356-4BE9-A8B2-266A53FFB0F6}"/>
              </a:ext>
            </a:extLst>
          </p:cNvPr>
          <p:cNvSpPr/>
          <p:nvPr/>
        </p:nvSpPr>
        <p:spPr>
          <a:xfrm>
            <a:off x="1868391" y="5268531"/>
            <a:ext cx="1156769" cy="14772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A6EB6D4-5F56-4B35-AB18-E5504B962C23}"/>
              </a:ext>
            </a:extLst>
          </p:cNvPr>
          <p:cNvGrpSpPr/>
          <p:nvPr/>
        </p:nvGrpSpPr>
        <p:grpSpPr>
          <a:xfrm rot="5400000">
            <a:off x="1007752" y="3342337"/>
            <a:ext cx="2910187" cy="20873"/>
            <a:chOff x="1292768" y="3294840"/>
            <a:chExt cx="2910187" cy="20873"/>
          </a:xfrm>
        </p:grpSpPr>
        <p:cxnSp>
          <p:nvCxnSpPr>
            <p:cNvPr id="56" name="Straight Connector 55">
              <a:extLst>
                <a:ext uri="{FF2B5EF4-FFF2-40B4-BE49-F238E27FC236}">
                  <a16:creationId xmlns:a16="http://schemas.microsoft.com/office/drawing/2014/main" id="{C3CA3D72-7BBB-4F15-91A6-F6792EE33F17}"/>
                </a:ext>
              </a:extLst>
            </p:cNvPr>
            <p:cNvCxnSpPr>
              <a:cxnSpLocks/>
            </p:cNvCxnSpPr>
            <p:nvPr/>
          </p:nvCxnSpPr>
          <p:spPr>
            <a:xfrm>
              <a:off x="1678344" y="3298677"/>
              <a:ext cx="2119174" cy="6982"/>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EF30A3-09F5-4B69-84ED-16E56FFCCE8A}"/>
                </a:ext>
              </a:extLst>
            </p:cNvPr>
            <p:cNvCxnSpPr>
              <a:cxnSpLocks/>
            </p:cNvCxnSpPr>
            <p:nvPr/>
          </p:nvCxnSpPr>
          <p:spPr>
            <a:xfrm>
              <a:off x="3821518" y="3307364"/>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ED66B9-FE37-4D97-B92A-DF611C02DEE0}"/>
                </a:ext>
              </a:extLst>
            </p:cNvPr>
            <p:cNvCxnSpPr>
              <a:cxnSpLocks/>
            </p:cNvCxnSpPr>
            <p:nvPr/>
          </p:nvCxnSpPr>
          <p:spPr>
            <a:xfrm>
              <a:off x="1292768" y="3294840"/>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8C3B8BF5-8EE2-426B-8634-37BDB5A0AB61}"/>
              </a:ext>
            </a:extLst>
          </p:cNvPr>
          <p:cNvCxnSpPr/>
          <p:nvPr/>
        </p:nvCxnSpPr>
        <p:spPr>
          <a:xfrm flipV="1">
            <a:off x="2277917" y="4050005"/>
            <a:ext cx="0" cy="7692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0D96EAE6-7AC5-44AB-9674-1864D7624E4F}"/>
              </a:ext>
            </a:extLst>
          </p:cNvPr>
          <p:cNvSpPr txBox="1"/>
          <p:nvPr/>
        </p:nvSpPr>
        <p:spPr>
          <a:xfrm>
            <a:off x="2499030" y="2286363"/>
            <a:ext cx="2551923" cy="2677656"/>
          </a:xfrm>
          <a:prstGeom prst="rect">
            <a:avLst/>
          </a:prstGeom>
          <a:noFill/>
        </p:spPr>
        <p:txBody>
          <a:bodyPr wrap="square" rtlCol="0">
            <a:spAutoFit/>
          </a:bodyPr>
          <a:lstStyle/>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T</a:t>
            </a:r>
          </a:p>
        </p:txBody>
      </p:sp>
      <p:sp>
        <p:nvSpPr>
          <p:cNvPr id="5" name="TextBox 4">
            <a:extLst>
              <a:ext uri="{FF2B5EF4-FFF2-40B4-BE49-F238E27FC236}">
                <a16:creationId xmlns:a16="http://schemas.microsoft.com/office/drawing/2014/main" id="{40A2BAC1-BF3F-4885-8785-3F87DD8A002D}"/>
              </a:ext>
            </a:extLst>
          </p:cNvPr>
          <p:cNvSpPr txBox="1"/>
          <p:nvPr/>
        </p:nvSpPr>
        <p:spPr>
          <a:xfrm>
            <a:off x="3774991" y="1897680"/>
            <a:ext cx="6816809" cy="923330"/>
          </a:xfrm>
          <a:prstGeom prst="rect">
            <a:avLst/>
          </a:prstGeom>
          <a:noFill/>
        </p:spPr>
        <p:txBody>
          <a:bodyPr wrap="square" rtlCol="0">
            <a:spAutoFit/>
          </a:bodyPr>
          <a:lstStyle/>
          <a:p>
            <a:r>
              <a:rPr lang="en-US"/>
              <a:t>Adding nucleotides with</a:t>
            </a:r>
          </a:p>
          <a:p>
            <a:r>
              <a:rPr lang="en-US"/>
              <a:t>1) fluorofores</a:t>
            </a:r>
          </a:p>
          <a:p>
            <a:r>
              <a:rPr lang="en-US"/>
              <a:t>2) reverse terminators</a:t>
            </a:r>
          </a:p>
        </p:txBody>
      </p:sp>
      <p:sp>
        <p:nvSpPr>
          <p:cNvPr id="29" name="TextBox 28">
            <a:extLst>
              <a:ext uri="{FF2B5EF4-FFF2-40B4-BE49-F238E27FC236}">
                <a16:creationId xmlns:a16="http://schemas.microsoft.com/office/drawing/2014/main" id="{584808CA-9B42-45EC-AF35-F522742AF0DE}"/>
              </a:ext>
            </a:extLst>
          </p:cNvPr>
          <p:cNvSpPr txBox="1"/>
          <p:nvPr/>
        </p:nvSpPr>
        <p:spPr>
          <a:xfrm>
            <a:off x="2720142" y="4669367"/>
            <a:ext cx="2551923" cy="276999"/>
          </a:xfrm>
          <a:prstGeom prst="rect">
            <a:avLst/>
          </a:prstGeom>
          <a:noFill/>
        </p:spPr>
        <p:txBody>
          <a:bodyPr wrap="square" rtlCol="0">
            <a:spAutoFit/>
          </a:bodyPr>
          <a:lstStyle/>
          <a:p>
            <a:r>
              <a:rPr lang="en-US" sz="1200" b="1">
                <a:latin typeface="Courier" panose="02060409020205020404" pitchFamily="49" charset="0"/>
              </a:rPr>
              <a:t>A</a:t>
            </a:r>
          </a:p>
        </p:txBody>
      </p:sp>
      <p:sp>
        <p:nvSpPr>
          <p:cNvPr id="27" name="TextBox 26">
            <a:extLst>
              <a:ext uri="{FF2B5EF4-FFF2-40B4-BE49-F238E27FC236}">
                <a16:creationId xmlns:a16="http://schemas.microsoft.com/office/drawing/2014/main" id="{8B18B827-624E-4741-9EAE-5295A8FF6319}"/>
              </a:ext>
            </a:extLst>
          </p:cNvPr>
          <p:cNvSpPr txBox="1"/>
          <p:nvPr/>
        </p:nvSpPr>
        <p:spPr>
          <a:xfrm>
            <a:off x="2720142" y="4476739"/>
            <a:ext cx="2551923" cy="276999"/>
          </a:xfrm>
          <a:prstGeom prst="rect">
            <a:avLst/>
          </a:prstGeom>
          <a:noFill/>
        </p:spPr>
        <p:txBody>
          <a:bodyPr wrap="square" rtlCol="0">
            <a:spAutoFit/>
          </a:bodyPr>
          <a:lstStyle/>
          <a:p>
            <a:r>
              <a:rPr lang="en-US" sz="1200" b="1">
                <a:latin typeface="Courier" panose="02060409020205020404" pitchFamily="49" charset="0"/>
              </a:rPr>
              <a:t>C</a:t>
            </a:r>
          </a:p>
        </p:txBody>
      </p:sp>
      <p:sp>
        <p:nvSpPr>
          <p:cNvPr id="28" name="Oval 27">
            <a:extLst>
              <a:ext uri="{FF2B5EF4-FFF2-40B4-BE49-F238E27FC236}">
                <a16:creationId xmlns:a16="http://schemas.microsoft.com/office/drawing/2014/main" id="{6398FE7E-FD1F-437C-9D3D-9485D81FDBB8}"/>
              </a:ext>
            </a:extLst>
          </p:cNvPr>
          <p:cNvSpPr/>
          <p:nvPr/>
        </p:nvSpPr>
        <p:spPr>
          <a:xfrm>
            <a:off x="2952841" y="4489845"/>
            <a:ext cx="228600" cy="250786"/>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866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4" name="Cube 3">
            <a:extLst>
              <a:ext uri="{FF2B5EF4-FFF2-40B4-BE49-F238E27FC236}">
                <a16:creationId xmlns:a16="http://schemas.microsoft.com/office/drawing/2014/main" id="{7561BAC3-44C6-47FC-82D2-0F592FC929AD}"/>
              </a:ext>
            </a:extLst>
          </p:cNvPr>
          <p:cNvSpPr/>
          <p:nvPr/>
        </p:nvSpPr>
        <p:spPr>
          <a:xfrm>
            <a:off x="685800" y="5257800"/>
            <a:ext cx="7162800" cy="1295400"/>
          </a:xfrm>
          <a:prstGeom prst="cube">
            <a:avLst>
              <a:gd name="adj" fmla="val 988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F9CFBB-7EA6-475A-AED4-04244EC746E0}"/>
              </a:ext>
            </a:extLst>
          </p:cNvPr>
          <p:cNvPicPr>
            <a:picLocks noChangeAspect="1"/>
          </p:cNvPicPr>
          <p:nvPr/>
        </p:nvPicPr>
        <p:blipFill>
          <a:blip r:embed="rId2"/>
          <a:stretch>
            <a:fillRect/>
          </a:stretch>
        </p:blipFill>
        <p:spPr>
          <a:xfrm rot="16200000" flipV="1">
            <a:off x="2221477" y="5903787"/>
            <a:ext cx="637741" cy="51495"/>
          </a:xfrm>
          <a:prstGeom prst="rect">
            <a:avLst/>
          </a:prstGeom>
        </p:spPr>
      </p:pic>
      <p:sp>
        <p:nvSpPr>
          <p:cNvPr id="86" name="TextBox 85">
            <a:extLst>
              <a:ext uri="{FF2B5EF4-FFF2-40B4-BE49-F238E27FC236}">
                <a16:creationId xmlns:a16="http://schemas.microsoft.com/office/drawing/2014/main" id="{A8185696-D88D-4C61-AB75-329CE699BAA8}"/>
              </a:ext>
            </a:extLst>
          </p:cNvPr>
          <p:cNvSpPr txBox="1"/>
          <p:nvPr/>
        </p:nvSpPr>
        <p:spPr>
          <a:xfrm>
            <a:off x="228220" y="1146111"/>
            <a:ext cx="11827652" cy="1384995"/>
          </a:xfrm>
          <a:prstGeom prst="rect">
            <a:avLst/>
          </a:prstGeom>
          <a:noFill/>
        </p:spPr>
        <p:txBody>
          <a:bodyPr wrap="square" rtlCol="0">
            <a:spAutoFit/>
          </a:bodyPr>
          <a:lstStyle/>
          <a:p>
            <a:r>
              <a:rPr lang="it-IT" sz="2800" b="1">
                <a:solidFill>
                  <a:prstClr val="black"/>
                </a:solidFill>
                <a:latin typeface="Calibri"/>
              </a:rPr>
              <a:t>Sequencing by Synthesis</a:t>
            </a:r>
          </a:p>
          <a:p>
            <a:endParaRPr lang="en-US" sz="2800">
              <a:solidFill>
                <a:prstClr val="black"/>
              </a:solidFill>
              <a:latin typeface="Calibri"/>
            </a:endParaRPr>
          </a:p>
          <a:p>
            <a:endParaRPr lang="en-US" sz="2800" dirty="0">
              <a:solidFill>
                <a:prstClr val="black"/>
              </a:solidFill>
              <a:latin typeface="Calibri"/>
            </a:endParaRPr>
          </a:p>
        </p:txBody>
      </p:sp>
      <p:pic>
        <p:nvPicPr>
          <p:cNvPr id="10" name="Picture 9">
            <a:extLst>
              <a:ext uri="{FF2B5EF4-FFF2-40B4-BE49-F238E27FC236}">
                <a16:creationId xmlns:a16="http://schemas.microsoft.com/office/drawing/2014/main" id="{5D48DD62-EC76-47BB-957D-D97E7BD64324}"/>
              </a:ext>
            </a:extLst>
          </p:cNvPr>
          <p:cNvPicPr>
            <a:picLocks noChangeAspect="1"/>
          </p:cNvPicPr>
          <p:nvPr/>
        </p:nvPicPr>
        <p:blipFill>
          <a:blip r:embed="rId2"/>
          <a:stretch>
            <a:fillRect/>
          </a:stretch>
        </p:blipFill>
        <p:spPr>
          <a:xfrm rot="16200000" flipV="1">
            <a:off x="2364133" y="6028188"/>
            <a:ext cx="637741" cy="51495"/>
          </a:xfrm>
          <a:prstGeom prst="rect">
            <a:avLst/>
          </a:prstGeom>
        </p:spPr>
      </p:pic>
      <p:pic>
        <p:nvPicPr>
          <p:cNvPr id="11" name="Picture 10">
            <a:extLst>
              <a:ext uri="{FF2B5EF4-FFF2-40B4-BE49-F238E27FC236}">
                <a16:creationId xmlns:a16="http://schemas.microsoft.com/office/drawing/2014/main" id="{91D35E8A-C9B8-49E0-B574-20EBFA9B9F30}"/>
              </a:ext>
            </a:extLst>
          </p:cNvPr>
          <p:cNvPicPr>
            <a:picLocks noChangeAspect="1"/>
          </p:cNvPicPr>
          <p:nvPr/>
        </p:nvPicPr>
        <p:blipFill>
          <a:blip r:embed="rId2"/>
          <a:stretch>
            <a:fillRect/>
          </a:stretch>
        </p:blipFill>
        <p:spPr>
          <a:xfrm rot="16200000" flipV="1">
            <a:off x="2190336" y="6132478"/>
            <a:ext cx="637741" cy="51495"/>
          </a:xfrm>
          <a:prstGeom prst="rect">
            <a:avLst/>
          </a:prstGeom>
        </p:spPr>
      </p:pic>
      <p:pic>
        <p:nvPicPr>
          <p:cNvPr id="12" name="Picture 11">
            <a:extLst>
              <a:ext uri="{FF2B5EF4-FFF2-40B4-BE49-F238E27FC236}">
                <a16:creationId xmlns:a16="http://schemas.microsoft.com/office/drawing/2014/main" id="{557CFD1B-7267-4158-99BD-141205DB41B6}"/>
              </a:ext>
            </a:extLst>
          </p:cNvPr>
          <p:cNvPicPr>
            <a:picLocks noChangeAspect="1"/>
          </p:cNvPicPr>
          <p:nvPr/>
        </p:nvPicPr>
        <p:blipFill>
          <a:blip r:embed="rId2"/>
          <a:stretch>
            <a:fillRect/>
          </a:stretch>
        </p:blipFill>
        <p:spPr>
          <a:xfrm rot="16200000" flipV="1">
            <a:off x="2016540" y="6039160"/>
            <a:ext cx="637741" cy="51495"/>
          </a:xfrm>
          <a:prstGeom prst="rect">
            <a:avLst/>
          </a:prstGeom>
        </p:spPr>
      </p:pic>
      <p:pic>
        <p:nvPicPr>
          <p:cNvPr id="13" name="Picture 12">
            <a:extLst>
              <a:ext uri="{FF2B5EF4-FFF2-40B4-BE49-F238E27FC236}">
                <a16:creationId xmlns:a16="http://schemas.microsoft.com/office/drawing/2014/main" id="{016D12DD-F013-4246-80D7-11A90D0C4E83}"/>
              </a:ext>
            </a:extLst>
          </p:cNvPr>
          <p:cNvPicPr>
            <a:picLocks noChangeAspect="1"/>
          </p:cNvPicPr>
          <p:nvPr/>
        </p:nvPicPr>
        <p:blipFill>
          <a:blip r:embed="rId2"/>
          <a:stretch>
            <a:fillRect/>
          </a:stretch>
        </p:blipFill>
        <p:spPr>
          <a:xfrm rot="16200000" flipV="1">
            <a:off x="2320305" y="5827673"/>
            <a:ext cx="637741" cy="51495"/>
          </a:xfrm>
          <a:prstGeom prst="rect">
            <a:avLst/>
          </a:prstGeom>
        </p:spPr>
      </p:pic>
      <p:pic>
        <p:nvPicPr>
          <p:cNvPr id="14" name="Picture 13">
            <a:extLst>
              <a:ext uri="{FF2B5EF4-FFF2-40B4-BE49-F238E27FC236}">
                <a16:creationId xmlns:a16="http://schemas.microsoft.com/office/drawing/2014/main" id="{C1509A86-A6C7-4B5D-A496-82631BBA9944}"/>
              </a:ext>
            </a:extLst>
          </p:cNvPr>
          <p:cNvPicPr>
            <a:picLocks noChangeAspect="1"/>
          </p:cNvPicPr>
          <p:nvPr/>
        </p:nvPicPr>
        <p:blipFill>
          <a:blip r:embed="rId2"/>
          <a:stretch>
            <a:fillRect/>
          </a:stretch>
        </p:blipFill>
        <p:spPr>
          <a:xfrm rot="16200000" flipV="1">
            <a:off x="2119529" y="5981433"/>
            <a:ext cx="637741" cy="51495"/>
          </a:xfrm>
          <a:prstGeom prst="rect">
            <a:avLst/>
          </a:prstGeom>
        </p:spPr>
      </p:pic>
      <p:pic>
        <p:nvPicPr>
          <p:cNvPr id="15" name="Picture 14">
            <a:extLst>
              <a:ext uri="{FF2B5EF4-FFF2-40B4-BE49-F238E27FC236}">
                <a16:creationId xmlns:a16="http://schemas.microsoft.com/office/drawing/2014/main" id="{3EB51079-38E1-4BF2-9430-2AB29F619320}"/>
              </a:ext>
            </a:extLst>
          </p:cNvPr>
          <p:cNvPicPr>
            <a:picLocks noChangeAspect="1"/>
          </p:cNvPicPr>
          <p:nvPr/>
        </p:nvPicPr>
        <p:blipFill>
          <a:blip r:embed="rId2"/>
          <a:stretch>
            <a:fillRect/>
          </a:stretch>
        </p:blipFill>
        <p:spPr>
          <a:xfrm rot="16200000" flipV="1">
            <a:off x="2011756" y="5917852"/>
            <a:ext cx="637741" cy="51495"/>
          </a:xfrm>
          <a:prstGeom prst="rect">
            <a:avLst/>
          </a:prstGeom>
        </p:spPr>
      </p:pic>
      <p:pic>
        <p:nvPicPr>
          <p:cNvPr id="16" name="Picture 15">
            <a:extLst>
              <a:ext uri="{FF2B5EF4-FFF2-40B4-BE49-F238E27FC236}">
                <a16:creationId xmlns:a16="http://schemas.microsoft.com/office/drawing/2014/main" id="{8551D50C-BE77-4ADB-AE15-8378E7D81D1E}"/>
              </a:ext>
            </a:extLst>
          </p:cNvPr>
          <p:cNvPicPr>
            <a:picLocks noChangeAspect="1"/>
          </p:cNvPicPr>
          <p:nvPr/>
        </p:nvPicPr>
        <p:blipFill>
          <a:blip r:embed="rId2"/>
          <a:stretch>
            <a:fillRect/>
          </a:stretch>
        </p:blipFill>
        <p:spPr>
          <a:xfrm rot="16200000" flipV="1">
            <a:off x="2154412" y="6042253"/>
            <a:ext cx="637741" cy="51495"/>
          </a:xfrm>
          <a:prstGeom prst="rect">
            <a:avLst/>
          </a:prstGeom>
        </p:spPr>
      </p:pic>
      <p:pic>
        <p:nvPicPr>
          <p:cNvPr id="17" name="Picture 16">
            <a:extLst>
              <a:ext uri="{FF2B5EF4-FFF2-40B4-BE49-F238E27FC236}">
                <a16:creationId xmlns:a16="http://schemas.microsoft.com/office/drawing/2014/main" id="{C230A9A1-22EB-470E-A91C-54FC6E693DB8}"/>
              </a:ext>
            </a:extLst>
          </p:cNvPr>
          <p:cNvPicPr>
            <a:picLocks noChangeAspect="1"/>
          </p:cNvPicPr>
          <p:nvPr/>
        </p:nvPicPr>
        <p:blipFill>
          <a:blip r:embed="rId2"/>
          <a:stretch>
            <a:fillRect/>
          </a:stretch>
        </p:blipFill>
        <p:spPr>
          <a:xfrm rot="16200000" flipV="1">
            <a:off x="1980615" y="6146543"/>
            <a:ext cx="637741" cy="51495"/>
          </a:xfrm>
          <a:prstGeom prst="rect">
            <a:avLst/>
          </a:prstGeom>
        </p:spPr>
      </p:pic>
      <p:pic>
        <p:nvPicPr>
          <p:cNvPr id="18" name="Picture 17">
            <a:extLst>
              <a:ext uri="{FF2B5EF4-FFF2-40B4-BE49-F238E27FC236}">
                <a16:creationId xmlns:a16="http://schemas.microsoft.com/office/drawing/2014/main" id="{8F469F61-8A5F-4D91-81C3-E90FEEE6A321}"/>
              </a:ext>
            </a:extLst>
          </p:cNvPr>
          <p:cNvPicPr>
            <a:picLocks noChangeAspect="1"/>
          </p:cNvPicPr>
          <p:nvPr/>
        </p:nvPicPr>
        <p:blipFill>
          <a:blip r:embed="rId2"/>
          <a:stretch>
            <a:fillRect/>
          </a:stretch>
        </p:blipFill>
        <p:spPr>
          <a:xfrm rot="16200000" flipV="1">
            <a:off x="1806819" y="6053225"/>
            <a:ext cx="637741" cy="51495"/>
          </a:xfrm>
          <a:prstGeom prst="rect">
            <a:avLst/>
          </a:prstGeom>
        </p:spPr>
      </p:pic>
      <p:pic>
        <p:nvPicPr>
          <p:cNvPr id="19" name="Picture 18">
            <a:extLst>
              <a:ext uri="{FF2B5EF4-FFF2-40B4-BE49-F238E27FC236}">
                <a16:creationId xmlns:a16="http://schemas.microsoft.com/office/drawing/2014/main" id="{CACAE845-00C2-46F4-99F6-96BC00A5A3CC}"/>
              </a:ext>
            </a:extLst>
          </p:cNvPr>
          <p:cNvPicPr>
            <a:picLocks noChangeAspect="1"/>
          </p:cNvPicPr>
          <p:nvPr/>
        </p:nvPicPr>
        <p:blipFill>
          <a:blip r:embed="rId2"/>
          <a:stretch>
            <a:fillRect/>
          </a:stretch>
        </p:blipFill>
        <p:spPr>
          <a:xfrm rot="16200000" flipV="1">
            <a:off x="2102158" y="5887932"/>
            <a:ext cx="637741" cy="51495"/>
          </a:xfrm>
          <a:prstGeom prst="rect">
            <a:avLst/>
          </a:prstGeom>
        </p:spPr>
      </p:pic>
      <p:pic>
        <p:nvPicPr>
          <p:cNvPr id="20" name="Picture 19">
            <a:extLst>
              <a:ext uri="{FF2B5EF4-FFF2-40B4-BE49-F238E27FC236}">
                <a16:creationId xmlns:a16="http://schemas.microsoft.com/office/drawing/2014/main" id="{671F4644-7F4B-4284-9128-FCEC5D2DEE52}"/>
              </a:ext>
            </a:extLst>
          </p:cNvPr>
          <p:cNvPicPr>
            <a:picLocks noChangeAspect="1"/>
          </p:cNvPicPr>
          <p:nvPr/>
        </p:nvPicPr>
        <p:blipFill>
          <a:blip r:embed="rId2"/>
          <a:stretch>
            <a:fillRect/>
          </a:stretch>
        </p:blipFill>
        <p:spPr>
          <a:xfrm rot="16200000" flipV="1">
            <a:off x="1909808" y="5995498"/>
            <a:ext cx="637741" cy="51495"/>
          </a:xfrm>
          <a:prstGeom prst="rect">
            <a:avLst/>
          </a:prstGeom>
        </p:spPr>
      </p:pic>
      <p:sp>
        <p:nvSpPr>
          <p:cNvPr id="6" name="Oval 5">
            <a:extLst>
              <a:ext uri="{FF2B5EF4-FFF2-40B4-BE49-F238E27FC236}">
                <a16:creationId xmlns:a16="http://schemas.microsoft.com/office/drawing/2014/main" id="{78E8B345-C356-4BE9-A8B2-266A53FFB0F6}"/>
              </a:ext>
            </a:extLst>
          </p:cNvPr>
          <p:cNvSpPr/>
          <p:nvPr/>
        </p:nvSpPr>
        <p:spPr>
          <a:xfrm>
            <a:off x="1868391" y="5268531"/>
            <a:ext cx="1156769" cy="14772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A6EB6D4-5F56-4B35-AB18-E5504B962C23}"/>
              </a:ext>
            </a:extLst>
          </p:cNvPr>
          <p:cNvGrpSpPr/>
          <p:nvPr/>
        </p:nvGrpSpPr>
        <p:grpSpPr>
          <a:xfrm rot="5400000">
            <a:off x="1007752" y="3342337"/>
            <a:ext cx="2910187" cy="20873"/>
            <a:chOff x="1292768" y="3294840"/>
            <a:chExt cx="2910187" cy="20873"/>
          </a:xfrm>
        </p:grpSpPr>
        <p:cxnSp>
          <p:nvCxnSpPr>
            <p:cNvPr id="56" name="Straight Connector 55">
              <a:extLst>
                <a:ext uri="{FF2B5EF4-FFF2-40B4-BE49-F238E27FC236}">
                  <a16:creationId xmlns:a16="http://schemas.microsoft.com/office/drawing/2014/main" id="{C3CA3D72-7BBB-4F15-91A6-F6792EE33F17}"/>
                </a:ext>
              </a:extLst>
            </p:cNvPr>
            <p:cNvCxnSpPr>
              <a:cxnSpLocks/>
            </p:cNvCxnSpPr>
            <p:nvPr/>
          </p:nvCxnSpPr>
          <p:spPr>
            <a:xfrm>
              <a:off x="1678344" y="3298677"/>
              <a:ext cx="2119174" cy="6982"/>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EF30A3-09F5-4B69-84ED-16E56FFCCE8A}"/>
                </a:ext>
              </a:extLst>
            </p:cNvPr>
            <p:cNvCxnSpPr>
              <a:cxnSpLocks/>
            </p:cNvCxnSpPr>
            <p:nvPr/>
          </p:nvCxnSpPr>
          <p:spPr>
            <a:xfrm>
              <a:off x="3821518" y="3307364"/>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ED66B9-FE37-4D97-B92A-DF611C02DEE0}"/>
                </a:ext>
              </a:extLst>
            </p:cNvPr>
            <p:cNvCxnSpPr>
              <a:cxnSpLocks/>
            </p:cNvCxnSpPr>
            <p:nvPr/>
          </p:nvCxnSpPr>
          <p:spPr>
            <a:xfrm>
              <a:off x="1292768" y="3294840"/>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8C3B8BF5-8EE2-426B-8634-37BDB5A0AB61}"/>
              </a:ext>
            </a:extLst>
          </p:cNvPr>
          <p:cNvCxnSpPr/>
          <p:nvPr/>
        </p:nvCxnSpPr>
        <p:spPr>
          <a:xfrm flipV="1">
            <a:off x="2277917" y="4050005"/>
            <a:ext cx="0" cy="7692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0D96EAE6-7AC5-44AB-9674-1864D7624E4F}"/>
              </a:ext>
            </a:extLst>
          </p:cNvPr>
          <p:cNvSpPr txBox="1"/>
          <p:nvPr/>
        </p:nvSpPr>
        <p:spPr>
          <a:xfrm>
            <a:off x="2499030" y="2286363"/>
            <a:ext cx="2551923" cy="2677656"/>
          </a:xfrm>
          <a:prstGeom prst="rect">
            <a:avLst/>
          </a:prstGeom>
          <a:noFill/>
        </p:spPr>
        <p:txBody>
          <a:bodyPr wrap="square" rtlCol="0">
            <a:spAutoFit/>
          </a:bodyPr>
          <a:lstStyle/>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T</a:t>
            </a:r>
          </a:p>
        </p:txBody>
      </p:sp>
      <p:sp>
        <p:nvSpPr>
          <p:cNvPr id="5" name="TextBox 4">
            <a:extLst>
              <a:ext uri="{FF2B5EF4-FFF2-40B4-BE49-F238E27FC236}">
                <a16:creationId xmlns:a16="http://schemas.microsoft.com/office/drawing/2014/main" id="{40A2BAC1-BF3F-4885-8785-3F87DD8A002D}"/>
              </a:ext>
            </a:extLst>
          </p:cNvPr>
          <p:cNvSpPr txBox="1"/>
          <p:nvPr/>
        </p:nvSpPr>
        <p:spPr>
          <a:xfrm>
            <a:off x="3825679" y="2992468"/>
            <a:ext cx="6816809" cy="369332"/>
          </a:xfrm>
          <a:prstGeom prst="rect">
            <a:avLst/>
          </a:prstGeom>
          <a:noFill/>
        </p:spPr>
        <p:txBody>
          <a:bodyPr wrap="square" rtlCol="0">
            <a:spAutoFit/>
          </a:bodyPr>
          <a:lstStyle/>
          <a:p>
            <a:r>
              <a:rPr lang="en-US"/>
              <a:t>The succession of colors in each spot gives the sequence</a:t>
            </a:r>
          </a:p>
        </p:txBody>
      </p:sp>
      <p:sp>
        <p:nvSpPr>
          <p:cNvPr id="29" name="TextBox 28">
            <a:extLst>
              <a:ext uri="{FF2B5EF4-FFF2-40B4-BE49-F238E27FC236}">
                <a16:creationId xmlns:a16="http://schemas.microsoft.com/office/drawing/2014/main" id="{584808CA-9B42-45EC-AF35-F522742AF0DE}"/>
              </a:ext>
            </a:extLst>
          </p:cNvPr>
          <p:cNvSpPr txBox="1"/>
          <p:nvPr/>
        </p:nvSpPr>
        <p:spPr>
          <a:xfrm>
            <a:off x="2720142" y="4669367"/>
            <a:ext cx="2551923" cy="276999"/>
          </a:xfrm>
          <a:prstGeom prst="rect">
            <a:avLst/>
          </a:prstGeom>
          <a:noFill/>
        </p:spPr>
        <p:txBody>
          <a:bodyPr wrap="square" rtlCol="0">
            <a:spAutoFit/>
          </a:bodyPr>
          <a:lstStyle/>
          <a:p>
            <a:r>
              <a:rPr lang="en-US" sz="1200" b="1">
                <a:latin typeface="Courier" panose="02060409020205020404" pitchFamily="49" charset="0"/>
              </a:rPr>
              <a:t>A</a:t>
            </a:r>
          </a:p>
        </p:txBody>
      </p:sp>
      <p:sp>
        <p:nvSpPr>
          <p:cNvPr id="27" name="TextBox 26">
            <a:extLst>
              <a:ext uri="{FF2B5EF4-FFF2-40B4-BE49-F238E27FC236}">
                <a16:creationId xmlns:a16="http://schemas.microsoft.com/office/drawing/2014/main" id="{8B18B827-624E-4741-9EAE-5295A8FF6319}"/>
              </a:ext>
            </a:extLst>
          </p:cNvPr>
          <p:cNvSpPr txBox="1"/>
          <p:nvPr/>
        </p:nvSpPr>
        <p:spPr>
          <a:xfrm>
            <a:off x="2720142" y="4476739"/>
            <a:ext cx="2551923" cy="276999"/>
          </a:xfrm>
          <a:prstGeom prst="rect">
            <a:avLst/>
          </a:prstGeom>
          <a:noFill/>
        </p:spPr>
        <p:txBody>
          <a:bodyPr wrap="square" rtlCol="0">
            <a:spAutoFit/>
          </a:bodyPr>
          <a:lstStyle/>
          <a:p>
            <a:r>
              <a:rPr lang="en-US" sz="1200" b="1">
                <a:latin typeface="Courier" panose="02060409020205020404" pitchFamily="49" charset="0"/>
              </a:rPr>
              <a:t>C</a:t>
            </a:r>
          </a:p>
        </p:txBody>
      </p:sp>
      <p:sp>
        <p:nvSpPr>
          <p:cNvPr id="30" name="TextBox 29">
            <a:extLst>
              <a:ext uri="{FF2B5EF4-FFF2-40B4-BE49-F238E27FC236}">
                <a16:creationId xmlns:a16="http://schemas.microsoft.com/office/drawing/2014/main" id="{2BAC91C8-BF4B-44F6-B7A5-EA536FF27BF2}"/>
              </a:ext>
            </a:extLst>
          </p:cNvPr>
          <p:cNvSpPr txBox="1"/>
          <p:nvPr/>
        </p:nvSpPr>
        <p:spPr>
          <a:xfrm>
            <a:off x="2720142" y="4296054"/>
            <a:ext cx="2551923" cy="276999"/>
          </a:xfrm>
          <a:prstGeom prst="rect">
            <a:avLst/>
          </a:prstGeom>
          <a:noFill/>
        </p:spPr>
        <p:txBody>
          <a:bodyPr wrap="square" rtlCol="0">
            <a:spAutoFit/>
          </a:bodyPr>
          <a:lstStyle/>
          <a:p>
            <a:r>
              <a:rPr lang="en-US" sz="1200" b="1">
                <a:latin typeface="Courier" panose="02060409020205020404" pitchFamily="49" charset="0"/>
              </a:rPr>
              <a:t>C</a:t>
            </a:r>
          </a:p>
        </p:txBody>
      </p:sp>
      <p:sp>
        <p:nvSpPr>
          <p:cNvPr id="34" name="Oval 33">
            <a:extLst>
              <a:ext uri="{FF2B5EF4-FFF2-40B4-BE49-F238E27FC236}">
                <a16:creationId xmlns:a16="http://schemas.microsoft.com/office/drawing/2014/main" id="{2DA11E2B-85EC-4DAA-B628-6E74629F426C}"/>
              </a:ext>
            </a:extLst>
          </p:cNvPr>
          <p:cNvSpPr/>
          <p:nvPr/>
        </p:nvSpPr>
        <p:spPr>
          <a:xfrm>
            <a:off x="2971800" y="4308898"/>
            <a:ext cx="228600" cy="250786"/>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685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4" name="Cube 3">
            <a:extLst>
              <a:ext uri="{FF2B5EF4-FFF2-40B4-BE49-F238E27FC236}">
                <a16:creationId xmlns:a16="http://schemas.microsoft.com/office/drawing/2014/main" id="{7561BAC3-44C6-47FC-82D2-0F592FC929AD}"/>
              </a:ext>
            </a:extLst>
          </p:cNvPr>
          <p:cNvSpPr/>
          <p:nvPr/>
        </p:nvSpPr>
        <p:spPr>
          <a:xfrm>
            <a:off x="685800" y="5257800"/>
            <a:ext cx="7162800" cy="1295400"/>
          </a:xfrm>
          <a:prstGeom prst="cube">
            <a:avLst>
              <a:gd name="adj" fmla="val 988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F9CFBB-7EA6-475A-AED4-04244EC746E0}"/>
              </a:ext>
            </a:extLst>
          </p:cNvPr>
          <p:cNvPicPr>
            <a:picLocks noChangeAspect="1"/>
          </p:cNvPicPr>
          <p:nvPr/>
        </p:nvPicPr>
        <p:blipFill>
          <a:blip r:embed="rId2"/>
          <a:stretch>
            <a:fillRect/>
          </a:stretch>
        </p:blipFill>
        <p:spPr>
          <a:xfrm rot="16200000" flipV="1">
            <a:off x="2221477" y="5903787"/>
            <a:ext cx="637741" cy="51495"/>
          </a:xfrm>
          <a:prstGeom prst="rect">
            <a:avLst/>
          </a:prstGeom>
        </p:spPr>
      </p:pic>
      <p:sp>
        <p:nvSpPr>
          <p:cNvPr id="86" name="TextBox 85">
            <a:extLst>
              <a:ext uri="{FF2B5EF4-FFF2-40B4-BE49-F238E27FC236}">
                <a16:creationId xmlns:a16="http://schemas.microsoft.com/office/drawing/2014/main" id="{A8185696-D88D-4C61-AB75-329CE699BAA8}"/>
              </a:ext>
            </a:extLst>
          </p:cNvPr>
          <p:cNvSpPr txBox="1"/>
          <p:nvPr/>
        </p:nvSpPr>
        <p:spPr>
          <a:xfrm>
            <a:off x="228220" y="1146111"/>
            <a:ext cx="11827652" cy="1384995"/>
          </a:xfrm>
          <a:prstGeom prst="rect">
            <a:avLst/>
          </a:prstGeom>
          <a:noFill/>
        </p:spPr>
        <p:txBody>
          <a:bodyPr wrap="square" rtlCol="0">
            <a:spAutoFit/>
          </a:bodyPr>
          <a:lstStyle/>
          <a:p>
            <a:r>
              <a:rPr lang="it-IT" sz="2800" b="1">
                <a:solidFill>
                  <a:prstClr val="black"/>
                </a:solidFill>
                <a:latin typeface="Calibri"/>
              </a:rPr>
              <a:t>Sequencing by Synthesis</a:t>
            </a:r>
          </a:p>
          <a:p>
            <a:endParaRPr lang="en-US" sz="2800">
              <a:solidFill>
                <a:prstClr val="black"/>
              </a:solidFill>
              <a:latin typeface="Calibri"/>
            </a:endParaRPr>
          </a:p>
          <a:p>
            <a:endParaRPr lang="en-US" sz="2800" dirty="0">
              <a:solidFill>
                <a:prstClr val="black"/>
              </a:solidFill>
              <a:latin typeface="Calibri"/>
            </a:endParaRPr>
          </a:p>
        </p:txBody>
      </p:sp>
      <p:pic>
        <p:nvPicPr>
          <p:cNvPr id="10" name="Picture 9">
            <a:extLst>
              <a:ext uri="{FF2B5EF4-FFF2-40B4-BE49-F238E27FC236}">
                <a16:creationId xmlns:a16="http://schemas.microsoft.com/office/drawing/2014/main" id="{5D48DD62-EC76-47BB-957D-D97E7BD64324}"/>
              </a:ext>
            </a:extLst>
          </p:cNvPr>
          <p:cNvPicPr>
            <a:picLocks noChangeAspect="1"/>
          </p:cNvPicPr>
          <p:nvPr/>
        </p:nvPicPr>
        <p:blipFill>
          <a:blip r:embed="rId2"/>
          <a:stretch>
            <a:fillRect/>
          </a:stretch>
        </p:blipFill>
        <p:spPr>
          <a:xfrm rot="16200000" flipV="1">
            <a:off x="2364133" y="6028188"/>
            <a:ext cx="637741" cy="51495"/>
          </a:xfrm>
          <a:prstGeom prst="rect">
            <a:avLst/>
          </a:prstGeom>
        </p:spPr>
      </p:pic>
      <p:pic>
        <p:nvPicPr>
          <p:cNvPr id="11" name="Picture 10">
            <a:extLst>
              <a:ext uri="{FF2B5EF4-FFF2-40B4-BE49-F238E27FC236}">
                <a16:creationId xmlns:a16="http://schemas.microsoft.com/office/drawing/2014/main" id="{91D35E8A-C9B8-49E0-B574-20EBFA9B9F30}"/>
              </a:ext>
            </a:extLst>
          </p:cNvPr>
          <p:cNvPicPr>
            <a:picLocks noChangeAspect="1"/>
          </p:cNvPicPr>
          <p:nvPr/>
        </p:nvPicPr>
        <p:blipFill>
          <a:blip r:embed="rId2"/>
          <a:stretch>
            <a:fillRect/>
          </a:stretch>
        </p:blipFill>
        <p:spPr>
          <a:xfrm rot="16200000" flipV="1">
            <a:off x="2190336" y="6132478"/>
            <a:ext cx="637741" cy="51495"/>
          </a:xfrm>
          <a:prstGeom prst="rect">
            <a:avLst/>
          </a:prstGeom>
        </p:spPr>
      </p:pic>
      <p:pic>
        <p:nvPicPr>
          <p:cNvPr id="12" name="Picture 11">
            <a:extLst>
              <a:ext uri="{FF2B5EF4-FFF2-40B4-BE49-F238E27FC236}">
                <a16:creationId xmlns:a16="http://schemas.microsoft.com/office/drawing/2014/main" id="{557CFD1B-7267-4158-99BD-141205DB41B6}"/>
              </a:ext>
            </a:extLst>
          </p:cNvPr>
          <p:cNvPicPr>
            <a:picLocks noChangeAspect="1"/>
          </p:cNvPicPr>
          <p:nvPr/>
        </p:nvPicPr>
        <p:blipFill>
          <a:blip r:embed="rId2"/>
          <a:stretch>
            <a:fillRect/>
          </a:stretch>
        </p:blipFill>
        <p:spPr>
          <a:xfrm rot="16200000" flipV="1">
            <a:off x="2016540" y="6039160"/>
            <a:ext cx="637741" cy="51495"/>
          </a:xfrm>
          <a:prstGeom prst="rect">
            <a:avLst/>
          </a:prstGeom>
        </p:spPr>
      </p:pic>
      <p:pic>
        <p:nvPicPr>
          <p:cNvPr id="13" name="Picture 12">
            <a:extLst>
              <a:ext uri="{FF2B5EF4-FFF2-40B4-BE49-F238E27FC236}">
                <a16:creationId xmlns:a16="http://schemas.microsoft.com/office/drawing/2014/main" id="{016D12DD-F013-4246-80D7-11A90D0C4E83}"/>
              </a:ext>
            </a:extLst>
          </p:cNvPr>
          <p:cNvPicPr>
            <a:picLocks noChangeAspect="1"/>
          </p:cNvPicPr>
          <p:nvPr/>
        </p:nvPicPr>
        <p:blipFill>
          <a:blip r:embed="rId2"/>
          <a:stretch>
            <a:fillRect/>
          </a:stretch>
        </p:blipFill>
        <p:spPr>
          <a:xfrm rot="16200000" flipV="1">
            <a:off x="2320305" y="5827673"/>
            <a:ext cx="637741" cy="51495"/>
          </a:xfrm>
          <a:prstGeom prst="rect">
            <a:avLst/>
          </a:prstGeom>
        </p:spPr>
      </p:pic>
      <p:pic>
        <p:nvPicPr>
          <p:cNvPr id="14" name="Picture 13">
            <a:extLst>
              <a:ext uri="{FF2B5EF4-FFF2-40B4-BE49-F238E27FC236}">
                <a16:creationId xmlns:a16="http://schemas.microsoft.com/office/drawing/2014/main" id="{C1509A86-A6C7-4B5D-A496-82631BBA9944}"/>
              </a:ext>
            </a:extLst>
          </p:cNvPr>
          <p:cNvPicPr>
            <a:picLocks noChangeAspect="1"/>
          </p:cNvPicPr>
          <p:nvPr/>
        </p:nvPicPr>
        <p:blipFill>
          <a:blip r:embed="rId2"/>
          <a:stretch>
            <a:fillRect/>
          </a:stretch>
        </p:blipFill>
        <p:spPr>
          <a:xfrm rot="16200000" flipV="1">
            <a:off x="2119529" y="5981433"/>
            <a:ext cx="637741" cy="51495"/>
          </a:xfrm>
          <a:prstGeom prst="rect">
            <a:avLst/>
          </a:prstGeom>
        </p:spPr>
      </p:pic>
      <p:pic>
        <p:nvPicPr>
          <p:cNvPr id="15" name="Picture 14">
            <a:extLst>
              <a:ext uri="{FF2B5EF4-FFF2-40B4-BE49-F238E27FC236}">
                <a16:creationId xmlns:a16="http://schemas.microsoft.com/office/drawing/2014/main" id="{3EB51079-38E1-4BF2-9430-2AB29F619320}"/>
              </a:ext>
            </a:extLst>
          </p:cNvPr>
          <p:cNvPicPr>
            <a:picLocks noChangeAspect="1"/>
          </p:cNvPicPr>
          <p:nvPr/>
        </p:nvPicPr>
        <p:blipFill>
          <a:blip r:embed="rId2"/>
          <a:stretch>
            <a:fillRect/>
          </a:stretch>
        </p:blipFill>
        <p:spPr>
          <a:xfrm rot="16200000" flipV="1">
            <a:off x="2011756" y="5917852"/>
            <a:ext cx="637741" cy="51495"/>
          </a:xfrm>
          <a:prstGeom prst="rect">
            <a:avLst/>
          </a:prstGeom>
        </p:spPr>
      </p:pic>
      <p:pic>
        <p:nvPicPr>
          <p:cNvPr id="16" name="Picture 15">
            <a:extLst>
              <a:ext uri="{FF2B5EF4-FFF2-40B4-BE49-F238E27FC236}">
                <a16:creationId xmlns:a16="http://schemas.microsoft.com/office/drawing/2014/main" id="{8551D50C-BE77-4ADB-AE15-8378E7D81D1E}"/>
              </a:ext>
            </a:extLst>
          </p:cNvPr>
          <p:cNvPicPr>
            <a:picLocks noChangeAspect="1"/>
          </p:cNvPicPr>
          <p:nvPr/>
        </p:nvPicPr>
        <p:blipFill>
          <a:blip r:embed="rId2"/>
          <a:stretch>
            <a:fillRect/>
          </a:stretch>
        </p:blipFill>
        <p:spPr>
          <a:xfrm rot="16200000" flipV="1">
            <a:off x="2154412" y="6042253"/>
            <a:ext cx="637741" cy="51495"/>
          </a:xfrm>
          <a:prstGeom prst="rect">
            <a:avLst/>
          </a:prstGeom>
        </p:spPr>
      </p:pic>
      <p:pic>
        <p:nvPicPr>
          <p:cNvPr id="17" name="Picture 16">
            <a:extLst>
              <a:ext uri="{FF2B5EF4-FFF2-40B4-BE49-F238E27FC236}">
                <a16:creationId xmlns:a16="http://schemas.microsoft.com/office/drawing/2014/main" id="{C230A9A1-22EB-470E-A91C-54FC6E693DB8}"/>
              </a:ext>
            </a:extLst>
          </p:cNvPr>
          <p:cNvPicPr>
            <a:picLocks noChangeAspect="1"/>
          </p:cNvPicPr>
          <p:nvPr/>
        </p:nvPicPr>
        <p:blipFill>
          <a:blip r:embed="rId2"/>
          <a:stretch>
            <a:fillRect/>
          </a:stretch>
        </p:blipFill>
        <p:spPr>
          <a:xfrm rot="16200000" flipV="1">
            <a:off x="1980615" y="6146543"/>
            <a:ext cx="637741" cy="51495"/>
          </a:xfrm>
          <a:prstGeom prst="rect">
            <a:avLst/>
          </a:prstGeom>
        </p:spPr>
      </p:pic>
      <p:pic>
        <p:nvPicPr>
          <p:cNvPr id="18" name="Picture 17">
            <a:extLst>
              <a:ext uri="{FF2B5EF4-FFF2-40B4-BE49-F238E27FC236}">
                <a16:creationId xmlns:a16="http://schemas.microsoft.com/office/drawing/2014/main" id="{8F469F61-8A5F-4D91-81C3-E90FEEE6A321}"/>
              </a:ext>
            </a:extLst>
          </p:cNvPr>
          <p:cNvPicPr>
            <a:picLocks noChangeAspect="1"/>
          </p:cNvPicPr>
          <p:nvPr/>
        </p:nvPicPr>
        <p:blipFill>
          <a:blip r:embed="rId2"/>
          <a:stretch>
            <a:fillRect/>
          </a:stretch>
        </p:blipFill>
        <p:spPr>
          <a:xfrm rot="16200000" flipV="1">
            <a:off x="1806819" y="6053225"/>
            <a:ext cx="637741" cy="51495"/>
          </a:xfrm>
          <a:prstGeom prst="rect">
            <a:avLst/>
          </a:prstGeom>
        </p:spPr>
      </p:pic>
      <p:pic>
        <p:nvPicPr>
          <p:cNvPr id="19" name="Picture 18">
            <a:extLst>
              <a:ext uri="{FF2B5EF4-FFF2-40B4-BE49-F238E27FC236}">
                <a16:creationId xmlns:a16="http://schemas.microsoft.com/office/drawing/2014/main" id="{CACAE845-00C2-46F4-99F6-96BC00A5A3CC}"/>
              </a:ext>
            </a:extLst>
          </p:cNvPr>
          <p:cNvPicPr>
            <a:picLocks noChangeAspect="1"/>
          </p:cNvPicPr>
          <p:nvPr/>
        </p:nvPicPr>
        <p:blipFill>
          <a:blip r:embed="rId2"/>
          <a:stretch>
            <a:fillRect/>
          </a:stretch>
        </p:blipFill>
        <p:spPr>
          <a:xfrm rot="16200000" flipV="1">
            <a:off x="2102158" y="5887932"/>
            <a:ext cx="637741" cy="51495"/>
          </a:xfrm>
          <a:prstGeom prst="rect">
            <a:avLst/>
          </a:prstGeom>
        </p:spPr>
      </p:pic>
      <p:pic>
        <p:nvPicPr>
          <p:cNvPr id="20" name="Picture 19">
            <a:extLst>
              <a:ext uri="{FF2B5EF4-FFF2-40B4-BE49-F238E27FC236}">
                <a16:creationId xmlns:a16="http://schemas.microsoft.com/office/drawing/2014/main" id="{671F4644-7F4B-4284-9128-FCEC5D2DEE52}"/>
              </a:ext>
            </a:extLst>
          </p:cNvPr>
          <p:cNvPicPr>
            <a:picLocks noChangeAspect="1"/>
          </p:cNvPicPr>
          <p:nvPr/>
        </p:nvPicPr>
        <p:blipFill>
          <a:blip r:embed="rId2"/>
          <a:stretch>
            <a:fillRect/>
          </a:stretch>
        </p:blipFill>
        <p:spPr>
          <a:xfrm rot="16200000" flipV="1">
            <a:off x="1909808" y="5995498"/>
            <a:ext cx="637741" cy="51495"/>
          </a:xfrm>
          <a:prstGeom prst="rect">
            <a:avLst/>
          </a:prstGeom>
        </p:spPr>
      </p:pic>
      <p:sp>
        <p:nvSpPr>
          <p:cNvPr id="6" name="Oval 5">
            <a:extLst>
              <a:ext uri="{FF2B5EF4-FFF2-40B4-BE49-F238E27FC236}">
                <a16:creationId xmlns:a16="http://schemas.microsoft.com/office/drawing/2014/main" id="{78E8B345-C356-4BE9-A8B2-266A53FFB0F6}"/>
              </a:ext>
            </a:extLst>
          </p:cNvPr>
          <p:cNvSpPr/>
          <p:nvPr/>
        </p:nvSpPr>
        <p:spPr>
          <a:xfrm>
            <a:off x="1868391" y="5268531"/>
            <a:ext cx="1156769" cy="14772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A6EB6D4-5F56-4B35-AB18-E5504B962C23}"/>
              </a:ext>
            </a:extLst>
          </p:cNvPr>
          <p:cNvGrpSpPr/>
          <p:nvPr/>
        </p:nvGrpSpPr>
        <p:grpSpPr>
          <a:xfrm rot="5400000">
            <a:off x="1007752" y="3342337"/>
            <a:ext cx="2910187" cy="20873"/>
            <a:chOff x="1292768" y="3294840"/>
            <a:chExt cx="2910187" cy="20873"/>
          </a:xfrm>
        </p:grpSpPr>
        <p:cxnSp>
          <p:nvCxnSpPr>
            <p:cNvPr id="56" name="Straight Connector 55">
              <a:extLst>
                <a:ext uri="{FF2B5EF4-FFF2-40B4-BE49-F238E27FC236}">
                  <a16:creationId xmlns:a16="http://schemas.microsoft.com/office/drawing/2014/main" id="{C3CA3D72-7BBB-4F15-91A6-F6792EE33F17}"/>
                </a:ext>
              </a:extLst>
            </p:cNvPr>
            <p:cNvCxnSpPr>
              <a:cxnSpLocks/>
            </p:cNvCxnSpPr>
            <p:nvPr/>
          </p:nvCxnSpPr>
          <p:spPr>
            <a:xfrm>
              <a:off x="1678344" y="3298677"/>
              <a:ext cx="2119174" cy="6982"/>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EF30A3-09F5-4B69-84ED-16E56FFCCE8A}"/>
                </a:ext>
              </a:extLst>
            </p:cNvPr>
            <p:cNvCxnSpPr>
              <a:cxnSpLocks/>
            </p:cNvCxnSpPr>
            <p:nvPr/>
          </p:nvCxnSpPr>
          <p:spPr>
            <a:xfrm>
              <a:off x="3821518" y="3307364"/>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ED66B9-FE37-4D97-B92A-DF611C02DEE0}"/>
                </a:ext>
              </a:extLst>
            </p:cNvPr>
            <p:cNvCxnSpPr>
              <a:cxnSpLocks/>
            </p:cNvCxnSpPr>
            <p:nvPr/>
          </p:nvCxnSpPr>
          <p:spPr>
            <a:xfrm>
              <a:off x="1292768" y="3294840"/>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8C3B8BF5-8EE2-426B-8634-37BDB5A0AB61}"/>
              </a:ext>
            </a:extLst>
          </p:cNvPr>
          <p:cNvCxnSpPr/>
          <p:nvPr/>
        </p:nvCxnSpPr>
        <p:spPr>
          <a:xfrm flipV="1">
            <a:off x="2277917" y="4050005"/>
            <a:ext cx="0" cy="7692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0D96EAE6-7AC5-44AB-9674-1864D7624E4F}"/>
              </a:ext>
            </a:extLst>
          </p:cNvPr>
          <p:cNvSpPr txBox="1"/>
          <p:nvPr/>
        </p:nvSpPr>
        <p:spPr>
          <a:xfrm>
            <a:off x="2499030" y="2286363"/>
            <a:ext cx="2551923" cy="2677656"/>
          </a:xfrm>
          <a:prstGeom prst="rect">
            <a:avLst/>
          </a:prstGeom>
          <a:noFill/>
        </p:spPr>
        <p:txBody>
          <a:bodyPr wrap="square" rtlCol="0">
            <a:spAutoFit/>
          </a:bodyPr>
          <a:lstStyle/>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T</a:t>
            </a:r>
          </a:p>
        </p:txBody>
      </p:sp>
      <p:sp>
        <p:nvSpPr>
          <p:cNvPr id="5" name="TextBox 4">
            <a:extLst>
              <a:ext uri="{FF2B5EF4-FFF2-40B4-BE49-F238E27FC236}">
                <a16:creationId xmlns:a16="http://schemas.microsoft.com/office/drawing/2014/main" id="{40A2BAC1-BF3F-4885-8785-3F87DD8A002D}"/>
              </a:ext>
            </a:extLst>
          </p:cNvPr>
          <p:cNvSpPr txBox="1"/>
          <p:nvPr/>
        </p:nvSpPr>
        <p:spPr>
          <a:xfrm>
            <a:off x="3825679" y="2992468"/>
            <a:ext cx="6816809" cy="369332"/>
          </a:xfrm>
          <a:prstGeom prst="rect">
            <a:avLst/>
          </a:prstGeom>
          <a:noFill/>
        </p:spPr>
        <p:txBody>
          <a:bodyPr wrap="square" rtlCol="0">
            <a:spAutoFit/>
          </a:bodyPr>
          <a:lstStyle/>
          <a:p>
            <a:r>
              <a:rPr lang="en-US"/>
              <a:t>The succession of colors in each spot gives the sequence</a:t>
            </a:r>
          </a:p>
        </p:txBody>
      </p:sp>
      <p:sp>
        <p:nvSpPr>
          <p:cNvPr id="29" name="TextBox 28">
            <a:extLst>
              <a:ext uri="{FF2B5EF4-FFF2-40B4-BE49-F238E27FC236}">
                <a16:creationId xmlns:a16="http://schemas.microsoft.com/office/drawing/2014/main" id="{584808CA-9B42-45EC-AF35-F522742AF0DE}"/>
              </a:ext>
            </a:extLst>
          </p:cNvPr>
          <p:cNvSpPr txBox="1"/>
          <p:nvPr/>
        </p:nvSpPr>
        <p:spPr>
          <a:xfrm>
            <a:off x="2720142" y="4669367"/>
            <a:ext cx="2551923" cy="276999"/>
          </a:xfrm>
          <a:prstGeom prst="rect">
            <a:avLst/>
          </a:prstGeom>
          <a:noFill/>
        </p:spPr>
        <p:txBody>
          <a:bodyPr wrap="square" rtlCol="0">
            <a:spAutoFit/>
          </a:bodyPr>
          <a:lstStyle/>
          <a:p>
            <a:r>
              <a:rPr lang="en-US" sz="1200" b="1">
                <a:latin typeface="Courier" panose="02060409020205020404" pitchFamily="49" charset="0"/>
              </a:rPr>
              <a:t>A</a:t>
            </a:r>
          </a:p>
        </p:txBody>
      </p:sp>
      <p:sp>
        <p:nvSpPr>
          <p:cNvPr id="27" name="TextBox 26">
            <a:extLst>
              <a:ext uri="{FF2B5EF4-FFF2-40B4-BE49-F238E27FC236}">
                <a16:creationId xmlns:a16="http://schemas.microsoft.com/office/drawing/2014/main" id="{8B18B827-624E-4741-9EAE-5295A8FF6319}"/>
              </a:ext>
            </a:extLst>
          </p:cNvPr>
          <p:cNvSpPr txBox="1"/>
          <p:nvPr/>
        </p:nvSpPr>
        <p:spPr>
          <a:xfrm>
            <a:off x="2720142" y="4476739"/>
            <a:ext cx="2551923" cy="276999"/>
          </a:xfrm>
          <a:prstGeom prst="rect">
            <a:avLst/>
          </a:prstGeom>
          <a:noFill/>
        </p:spPr>
        <p:txBody>
          <a:bodyPr wrap="square" rtlCol="0">
            <a:spAutoFit/>
          </a:bodyPr>
          <a:lstStyle/>
          <a:p>
            <a:r>
              <a:rPr lang="en-US" sz="1200" b="1">
                <a:latin typeface="Courier" panose="02060409020205020404" pitchFamily="49" charset="0"/>
              </a:rPr>
              <a:t>C</a:t>
            </a:r>
          </a:p>
        </p:txBody>
      </p:sp>
      <p:sp>
        <p:nvSpPr>
          <p:cNvPr id="30" name="TextBox 29">
            <a:extLst>
              <a:ext uri="{FF2B5EF4-FFF2-40B4-BE49-F238E27FC236}">
                <a16:creationId xmlns:a16="http://schemas.microsoft.com/office/drawing/2014/main" id="{2BAC91C8-BF4B-44F6-B7A5-EA536FF27BF2}"/>
              </a:ext>
            </a:extLst>
          </p:cNvPr>
          <p:cNvSpPr txBox="1"/>
          <p:nvPr/>
        </p:nvSpPr>
        <p:spPr>
          <a:xfrm>
            <a:off x="2720142" y="4296054"/>
            <a:ext cx="2551923" cy="276999"/>
          </a:xfrm>
          <a:prstGeom prst="rect">
            <a:avLst/>
          </a:prstGeom>
          <a:noFill/>
        </p:spPr>
        <p:txBody>
          <a:bodyPr wrap="square" rtlCol="0">
            <a:spAutoFit/>
          </a:bodyPr>
          <a:lstStyle/>
          <a:p>
            <a:r>
              <a:rPr lang="en-US" sz="1200" b="1">
                <a:latin typeface="Courier" panose="02060409020205020404" pitchFamily="49" charset="0"/>
              </a:rPr>
              <a:t>C</a:t>
            </a:r>
          </a:p>
        </p:txBody>
      </p:sp>
      <p:sp>
        <p:nvSpPr>
          <p:cNvPr id="32" name="TextBox 31">
            <a:extLst>
              <a:ext uri="{FF2B5EF4-FFF2-40B4-BE49-F238E27FC236}">
                <a16:creationId xmlns:a16="http://schemas.microsoft.com/office/drawing/2014/main" id="{8B4A6F6D-7571-410E-849B-E464511A7239}"/>
              </a:ext>
            </a:extLst>
          </p:cNvPr>
          <p:cNvSpPr txBox="1"/>
          <p:nvPr/>
        </p:nvSpPr>
        <p:spPr>
          <a:xfrm>
            <a:off x="2732012" y="4114859"/>
            <a:ext cx="2551923" cy="276999"/>
          </a:xfrm>
          <a:prstGeom prst="rect">
            <a:avLst/>
          </a:prstGeom>
          <a:noFill/>
        </p:spPr>
        <p:txBody>
          <a:bodyPr wrap="square" rtlCol="0">
            <a:spAutoFit/>
          </a:bodyPr>
          <a:lstStyle/>
          <a:p>
            <a:r>
              <a:rPr lang="en-US" sz="1200" b="1">
                <a:latin typeface="Courier" panose="02060409020205020404" pitchFamily="49" charset="0"/>
              </a:rPr>
              <a:t>G</a:t>
            </a:r>
          </a:p>
        </p:txBody>
      </p:sp>
      <p:sp>
        <p:nvSpPr>
          <p:cNvPr id="33" name="Oval 32">
            <a:extLst>
              <a:ext uri="{FF2B5EF4-FFF2-40B4-BE49-F238E27FC236}">
                <a16:creationId xmlns:a16="http://schemas.microsoft.com/office/drawing/2014/main" id="{3B8D3D8A-C184-4211-BDB4-7B6FF57D2E8B}"/>
              </a:ext>
            </a:extLst>
          </p:cNvPr>
          <p:cNvSpPr/>
          <p:nvPr/>
        </p:nvSpPr>
        <p:spPr>
          <a:xfrm>
            <a:off x="2964711" y="4127965"/>
            <a:ext cx="228600" cy="250786"/>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499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4" name="Cube 3">
            <a:extLst>
              <a:ext uri="{FF2B5EF4-FFF2-40B4-BE49-F238E27FC236}">
                <a16:creationId xmlns:a16="http://schemas.microsoft.com/office/drawing/2014/main" id="{7561BAC3-44C6-47FC-82D2-0F592FC929AD}"/>
              </a:ext>
            </a:extLst>
          </p:cNvPr>
          <p:cNvSpPr/>
          <p:nvPr/>
        </p:nvSpPr>
        <p:spPr>
          <a:xfrm>
            <a:off x="685800" y="5257800"/>
            <a:ext cx="7162800" cy="1295400"/>
          </a:xfrm>
          <a:prstGeom prst="cube">
            <a:avLst>
              <a:gd name="adj" fmla="val 988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F9CFBB-7EA6-475A-AED4-04244EC746E0}"/>
              </a:ext>
            </a:extLst>
          </p:cNvPr>
          <p:cNvPicPr>
            <a:picLocks noChangeAspect="1"/>
          </p:cNvPicPr>
          <p:nvPr/>
        </p:nvPicPr>
        <p:blipFill>
          <a:blip r:embed="rId2"/>
          <a:stretch>
            <a:fillRect/>
          </a:stretch>
        </p:blipFill>
        <p:spPr>
          <a:xfrm rot="16200000" flipV="1">
            <a:off x="2221477" y="5903787"/>
            <a:ext cx="637741" cy="51495"/>
          </a:xfrm>
          <a:prstGeom prst="rect">
            <a:avLst/>
          </a:prstGeom>
        </p:spPr>
      </p:pic>
      <p:sp>
        <p:nvSpPr>
          <p:cNvPr id="86" name="TextBox 85">
            <a:extLst>
              <a:ext uri="{FF2B5EF4-FFF2-40B4-BE49-F238E27FC236}">
                <a16:creationId xmlns:a16="http://schemas.microsoft.com/office/drawing/2014/main" id="{A8185696-D88D-4C61-AB75-329CE699BAA8}"/>
              </a:ext>
            </a:extLst>
          </p:cNvPr>
          <p:cNvSpPr txBox="1"/>
          <p:nvPr/>
        </p:nvSpPr>
        <p:spPr>
          <a:xfrm>
            <a:off x="228220" y="1146111"/>
            <a:ext cx="11827652" cy="1384995"/>
          </a:xfrm>
          <a:prstGeom prst="rect">
            <a:avLst/>
          </a:prstGeom>
          <a:noFill/>
        </p:spPr>
        <p:txBody>
          <a:bodyPr wrap="square" rtlCol="0">
            <a:spAutoFit/>
          </a:bodyPr>
          <a:lstStyle/>
          <a:p>
            <a:r>
              <a:rPr lang="it-IT" sz="2800" b="1">
                <a:solidFill>
                  <a:prstClr val="black"/>
                </a:solidFill>
                <a:latin typeface="Calibri"/>
              </a:rPr>
              <a:t>Sequencing by Synthesis (Paired Sequencing)</a:t>
            </a:r>
          </a:p>
          <a:p>
            <a:endParaRPr lang="en-US" sz="2800">
              <a:solidFill>
                <a:prstClr val="black"/>
              </a:solidFill>
              <a:latin typeface="Calibri"/>
            </a:endParaRPr>
          </a:p>
          <a:p>
            <a:endParaRPr lang="en-US" sz="2800" dirty="0">
              <a:solidFill>
                <a:prstClr val="black"/>
              </a:solidFill>
              <a:latin typeface="Calibri"/>
            </a:endParaRPr>
          </a:p>
        </p:txBody>
      </p:sp>
      <p:pic>
        <p:nvPicPr>
          <p:cNvPr id="10" name="Picture 9">
            <a:extLst>
              <a:ext uri="{FF2B5EF4-FFF2-40B4-BE49-F238E27FC236}">
                <a16:creationId xmlns:a16="http://schemas.microsoft.com/office/drawing/2014/main" id="{5D48DD62-EC76-47BB-957D-D97E7BD64324}"/>
              </a:ext>
            </a:extLst>
          </p:cNvPr>
          <p:cNvPicPr>
            <a:picLocks noChangeAspect="1"/>
          </p:cNvPicPr>
          <p:nvPr/>
        </p:nvPicPr>
        <p:blipFill>
          <a:blip r:embed="rId2"/>
          <a:stretch>
            <a:fillRect/>
          </a:stretch>
        </p:blipFill>
        <p:spPr>
          <a:xfrm rot="16200000" flipV="1">
            <a:off x="2364133" y="6028188"/>
            <a:ext cx="637741" cy="51495"/>
          </a:xfrm>
          <a:prstGeom prst="rect">
            <a:avLst/>
          </a:prstGeom>
        </p:spPr>
      </p:pic>
      <p:pic>
        <p:nvPicPr>
          <p:cNvPr id="11" name="Picture 10">
            <a:extLst>
              <a:ext uri="{FF2B5EF4-FFF2-40B4-BE49-F238E27FC236}">
                <a16:creationId xmlns:a16="http://schemas.microsoft.com/office/drawing/2014/main" id="{91D35E8A-C9B8-49E0-B574-20EBFA9B9F30}"/>
              </a:ext>
            </a:extLst>
          </p:cNvPr>
          <p:cNvPicPr>
            <a:picLocks noChangeAspect="1"/>
          </p:cNvPicPr>
          <p:nvPr/>
        </p:nvPicPr>
        <p:blipFill>
          <a:blip r:embed="rId2"/>
          <a:stretch>
            <a:fillRect/>
          </a:stretch>
        </p:blipFill>
        <p:spPr>
          <a:xfrm rot="16200000" flipV="1">
            <a:off x="2190336" y="6132478"/>
            <a:ext cx="637741" cy="51495"/>
          </a:xfrm>
          <a:prstGeom prst="rect">
            <a:avLst/>
          </a:prstGeom>
        </p:spPr>
      </p:pic>
      <p:pic>
        <p:nvPicPr>
          <p:cNvPr id="12" name="Picture 11">
            <a:extLst>
              <a:ext uri="{FF2B5EF4-FFF2-40B4-BE49-F238E27FC236}">
                <a16:creationId xmlns:a16="http://schemas.microsoft.com/office/drawing/2014/main" id="{557CFD1B-7267-4158-99BD-141205DB41B6}"/>
              </a:ext>
            </a:extLst>
          </p:cNvPr>
          <p:cNvPicPr>
            <a:picLocks noChangeAspect="1"/>
          </p:cNvPicPr>
          <p:nvPr/>
        </p:nvPicPr>
        <p:blipFill>
          <a:blip r:embed="rId2"/>
          <a:stretch>
            <a:fillRect/>
          </a:stretch>
        </p:blipFill>
        <p:spPr>
          <a:xfrm rot="16200000" flipV="1">
            <a:off x="2016540" y="6039160"/>
            <a:ext cx="637741" cy="51495"/>
          </a:xfrm>
          <a:prstGeom prst="rect">
            <a:avLst/>
          </a:prstGeom>
        </p:spPr>
      </p:pic>
      <p:pic>
        <p:nvPicPr>
          <p:cNvPr id="13" name="Picture 12">
            <a:extLst>
              <a:ext uri="{FF2B5EF4-FFF2-40B4-BE49-F238E27FC236}">
                <a16:creationId xmlns:a16="http://schemas.microsoft.com/office/drawing/2014/main" id="{016D12DD-F013-4246-80D7-11A90D0C4E83}"/>
              </a:ext>
            </a:extLst>
          </p:cNvPr>
          <p:cNvPicPr>
            <a:picLocks noChangeAspect="1"/>
          </p:cNvPicPr>
          <p:nvPr/>
        </p:nvPicPr>
        <p:blipFill>
          <a:blip r:embed="rId2"/>
          <a:stretch>
            <a:fillRect/>
          </a:stretch>
        </p:blipFill>
        <p:spPr>
          <a:xfrm rot="16200000" flipV="1">
            <a:off x="2320305" y="5827673"/>
            <a:ext cx="637741" cy="51495"/>
          </a:xfrm>
          <a:prstGeom prst="rect">
            <a:avLst/>
          </a:prstGeom>
        </p:spPr>
      </p:pic>
      <p:pic>
        <p:nvPicPr>
          <p:cNvPr id="14" name="Picture 13">
            <a:extLst>
              <a:ext uri="{FF2B5EF4-FFF2-40B4-BE49-F238E27FC236}">
                <a16:creationId xmlns:a16="http://schemas.microsoft.com/office/drawing/2014/main" id="{C1509A86-A6C7-4B5D-A496-82631BBA9944}"/>
              </a:ext>
            </a:extLst>
          </p:cNvPr>
          <p:cNvPicPr>
            <a:picLocks noChangeAspect="1"/>
          </p:cNvPicPr>
          <p:nvPr/>
        </p:nvPicPr>
        <p:blipFill>
          <a:blip r:embed="rId2"/>
          <a:stretch>
            <a:fillRect/>
          </a:stretch>
        </p:blipFill>
        <p:spPr>
          <a:xfrm rot="16200000" flipV="1">
            <a:off x="2119529" y="5981433"/>
            <a:ext cx="637741" cy="51495"/>
          </a:xfrm>
          <a:prstGeom prst="rect">
            <a:avLst/>
          </a:prstGeom>
        </p:spPr>
      </p:pic>
      <p:pic>
        <p:nvPicPr>
          <p:cNvPr id="15" name="Picture 14">
            <a:extLst>
              <a:ext uri="{FF2B5EF4-FFF2-40B4-BE49-F238E27FC236}">
                <a16:creationId xmlns:a16="http://schemas.microsoft.com/office/drawing/2014/main" id="{3EB51079-38E1-4BF2-9430-2AB29F619320}"/>
              </a:ext>
            </a:extLst>
          </p:cNvPr>
          <p:cNvPicPr>
            <a:picLocks noChangeAspect="1"/>
          </p:cNvPicPr>
          <p:nvPr/>
        </p:nvPicPr>
        <p:blipFill>
          <a:blip r:embed="rId2"/>
          <a:stretch>
            <a:fillRect/>
          </a:stretch>
        </p:blipFill>
        <p:spPr>
          <a:xfrm rot="16200000" flipV="1">
            <a:off x="2011756" y="5917852"/>
            <a:ext cx="637741" cy="51495"/>
          </a:xfrm>
          <a:prstGeom prst="rect">
            <a:avLst/>
          </a:prstGeom>
        </p:spPr>
      </p:pic>
      <p:pic>
        <p:nvPicPr>
          <p:cNvPr id="16" name="Picture 15">
            <a:extLst>
              <a:ext uri="{FF2B5EF4-FFF2-40B4-BE49-F238E27FC236}">
                <a16:creationId xmlns:a16="http://schemas.microsoft.com/office/drawing/2014/main" id="{8551D50C-BE77-4ADB-AE15-8378E7D81D1E}"/>
              </a:ext>
            </a:extLst>
          </p:cNvPr>
          <p:cNvPicPr>
            <a:picLocks noChangeAspect="1"/>
          </p:cNvPicPr>
          <p:nvPr/>
        </p:nvPicPr>
        <p:blipFill>
          <a:blip r:embed="rId2"/>
          <a:stretch>
            <a:fillRect/>
          </a:stretch>
        </p:blipFill>
        <p:spPr>
          <a:xfrm rot="16200000" flipV="1">
            <a:off x="2154412" y="6042253"/>
            <a:ext cx="637741" cy="51495"/>
          </a:xfrm>
          <a:prstGeom prst="rect">
            <a:avLst/>
          </a:prstGeom>
        </p:spPr>
      </p:pic>
      <p:pic>
        <p:nvPicPr>
          <p:cNvPr id="17" name="Picture 16">
            <a:extLst>
              <a:ext uri="{FF2B5EF4-FFF2-40B4-BE49-F238E27FC236}">
                <a16:creationId xmlns:a16="http://schemas.microsoft.com/office/drawing/2014/main" id="{C230A9A1-22EB-470E-A91C-54FC6E693DB8}"/>
              </a:ext>
            </a:extLst>
          </p:cNvPr>
          <p:cNvPicPr>
            <a:picLocks noChangeAspect="1"/>
          </p:cNvPicPr>
          <p:nvPr/>
        </p:nvPicPr>
        <p:blipFill>
          <a:blip r:embed="rId2"/>
          <a:stretch>
            <a:fillRect/>
          </a:stretch>
        </p:blipFill>
        <p:spPr>
          <a:xfrm rot="16200000" flipV="1">
            <a:off x="1980615" y="6146543"/>
            <a:ext cx="637741" cy="51495"/>
          </a:xfrm>
          <a:prstGeom prst="rect">
            <a:avLst/>
          </a:prstGeom>
        </p:spPr>
      </p:pic>
      <p:pic>
        <p:nvPicPr>
          <p:cNvPr id="18" name="Picture 17">
            <a:extLst>
              <a:ext uri="{FF2B5EF4-FFF2-40B4-BE49-F238E27FC236}">
                <a16:creationId xmlns:a16="http://schemas.microsoft.com/office/drawing/2014/main" id="{8F469F61-8A5F-4D91-81C3-E90FEEE6A321}"/>
              </a:ext>
            </a:extLst>
          </p:cNvPr>
          <p:cNvPicPr>
            <a:picLocks noChangeAspect="1"/>
          </p:cNvPicPr>
          <p:nvPr/>
        </p:nvPicPr>
        <p:blipFill>
          <a:blip r:embed="rId2"/>
          <a:stretch>
            <a:fillRect/>
          </a:stretch>
        </p:blipFill>
        <p:spPr>
          <a:xfrm rot="16200000" flipV="1">
            <a:off x="1806819" y="6053225"/>
            <a:ext cx="637741" cy="51495"/>
          </a:xfrm>
          <a:prstGeom prst="rect">
            <a:avLst/>
          </a:prstGeom>
        </p:spPr>
      </p:pic>
      <p:pic>
        <p:nvPicPr>
          <p:cNvPr id="19" name="Picture 18">
            <a:extLst>
              <a:ext uri="{FF2B5EF4-FFF2-40B4-BE49-F238E27FC236}">
                <a16:creationId xmlns:a16="http://schemas.microsoft.com/office/drawing/2014/main" id="{CACAE845-00C2-46F4-99F6-96BC00A5A3CC}"/>
              </a:ext>
            </a:extLst>
          </p:cNvPr>
          <p:cNvPicPr>
            <a:picLocks noChangeAspect="1"/>
          </p:cNvPicPr>
          <p:nvPr/>
        </p:nvPicPr>
        <p:blipFill>
          <a:blip r:embed="rId2"/>
          <a:stretch>
            <a:fillRect/>
          </a:stretch>
        </p:blipFill>
        <p:spPr>
          <a:xfrm rot="16200000" flipV="1">
            <a:off x="2102158" y="5887932"/>
            <a:ext cx="637741" cy="51495"/>
          </a:xfrm>
          <a:prstGeom prst="rect">
            <a:avLst/>
          </a:prstGeom>
        </p:spPr>
      </p:pic>
      <p:pic>
        <p:nvPicPr>
          <p:cNvPr id="20" name="Picture 19">
            <a:extLst>
              <a:ext uri="{FF2B5EF4-FFF2-40B4-BE49-F238E27FC236}">
                <a16:creationId xmlns:a16="http://schemas.microsoft.com/office/drawing/2014/main" id="{671F4644-7F4B-4284-9128-FCEC5D2DEE52}"/>
              </a:ext>
            </a:extLst>
          </p:cNvPr>
          <p:cNvPicPr>
            <a:picLocks noChangeAspect="1"/>
          </p:cNvPicPr>
          <p:nvPr/>
        </p:nvPicPr>
        <p:blipFill>
          <a:blip r:embed="rId2"/>
          <a:stretch>
            <a:fillRect/>
          </a:stretch>
        </p:blipFill>
        <p:spPr>
          <a:xfrm rot="16200000" flipV="1">
            <a:off x="1909808" y="5995498"/>
            <a:ext cx="637741" cy="51495"/>
          </a:xfrm>
          <a:prstGeom prst="rect">
            <a:avLst/>
          </a:prstGeom>
        </p:spPr>
      </p:pic>
      <p:sp>
        <p:nvSpPr>
          <p:cNvPr id="6" name="Oval 5">
            <a:extLst>
              <a:ext uri="{FF2B5EF4-FFF2-40B4-BE49-F238E27FC236}">
                <a16:creationId xmlns:a16="http://schemas.microsoft.com/office/drawing/2014/main" id="{78E8B345-C356-4BE9-A8B2-266A53FFB0F6}"/>
              </a:ext>
            </a:extLst>
          </p:cNvPr>
          <p:cNvSpPr/>
          <p:nvPr/>
        </p:nvSpPr>
        <p:spPr>
          <a:xfrm>
            <a:off x="1868391" y="5268531"/>
            <a:ext cx="1156769" cy="14772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A6EB6D4-5F56-4B35-AB18-E5504B962C23}"/>
              </a:ext>
            </a:extLst>
          </p:cNvPr>
          <p:cNvGrpSpPr/>
          <p:nvPr/>
        </p:nvGrpSpPr>
        <p:grpSpPr>
          <a:xfrm rot="5400000">
            <a:off x="1007752" y="3342337"/>
            <a:ext cx="2910187" cy="20873"/>
            <a:chOff x="1292768" y="3294840"/>
            <a:chExt cx="2910187" cy="20873"/>
          </a:xfrm>
        </p:grpSpPr>
        <p:cxnSp>
          <p:nvCxnSpPr>
            <p:cNvPr id="56" name="Straight Connector 55">
              <a:extLst>
                <a:ext uri="{FF2B5EF4-FFF2-40B4-BE49-F238E27FC236}">
                  <a16:creationId xmlns:a16="http://schemas.microsoft.com/office/drawing/2014/main" id="{C3CA3D72-7BBB-4F15-91A6-F6792EE33F17}"/>
                </a:ext>
              </a:extLst>
            </p:cNvPr>
            <p:cNvCxnSpPr>
              <a:cxnSpLocks/>
            </p:cNvCxnSpPr>
            <p:nvPr/>
          </p:nvCxnSpPr>
          <p:spPr>
            <a:xfrm>
              <a:off x="1678344" y="3298677"/>
              <a:ext cx="2119174" cy="6982"/>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EF30A3-09F5-4B69-84ED-16E56FFCCE8A}"/>
                </a:ext>
              </a:extLst>
            </p:cNvPr>
            <p:cNvCxnSpPr>
              <a:cxnSpLocks/>
            </p:cNvCxnSpPr>
            <p:nvPr/>
          </p:nvCxnSpPr>
          <p:spPr>
            <a:xfrm>
              <a:off x="3821518" y="3307364"/>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ED66B9-FE37-4D97-B92A-DF611C02DEE0}"/>
                </a:ext>
              </a:extLst>
            </p:cNvPr>
            <p:cNvCxnSpPr>
              <a:cxnSpLocks/>
            </p:cNvCxnSpPr>
            <p:nvPr/>
          </p:nvCxnSpPr>
          <p:spPr>
            <a:xfrm>
              <a:off x="1292768" y="3294840"/>
              <a:ext cx="381437" cy="834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0D96EAE6-7AC5-44AB-9674-1864D7624E4F}"/>
              </a:ext>
            </a:extLst>
          </p:cNvPr>
          <p:cNvSpPr txBox="1"/>
          <p:nvPr/>
        </p:nvSpPr>
        <p:spPr>
          <a:xfrm>
            <a:off x="2499030" y="2286363"/>
            <a:ext cx="2551923" cy="2677656"/>
          </a:xfrm>
          <a:prstGeom prst="rect">
            <a:avLst/>
          </a:prstGeom>
          <a:noFill/>
        </p:spPr>
        <p:txBody>
          <a:bodyPr wrap="square" rtlCol="0">
            <a:spAutoFit/>
          </a:bodyPr>
          <a:lstStyle/>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a:solidFill>
                  <a:srgbClr val="FFC000"/>
                </a:solidFill>
                <a:latin typeface="Courier" panose="02060409020205020404" pitchFamily="49" charset="0"/>
              </a:rPr>
              <a:t>A</a:t>
            </a:r>
          </a:p>
          <a:p>
            <a:r>
              <a:rPr lang="en-US" sz="1200">
                <a:solidFill>
                  <a:srgbClr val="FFC000"/>
                </a:solidFill>
                <a:latin typeface="Courier" panose="02060409020205020404" pitchFamily="49" charset="0"/>
              </a:rPr>
              <a:t>T</a:t>
            </a:r>
          </a:p>
          <a:p>
            <a:r>
              <a:rPr lang="en-US" sz="1200">
                <a:solidFill>
                  <a:srgbClr val="FFC000"/>
                </a:solidFill>
                <a:latin typeface="Courier" panose="02060409020205020404" pitchFamily="49" charset="0"/>
              </a:rPr>
              <a:t>G</a:t>
            </a:r>
          </a:p>
          <a:p>
            <a:r>
              <a:rPr lang="en-US" sz="1200">
                <a:solidFill>
                  <a:srgbClr val="FFC000"/>
                </a:solidFill>
                <a:latin typeface="Courier" panose="02060409020205020404" pitchFamily="49" charset="0"/>
              </a:rPr>
              <a:t>C</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G</a:t>
            </a:r>
          </a:p>
          <a:p>
            <a:r>
              <a:rPr lang="en-US" sz="1200" b="1">
                <a:solidFill>
                  <a:srgbClr val="FF0000"/>
                </a:solidFill>
                <a:latin typeface="Courier" panose="02060409020205020404" pitchFamily="49" charset="0"/>
              </a:rPr>
              <a:t>T</a:t>
            </a:r>
          </a:p>
        </p:txBody>
      </p:sp>
      <p:sp>
        <p:nvSpPr>
          <p:cNvPr id="5" name="TextBox 4">
            <a:extLst>
              <a:ext uri="{FF2B5EF4-FFF2-40B4-BE49-F238E27FC236}">
                <a16:creationId xmlns:a16="http://schemas.microsoft.com/office/drawing/2014/main" id="{40A2BAC1-BF3F-4885-8785-3F87DD8A002D}"/>
              </a:ext>
            </a:extLst>
          </p:cNvPr>
          <p:cNvSpPr txBox="1"/>
          <p:nvPr/>
        </p:nvSpPr>
        <p:spPr>
          <a:xfrm>
            <a:off x="3852335" y="2166609"/>
            <a:ext cx="6816809" cy="2308324"/>
          </a:xfrm>
          <a:prstGeom prst="rect">
            <a:avLst/>
          </a:prstGeom>
          <a:noFill/>
        </p:spPr>
        <p:txBody>
          <a:bodyPr wrap="square" rtlCol="0">
            <a:spAutoFit/>
          </a:bodyPr>
          <a:lstStyle/>
          <a:p>
            <a:r>
              <a:rPr lang="en-US"/>
              <a:t>The same fragment can be sequenced on the other side as well</a:t>
            </a:r>
          </a:p>
          <a:p>
            <a:endParaRPr lang="en-US"/>
          </a:p>
          <a:p>
            <a:r>
              <a:rPr lang="en-US"/>
              <a:t>This reaction starts with a second, different primer, and happens after the first reaction</a:t>
            </a:r>
          </a:p>
          <a:p>
            <a:endParaRPr lang="en-US"/>
          </a:p>
          <a:p>
            <a:r>
              <a:rPr lang="en-US"/>
              <a:t>In this case, both sequences are called a </a:t>
            </a:r>
            <a:r>
              <a:rPr lang="en-US" b="1"/>
              <a:t>pair</a:t>
            </a:r>
          </a:p>
          <a:p>
            <a:endParaRPr lang="en-US" b="1"/>
          </a:p>
          <a:p>
            <a:endParaRPr lang="en-US" b="1"/>
          </a:p>
        </p:txBody>
      </p:sp>
      <p:cxnSp>
        <p:nvCxnSpPr>
          <p:cNvPr id="31" name="Straight Arrow Connector 30">
            <a:extLst>
              <a:ext uri="{FF2B5EF4-FFF2-40B4-BE49-F238E27FC236}">
                <a16:creationId xmlns:a16="http://schemas.microsoft.com/office/drawing/2014/main" id="{7CB0F59B-3699-4074-ABAD-D24EA6B0413B}"/>
              </a:ext>
            </a:extLst>
          </p:cNvPr>
          <p:cNvCxnSpPr>
            <a:cxnSpLocks/>
          </p:cNvCxnSpPr>
          <p:nvPr/>
        </p:nvCxnSpPr>
        <p:spPr>
          <a:xfrm>
            <a:off x="2273737" y="1897680"/>
            <a:ext cx="0" cy="7483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8233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CEA-4C3B-44A5-BB29-1652C55C1D5B}"/>
              </a:ext>
            </a:extLst>
          </p:cNvPr>
          <p:cNvSpPr>
            <a:spLocks noGrp="1"/>
          </p:cNvSpPr>
          <p:nvPr>
            <p:ph type="title"/>
          </p:nvPr>
        </p:nvSpPr>
        <p:spPr/>
        <p:txBody>
          <a:bodyPr/>
          <a:lstStyle/>
          <a:p>
            <a:r>
              <a:rPr lang="it-IT"/>
              <a:t>RNA-seq: </a:t>
            </a:r>
            <a:r>
              <a:rPr lang="it-IT" i="1"/>
              <a:t>Sequencing (Illumina)</a:t>
            </a:r>
            <a:endParaRPr lang="en-US"/>
          </a:p>
        </p:txBody>
      </p:sp>
      <p:sp>
        <p:nvSpPr>
          <p:cNvPr id="86" name="TextBox 85">
            <a:extLst>
              <a:ext uri="{FF2B5EF4-FFF2-40B4-BE49-F238E27FC236}">
                <a16:creationId xmlns:a16="http://schemas.microsoft.com/office/drawing/2014/main" id="{A8185696-D88D-4C61-AB75-329CE699BAA8}"/>
              </a:ext>
            </a:extLst>
          </p:cNvPr>
          <p:cNvSpPr txBox="1"/>
          <p:nvPr/>
        </p:nvSpPr>
        <p:spPr>
          <a:xfrm>
            <a:off x="228220" y="1146111"/>
            <a:ext cx="11827652" cy="523220"/>
          </a:xfrm>
          <a:prstGeom prst="rect">
            <a:avLst/>
          </a:prstGeom>
          <a:noFill/>
        </p:spPr>
        <p:txBody>
          <a:bodyPr wrap="square" rtlCol="0">
            <a:spAutoFit/>
          </a:bodyPr>
          <a:lstStyle/>
          <a:p>
            <a:r>
              <a:rPr lang="it-IT" sz="2800" b="1" dirty="0" err="1">
                <a:solidFill>
                  <a:prstClr val="black"/>
                </a:solidFill>
                <a:latin typeface="Calibri"/>
              </a:rPr>
              <a:t>Sequencing</a:t>
            </a:r>
            <a:r>
              <a:rPr lang="it-IT" sz="2800" b="1" dirty="0">
                <a:solidFill>
                  <a:prstClr val="black"/>
                </a:solidFill>
                <a:latin typeface="Calibri"/>
              </a:rPr>
              <a:t> by </a:t>
            </a:r>
            <a:r>
              <a:rPr lang="it-IT" sz="2800" b="1" dirty="0" err="1">
                <a:solidFill>
                  <a:prstClr val="black"/>
                </a:solidFill>
                <a:latin typeface="Calibri"/>
              </a:rPr>
              <a:t>Synthesis</a:t>
            </a:r>
            <a:r>
              <a:rPr lang="it-IT" sz="2800" b="1" dirty="0">
                <a:solidFill>
                  <a:prstClr val="black"/>
                </a:solidFill>
                <a:latin typeface="Calibri"/>
              </a:rPr>
              <a:t> (</a:t>
            </a:r>
            <a:r>
              <a:rPr lang="it-IT" sz="2800" b="1" dirty="0" err="1">
                <a:solidFill>
                  <a:prstClr val="black"/>
                </a:solidFill>
                <a:latin typeface="Calibri"/>
              </a:rPr>
              <a:t>Paired</a:t>
            </a:r>
            <a:r>
              <a:rPr lang="it-IT" sz="2800" b="1" dirty="0">
                <a:solidFill>
                  <a:prstClr val="black"/>
                </a:solidFill>
                <a:latin typeface="Calibri"/>
              </a:rPr>
              <a:t> </a:t>
            </a:r>
            <a:r>
              <a:rPr lang="it-IT" sz="2800" b="1" dirty="0" err="1">
                <a:solidFill>
                  <a:prstClr val="black"/>
                </a:solidFill>
                <a:latin typeface="Calibri"/>
              </a:rPr>
              <a:t>Sequencing</a:t>
            </a:r>
            <a:r>
              <a:rPr lang="it-IT" sz="2800" b="1" dirty="0">
                <a:solidFill>
                  <a:prstClr val="black"/>
                </a:solidFill>
                <a:latin typeface="Calibri"/>
              </a:rPr>
              <a:t>)</a:t>
            </a:r>
            <a:endParaRPr lang="en-US" sz="2800" dirty="0">
              <a:solidFill>
                <a:prstClr val="black"/>
              </a:solidFill>
              <a:latin typeface="Calibri"/>
            </a:endParaRPr>
          </a:p>
        </p:txBody>
      </p:sp>
      <p:cxnSp>
        <p:nvCxnSpPr>
          <p:cNvPr id="56" name="Straight Connector 55">
            <a:extLst>
              <a:ext uri="{FF2B5EF4-FFF2-40B4-BE49-F238E27FC236}">
                <a16:creationId xmlns:a16="http://schemas.microsoft.com/office/drawing/2014/main" id="{C3CA3D72-7BBB-4F15-91A6-F6792EE33F17}"/>
              </a:ext>
            </a:extLst>
          </p:cNvPr>
          <p:cNvCxnSpPr>
            <a:cxnSpLocks/>
          </p:cNvCxnSpPr>
          <p:nvPr/>
        </p:nvCxnSpPr>
        <p:spPr>
          <a:xfrm flipH="1">
            <a:off x="2618064" y="3810935"/>
            <a:ext cx="5029202" cy="78966"/>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DEF30A3-09F5-4B69-84ED-16E56FFCCE8A}"/>
              </a:ext>
            </a:extLst>
          </p:cNvPr>
          <p:cNvCxnSpPr>
            <a:cxnSpLocks/>
          </p:cNvCxnSpPr>
          <p:nvPr/>
        </p:nvCxnSpPr>
        <p:spPr>
          <a:xfrm flipH="1">
            <a:off x="2084664" y="3889901"/>
            <a:ext cx="55926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ED66B9-FE37-4D97-B92A-DF611C02DEE0}"/>
              </a:ext>
            </a:extLst>
          </p:cNvPr>
          <p:cNvCxnSpPr>
            <a:cxnSpLocks/>
          </p:cNvCxnSpPr>
          <p:nvPr/>
        </p:nvCxnSpPr>
        <p:spPr>
          <a:xfrm flipH="1">
            <a:off x="7655009" y="3810935"/>
            <a:ext cx="52565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0A2BAC1-BF3F-4885-8785-3F87DD8A002D}"/>
              </a:ext>
            </a:extLst>
          </p:cNvPr>
          <p:cNvSpPr txBox="1"/>
          <p:nvPr/>
        </p:nvSpPr>
        <p:spPr>
          <a:xfrm>
            <a:off x="838200" y="2038668"/>
            <a:ext cx="6816809" cy="646331"/>
          </a:xfrm>
          <a:prstGeom prst="rect">
            <a:avLst/>
          </a:prstGeom>
          <a:noFill/>
        </p:spPr>
        <p:txBody>
          <a:bodyPr wrap="square" rtlCol="0">
            <a:spAutoFit/>
          </a:bodyPr>
          <a:lstStyle/>
          <a:p>
            <a:r>
              <a:rPr lang="en-US" dirty="0"/>
              <a:t>This way, you can have TWO reads sequencing two borders of a longer fragment</a:t>
            </a:r>
            <a:endParaRPr lang="en-US" b="1" dirty="0"/>
          </a:p>
        </p:txBody>
      </p:sp>
      <p:sp>
        <p:nvSpPr>
          <p:cNvPr id="21" name="TextBox 20">
            <a:extLst>
              <a:ext uri="{FF2B5EF4-FFF2-40B4-BE49-F238E27FC236}">
                <a16:creationId xmlns:a16="http://schemas.microsoft.com/office/drawing/2014/main" id="{70F0112F-2A8E-4F48-8906-225594518640}"/>
              </a:ext>
            </a:extLst>
          </p:cNvPr>
          <p:cNvSpPr txBox="1"/>
          <p:nvPr/>
        </p:nvSpPr>
        <p:spPr>
          <a:xfrm>
            <a:off x="2603383" y="3450308"/>
            <a:ext cx="1981200" cy="400110"/>
          </a:xfrm>
          <a:prstGeom prst="rect">
            <a:avLst/>
          </a:prstGeom>
          <a:noFill/>
        </p:spPr>
        <p:txBody>
          <a:bodyPr wrap="square" rtlCol="0">
            <a:spAutoFit/>
          </a:bodyPr>
          <a:lstStyle/>
          <a:p>
            <a:pPr algn="l"/>
            <a:r>
              <a:rPr lang="en-US" sz="2000" dirty="0" err="1">
                <a:latin typeface="Courier"/>
              </a:rPr>
              <a:t>acagtcag</a:t>
            </a:r>
            <a:endParaRPr lang="en-US" sz="2000" dirty="0">
              <a:latin typeface="Courier"/>
            </a:endParaRPr>
          </a:p>
        </p:txBody>
      </p:sp>
      <p:sp>
        <p:nvSpPr>
          <p:cNvPr id="29" name="TextBox 28">
            <a:extLst>
              <a:ext uri="{FF2B5EF4-FFF2-40B4-BE49-F238E27FC236}">
                <a16:creationId xmlns:a16="http://schemas.microsoft.com/office/drawing/2014/main" id="{D8E2D72A-CC31-46AD-B738-A5C9D5571FDC}"/>
              </a:ext>
            </a:extLst>
          </p:cNvPr>
          <p:cNvSpPr txBox="1"/>
          <p:nvPr/>
        </p:nvSpPr>
        <p:spPr>
          <a:xfrm>
            <a:off x="5810077" y="3410824"/>
            <a:ext cx="1981200" cy="400110"/>
          </a:xfrm>
          <a:prstGeom prst="rect">
            <a:avLst/>
          </a:prstGeom>
          <a:noFill/>
        </p:spPr>
        <p:txBody>
          <a:bodyPr wrap="square" rtlCol="0">
            <a:spAutoFit/>
          </a:bodyPr>
          <a:lstStyle/>
          <a:p>
            <a:pPr algn="r"/>
            <a:r>
              <a:rPr lang="en-US" sz="2000" dirty="0" err="1">
                <a:latin typeface="Courier"/>
              </a:rPr>
              <a:t>gtcagtaat</a:t>
            </a:r>
            <a:endParaRPr lang="en-US" sz="2000" dirty="0">
              <a:latin typeface="Courier"/>
            </a:endParaRPr>
          </a:p>
        </p:txBody>
      </p:sp>
      <p:sp>
        <p:nvSpPr>
          <p:cNvPr id="22" name="TextBox 21">
            <a:extLst>
              <a:ext uri="{FF2B5EF4-FFF2-40B4-BE49-F238E27FC236}">
                <a16:creationId xmlns:a16="http://schemas.microsoft.com/office/drawing/2014/main" id="{7FCBF191-9474-44FB-A46E-37CE5A80EC4D}"/>
              </a:ext>
            </a:extLst>
          </p:cNvPr>
          <p:cNvSpPr txBox="1"/>
          <p:nvPr/>
        </p:nvSpPr>
        <p:spPr>
          <a:xfrm>
            <a:off x="2782077" y="4250528"/>
            <a:ext cx="4419600" cy="400110"/>
          </a:xfrm>
          <a:prstGeom prst="rect">
            <a:avLst/>
          </a:prstGeom>
          <a:noFill/>
        </p:spPr>
        <p:txBody>
          <a:bodyPr wrap="square" rtlCol="0">
            <a:spAutoFit/>
          </a:bodyPr>
          <a:lstStyle/>
          <a:p>
            <a:pPr algn="ctr"/>
            <a:r>
              <a:rPr lang="en-US" sz="2000" dirty="0">
                <a:latin typeface="Century Gothic" panose="020B0502020202020204" pitchFamily="34" charset="0"/>
              </a:rPr>
              <a:t>Read 1 = Read 2 = 30 to 350 </a:t>
            </a:r>
            <a:r>
              <a:rPr lang="en-US" sz="2000" dirty="0" err="1">
                <a:latin typeface="Century Gothic" panose="020B0502020202020204" pitchFamily="34" charset="0"/>
              </a:rPr>
              <a:t>nt</a:t>
            </a:r>
            <a:endParaRPr lang="en-US" sz="2000" dirty="0">
              <a:latin typeface="Century Gothic" panose="020B0502020202020204" pitchFamily="34" charset="0"/>
            </a:endParaRPr>
          </a:p>
        </p:txBody>
      </p:sp>
      <p:sp>
        <p:nvSpPr>
          <p:cNvPr id="32" name="TextBox 31">
            <a:extLst>
              <a:ext uri="{FF2B5EF4-FFF2-40B4-BE49-F238E27FC236}">
                <a16:creationId xmlns:a16="http://schemas.microsoft.com/office/drawing/2014/main" id="{03003FFB-8B1C-47A3-825C-EB06BE5B2C75}"/>
              </a:ext>
            </a:extLst>
          </p:cNvPr>
          <p:cNvSpPr txBox="1"/>
          <p:nvPr/>
        </p:nvSpPr>
        <p:spPr>
          <a:xfrm>
            <a:off x="2782077" y="4936870"/>
            <a:ext cx="4419600" cy="400110"/>
          </a:xfrm>
          <a:prstGeom prst="rect">
            <a:avLst/>
          </a:prstGeom>
          <a:noFill/>
        </p:spPr>
        <p:txBody>
          <a:bodyPr wrap="square" rtlCol="0">
            <a:spAutoFit/>
          </a:bodyPr>
          <a:lstStyle/>
          <a:p>
            <a:pPr algn="ctr"/>
            <a:r>
              <a:rPr lang="en-US" sz="2000" dirty="0">
                <a:latin typeface="Century Gothic" panose="020B0502020202020204" pitchFamily="34" charset="0"/>
              </a:rPr>
              <a:t>Fragment ≥ 150nt</a:t>
            </a:r>
          </a:p>
        </p:txBody>
      </p:sp>
    </p:spTree>
    <p:extLst>
      <p:ext uri="{BB962C8B-B14F-4D97-AF65-F5344CB8AC3E}">
        <p14:creationId xmlns:p14="http://schemas.microsoft.com/office/powerpoint/2010/main" val="3008849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RNA-seq: </a:t>
            </a:r>
            <a:r>
              <a:rPr lang="it-IT" i="1" dirty="0"/>
              <a:t>Sequencing (Illumina)</a:t>
            </a:r>
            <a:endParaRPr lang="en-US" dirty="0"/>
          </a:p>
        </p:txBody>
      </p:sp>
      <p:sp>
        <p:nvSpPr>
          <p:cNvPr id="3" name="Right Arrow 2"/>
          <p:cNvSpPr/>
          <p:nvPr/>
        </p:nvSpPr>
        <p:spPr>
          <a:xfrm>
            <a:off x="3656510" y="1556791"/>
            <a:ext cx="1235447" cy="216024"/>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latin typeface="Calibri"/>
            </a:endParaRPr>
          </a:p>
        </p:txBody>
      </p:sp>
      <p:sp>
        <p:nvSpPr>
          <p:cNvPr id="4" name="TextBox 3"/>
          <p:cNvSpPr txBox="1"/>
          <p:nvPr/>
        </p:nvSpPr>
        <p:spPr>
          <a:xfrm>
            <a:off x="5007620" y="1449650"/>
            <a:ext cx="5264844" cy="923330"/>
          </a:xfrm>
          <a:prstGeom prst="rect">
            <a:avLst/>
          </a:prstGeom>
          <a:noFill/>
        </p:spPr>
        <p:txBody>
          <a:bodyPr wrap="square" rtlCol="0">
            <a:spAutoFit/>
          </a:bodyPr>
          <a:lstStyle/>
          <a:p>
            <a:pPr algn="just"/>
            <a:r>
              <a:rPr lang="en-US" b="1">
                <a:solidFill>
                  <a:prstClr val="black"/>
                </a:solidFill>
                <a:latin typeface="Calibri"/>
              </a:rPr>
              <a:t>Sequencing </a:t>
            </a:r>
            <a:r>
              <a:rPr lang="en-US" b="1" dirty="0">
                <a:solidFill>
                  <a:prstClr val="black"/>
                </a:solidFill>
                <a:latin typeface="Calibri"/>
              </a:rPr>
              <a:t>Over Multiple Chemistry Cycles</a:t>
            </a:r>
            <a:endParaRPr lang="it-IT" b="1" dirty="0">
              <a:solidFill>
                <a:prstClr val="black"/>
              </a:solidFill>
              <a:latin typeface="Calibri"/>
            </a:endParaRPr>
          </a:p>
          <a:p>
            <a:r>
              <a:rPr lang="en-US" dirty="0">
                <a:solidFill>
                  <a:prstClr val="black"/>
                </a:solidFill>
                <a:latin typeface="Calibri"/>
              </a:rPr>
              <a:t>The sequencing cycles are repeated to determine the sequence of bases in a fragment, one base at a time</a:t>
            </a:r>
          </a:p>
        </p:txBody>
      </p:sp>
      <p:sp>
        <p:nvSpPr>
          <p:cNvPr id="10" name="TextBox 9"/>
          <p:cNvSpPr txBox="1"/>
          <p:nvPr/>
        </p:nvSpPr>
        <p:spPr>
          <a:xfrm>
            <a:off x="6240017" y="5087371"/>
            <a:ext cx="4162151" cy="1200329"/>
          </a:xfrm>
          <a:prstGeom prst="rect">
            <a:avLst/>
          </a:prstGeom>
          <a:noFill/>
        </p:spPr>
        <p:txBody>
          <a:bodyPr wrap="square" rtlCol="0">
            <a:spAutoFit/>
          </a:bodyPr>
          <a:lstStyle/>
          <a:p>
            <a:pPr algn="r"/>
            <a:r>
              <a:rPr lang="it-IT" b="1">
                <a:solidFill>
                  <a:prstClr val="black"/>
                </a:solidFill>
                <a:latin typeface="Calibri"/>
              </a:rPr>
              <a:t>Multiplexing </a:t>
            </a:r>
            <a:r>
              <a:rPr lang="it-IT" b="1" dirty="0">
                <a:solidFill>
                  <a:prstClr val="black"/>
                </a:solidFill>
                <a:latin typeface="Calibri"/>
              </a:rPr>
              <a:t>deconvolution</a:t>
            </a:r>
          </a:p>
          <a:p>
            <a:pPr algn="r"/>
            <a:r>
              <a:rPr lang="it-IT" dirty="0">
                <a:solidFill>
                  <a:prstClr val="black"/>
                </a:solidFill>
                <a:latin typeface="Calibri"/>
              </a:rPr>
              <a:t>Based on the index, reads in multiplexed lanes are assigned to their specific sample, and written in their specific FastQ</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5" y="1166342"/>
            <a:ext cx="1304925"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499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D4693C-853E-42F7-9D38-42E512D73D56}"/>
              </a:ext>
            </a:extLst>
          </p:cNvPr>
          <p:cNvSpPr>
            <a:spLocks noGrp="1"/>
          </p:cNvSpPr>
          <p:nvPr>
            <p:ph type="body" sz="quarter" idx="10"/>
          </p:nvPr>
        </p:nvSpPr>
        <p:spPr/>
        <p:txBody>
          <a:bodyPr/>
          <a:lstStyle/>
          <a:p>
            <a:r>
              <a:rPr lang="en-US"/>
              <a:t>Next Generation Sequencing of mRNA</a:t>
            </a:r>
          </a:p>
        </p:txBody>
      </p:sp>
      <p:sp>
        <p:nvSpPr>
          <p:cNvPr id="43" name="TextBox 42">
            <a:extLst>
              <a:ext uri="{FF2B5EF4-FFF2-40B4-BE49-F238E27FC236}">
                <a16:creationId xmlns:a16="http://schemas.microsoft.com/office/drawing/2014/main" id="{33BA736B-742B-48F0-B5BE-7EA73832E373}"/>
              </a:ext>
            </a:extLst>
          </p:cNvPr>
          <p:cNvSpPr txBox="1"/>
          <p:nvPr/>
        </p:nvSpPr>
        <p:spPr>
          <a:xfrm>
            <a:off x="96692" y="3776442"/>
            <a:ext cx="3124200" cy="707886"/>
          </a:xfrm>
          <a:prstGeom prst="rect">
            <a:avLst/>
          </a:prstGeom>
          <a:noFill/>
        </p:spPr>
        <p:txBody>
          <a:bodyPr wrap="square" rtlCol="0">
            <a:spAutoFit/>
          </a:bodyPr>
          <a:lstStyle/>
          <a:p>
            <a:pPr algn="ctr"/>
            <a:r>
              <a:rPr lang="en-US" sz="2000">
                <a:latin typeface="Century Gothic" panose="020B0502020202020204" pitchFamily="34" charset="0"/>
              </a:rPr>
              <a:t>Wild-Type Cells</a:t>
            </a:r>
          </a:p>
          <a:p>
            <a:pPr algn="ctr"/>
            <a:r>
              <a:rPr lang="en-US" sz="2000">
                <a:latin typeface="Century Gothic" panose="020B0502020202020204" pitchFamily="34" charset="0"/>
              </a:rPr>
              <a:t>(3 replicates)</a:t>
            </a:r>
            <a:endParaRPr lang="en-US" sz="2000" dirty="0">
              <a:latin typeface="Century Gothic" panose="020B0502020202020204" pitchFamily="34" charset="0"/>
            </a:endParaRPr>
          </a:p>
        </p:txBody>
      </p:sp>
      <p:sp>
        <p:nvSpPr>
          <p:cNvPr id="44" name="TextBox 43">
            <a:extLst>
              <a:ext uri="{FF2B5EF4-FFF2-40B4-BE49-F238E27FC236}">
                <a16:creationId xmlns:a16="http://schemas.microsoft.com/office/drawing/2014/main" id="{36AB18E1-34CE-4D42-88FA-F6CC716D83B7}"/>
              </a:ext>
            </a:extLst>
          </p:cNvPr>
          <p:cNvSpPr txBox="1"/>
          <p:nvPr/>
        </p:nvSpPr>
        <p:spPr>
          <a:xfrm>
            <a:off x="1588817" y="1285079"/>
            <a:ext cx="3124200" cy="400110"/>
          </a:xfrm>
          <a:prstGeom prst="rect">
            <a:avLst/>
          </a:prstGeom>
          <a:noFill/>
        </p:spPr>
        <p:txBody>
          <a:bodyPr wrap="square" rtlCol="0">
            <a:spAutoFit/>
          </a:bodyPr>
          <a:lstStyle/>
          <a:p>
            <a:pPr algn="ctr"/>
            <a:r>
              <a:rPr lang="en-US" sz="2000">
                <a:latin typeface="Century Gothic" panose="020B0502020202020204" pitchFamily="34" charset="0"/>
              </a:rPr>
              <a:t>Biological samples:</a:t>
            </a:r>
            <a:endParaRPr lang="en-US" sz="2000" dirty="0">
              <a:latin typeface="Century Gothic" panose="020B0502020202020204" pitchFamily="34" charset="0"/>
            </a:endParaRPr>
          </a:p>
        </p:txBody>
      </p:sp>
      <p:pic>
        <p:nvPicPr>
          <p:cNvPr id="1026"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600C661B-079A-4181-BA70-CA392556D29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495301" y="2223678"/>
            <a:ext cx="1059261" cy="5762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94499DBD-B5AF-4B50-8D0F-185C183A6FA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1143000" y="3000060"/>
            <a:ext cx="1059261" cy="57623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91D2FE59-FDDE-4454-8E0D-2203DA03E63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1905000" y="2171744"/>
            <a:ext cx="1059261" cy="57623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3DCB58CB-F137-4784-AB6F-8FE121348FE3}"/>
              </a:ext>
            </a:extLst>
          </p:cNvPr>
          <p:cNvSpPr txBox="1"/>
          <p:nvPr/>
        </p:nvSpPr>
        <p:spPr>
          <a:xfrm>
            <a:off x="3581400" y="3776442"/>
            <a:ext cx="3124200" cy="707886"/>
          </a:xfrm>
          <a:prstGeom prst="rect">
            <a:avLst/>
          </a:prstGeom>
          <a:noFill/>
        </p:spPr>
        <p:txBody>
          <a:bodyPr wrap="square" rtlCol="0">
            <a:spAutoFit/>
          </a:bodyPr>
          <a:lstStyle/>
          <a:p>
            <a:pPr algn="ctr"/>
            <a:r>
              <a:rPr lang="en-US" sz="2000">
                <a:latin typeface="Century Gothic" panose="020B0502020202020204" pitchFamily="34" charset="0"/>
              </a:rPr>
              <a:t>Mutated Cells</a:t>
            </a:r>
          </a:p>
          <a:p>
            <a:pPr algn="ctr"/>
            <a:r>
              <a:rPr lang="en-US" sz="2000">
                <a:latin typeface="Century Gothic" panose="020B0502020202020204" pitchFamily="34" charset="0"/>
              </a:rPr>
              <a:t>(3 samples, e.g. KO)</a:t>
            </a:r>
            <a:endParaRPr lang="en-US" sz="2000" dirty="0">
              <a:latin typeface="Century Gothic" panose="020B0502020202020204" pitchFamily="34" charset="0"/>
            </a:endParaRPr>
          </a:p>
        </p:txBody>
      </p:sp>
      <p:pic>
        <p:nvPicPr>
          <p:cNvPr id="50"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2E45F3C9-5A5D-4C55-B4A7-4774E48FBE5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3848101" y="2113395"/>
            <a:ext cx="1059261" cy="57623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B4E01172-BBBE-4DAB-AC6C-35DDA5BF96D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4495800" y="2889777"/>
            <a:ext cx="1059261" cy="576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15E394CF-31DE-4CB4-A554-8B5933784B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5257800" y="2061461"/>
            <a:ext cx="1059261" cy="57623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65F57327-D1DC-4920-A1CC-802B17842A4C}"/>
              </a:ext>
            </a:extLst>
          </p:cNvPr>
          <p:cNvSpPr/>
          <p:nvPr/>
        </p:nvSpPr>
        <p:spPr>
          <a:xfrm>
            <a:off x="5029200" y="1524000"/>
            <a:ext cx="1524000" cy="147606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FFC1FEA-8BB4-4448-BEEA-483CACFF51FD}"/>
              </a:ext>
            </a:extLst>
          </p:cNvPr>
          <p:cNvSpPr txBox="1"/>
          <p:nvPr/>
        </p:nvSpPr>
        <p:spPr>
          <a:xfrm>
            <a:off x="7269479" y="919833"/>
            <a:ext cx="3812177" cy="1323439"/>
          </a:xfrm>
          <a:prstGeom prst="rect">
            <a:avLst/>
          </a:prstGeom>
          <a:noFill/>
        </p:spPr>
        <p:txBody>
          <a:bodyPr wrap="square" rtlCol="0">
            <a:spAutoFit/>
          </a:bodyPr>
          <a:lstStyle/>
          <a:p>
            <a:r>
              <a:rPr lang="en-US" sz="2000">
                <a:latin typeface="Century Gothic" panose="020B0502020202020204" pitchFamily="34" charset="0"/>
              </a:rPr>
              <a:t>Extract all mRNAs</a:t>
            </a:r>
          </a:p>
          <a:p>
            <a:pPr marL="342900" indent="-342900">
              <a:buFont typeface="Arial" panose="020B0604020202020204" pitchFamily="34" charset="0"/>
              <a:buChar char="•"/>
            </a:pPr>
            <a:r>
              <a:rPr lang="en-US" sz="2000">
                <a:latin typeface="Century Gothic" panose="020B0502020202020204" pitchFamily="34" charset="0"/>
              </a:rPr>
              <a:t>polyT capturing anchors</a:t>
            </a:r>
          </a:p>
          <a:p>
            <a:pPr marL="342900" indent="-342900">
              <a:buFont typeface="Arial" panose="020B0604020202020204" pitchFamily="34" charset="0"/>
              <a:buChar char="•"/>
            </a:pPr>
            <a:r>
              <a:rPr lang="en-US" sz="2000">
                <a:latin typeface="Century Gothic" panose="020B0502020202020204" pitchFamily="34" charset="0"/>
              </a:rPr>
              <a:t>ribosomal depletion (e.g. RiboZero)</a:t>
            </a:r>
            <a:endParaRPr lang="en-US" sz="2000" dirty="0">
              <a:latin typeface="Century Gothic" panose="020B0502020202020204" pitchFamily="34" charset="0"/>
            </a:endParaRPr>
          </a:p>
        </p:txBody>
      </p:sp>
      <p:cxnSp>
        <p:nvCxnSpPr>
          <p:cNvPr id="5" name="Straight Arrow Connector 4">
            <a:extLst>
              <a:ext uri="{FF2B5EF4-FFF2-40B4-BE49-F238E27FC236}">
                <a16:creationId xmlns:a16="http://schemas.microsoft.com/office/drawing/2014/main" id="{9031498F-6308-4AB2-8390-3084CC9127FD}"/>
              </a:ext>
            </a:extLst>
          </p:cNvPr>
          <p:cNvCxnSpPr>
            <a:cxnSpLocks/>
            <a:stCxn id="2" idx="7"/>
            <a:endCxn id="13" idx="1"/>
          </p:cNvCxnSpPr>
          <p:nvPr/>
        </p:nvCxnSpPr>
        <p:spPr>
          <a:xfrm flipV="1">
            <a:off x="6330015" y="1581553"/>
            <a:ext cx="939464" cy="15861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608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7CAB564-14F4-4C49-996E-A52B94EE9072}"/>
              </a:ext>
            </a:extLst>
          </p:cNvPr>
          <p:cNvSpPr>
            <a:spLocks noGrp="1"/>
          </p:cNvSpPr>
          <p:nvPr>
            <p:ph type="body" sz="quarter" idx="11"/>
          </p:nvPr>
        </p:nvSpPr>
        <p:spPr/>
        <p:txBody>
          <a:bodyPr/>
          <a:lstStyle/>
          <a:p>
            <a:r>
              <a:rPr lang="en-US" dirty="0"/>
              <a:t>How long were the reads in the BAM file I gave you?</a:t>
            </a:r>
          </a:p>
        </p:txBody>
      </p:sp>
      <p:sp>
        <p:nvSpPr>
          <p:cNvPr id="4" name="Text Placeholder 3">
            <a:extLst>
              <a:ext uri="{FF2B5EF4-FFF2-40B4-BE49-F238E27FC236}">
                <a16:creationId xmlns:a16="http://schemas.microsoft.com/office/drawing/2014/main" id="{E03CBE7D-16C5-44DA-AF17-CE70C1D59D04}"/>
              </a:ext>
            </a:extLst>
          </p:cNvPr>
          <p:cNvSpPr>
            <a:spLocks noGrp="1"/>
          </p:cNvSpPr>
          <p:nvPr>
            <p:ph type="body" sz="quarter" idx="10"/>
          </p:nvPr>
        </p:nvSpPr>
        <p:spPr/>
        <p:txBody>
          <a:bodyPr/>
          <a:lstStyle/>
          <a:p>
            <a:r>
              <a:rPr lang="en-US" dirty="0">
                <a:solidFill>
                  <a:srgbClr val="FF0000"/>
                </a:solidFill>
              </a:rPr>
              <a:t>Exercise</a:t>
            </a:r>
          </a:p>
        </p:txBody>
      </p:sp>
    </p:spTree>
    <p:extLst>
      <p:ext uri="{BB962C8B-B14F-4D97-AF65-F5344CB8AC3E}">
        <p14:creationId xmlns:p14="http://schemas.microsoft.com/office/powerpoint/2010/main" val="1718788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53E62C-5B9D-456A-A271-1A484803BEA8}"/>
              </a:ext>
            </a:extLst>
          </p:cNvPr>
          <p:cNvSpPr>
            <a:spLocks noGrp="1"/>
          </p:cNvSpPr>
          <p:nvPr>
            <p:ph type="body" sz="quarter" idx="10"/>
          </p:nvPr>
        </p:nvSpPr>
        <p:spPr>
          <a:xfrm>
            <a:off x="228600" y="2819400"/>
            <a:ext cx="11641137" cy="1278719"/>
          </a:xfrm>
        </p:spPr>
        <p:txBody>
          <a:bodyPr/>
          <a:lstStyle/>
          <a:p>
            <a:pPr algn="ctr"/>
            <a:r>
              <a:rPr lang="en-US"/>
              <a:t>Examples of Next Generation Sequencing</a:t>
            </a:r>
            <a:endParaRPr lang="en-US" dirty="0"/>
          </a:p>
        </p:txBody>
      </p:sp>
    </p:spTree>
    <p:extLst>
      <p:ext uri="{BB962C8B-B14F-4D97-AF65-F5344CB8AC3E}">
        <p14:creationId xmlns:p14="http://schemas.microsoft.com/office/powerpoint/2010/main" val="488893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49DEAC-57DB-8BC0-F27D-69DEC67EA738}"/>
              </a:ext>
            </a:extLst>
          </p:cNvPr>
          <p:cNvSpPr>
            <a:spLocks noGrp="1"/>
          </p:cNvSpPr>
          <p:nvPr>
            <p:ph type="body" sz="quarter" idx="11"/>
          </p:nvPr>
        </p:nvSpPr>
        <p:spPr>
          <a:xfrm>
            <a:off x="527051" y="836712"/>
            <a:ext cx="11233149" cy="5640287"/>
          </a:xfrm>
        </p:spPr>
        <p:txBody>
          <a:bodyPr/>
          <a:lstStyle/>
          <a:p>
            <a:r>
              <a:rPr lang="en-US" dirty="0"/>
              <a:t>Whole Genome Sequencing</a:t>
            </a:r>
          </a:p>
          <a:p>
            <a:endParaRPr lang="en-US" dirty="0"/>
          </a:p>
          <a:p>
            <a:r>
              <a:rPr lang="en-US" dirty="0"/>
              <a:t>Whole Exome Sequencing</a:t>
            </a:r>
          </a:p>
          <a:p>
            <a:endParaRPr lang="en-US" dirty="0"/>
          </a:p>
          <a:p>
            <a:r>
              <a:rPr lang="en-US" dirty="0" err="1"/>
              <a:t>Chromatine</a:t>
            </a:r>
            <a:r>
              <a:rPr lang="en-US" dirty="0"/>
              <a:t> </a:t>
            </a:r>
            <a:r>
              <a:rPr lang="en-US" dirty="0" err="1"/>
              <a:t>ImmunoPrecipitation</a:t>
            </a:r>
            <a:r>
              <a:rPr lang="en-US" dirty="0"/>
              <a:t> (ChIP) Sequencing</a:t>
            </a:r>
          </a:p>
          <a:p>
            <a:endParaRPr lang="en-US" dirty="0"/>
          </a:p>
          <a:p>
            <a:r>
              <a:rPr lang="en-US" b="1" dirty="0"/>
              <a:t>RNA Sequencing</a:t>
            </a:r>
          </a:p>
          <a:p>
            <a:pPr lvl="1"/>
            <a:r>
              <a:rPr lang="en-US" dirty="0"/>
              <a:t>Qualitative (catalogue of transcripts, alternative splicing)</a:t>
            </a:r>
          </a:p>
          <a:p>
            <a:pPr lvl="1"/>
            <a:r>
              <a:rPr lang="en-US" dirty="0"/>
              <a:t>Quantitative (differential expression)</a:t>
            </a:r>
          </a:p>
          <a:p>
            <a:pPr lvl="1"/>
            <a:r>
              <a:rPr lang="en-US" dirty="0"/>
              <a:t>More (e.g. reverse </a:t>
            </a:r>
            <a:r>
              <a:rPr lang="en-US"/>
              <a:t>engineering of gene </a:t>
            </a:r>
            <a:r>
              <a:rPr lang="en-US" dirty="0"/>
              <a:t>networks)</a:t>
            </a:r>
          </a:p>
          <a:p>
            <a:pPr lvl="1"/>
            <a:endParaRPr lang="en-US" dirty="0"/>
          </a:p>
          <a:p>
            <a:r>
              <a:rPr lang="en-US" dirty="0"/>
              <a:t>Metagenomics</a:t>
            </a:r>
          </a:p>
          <a:p>
            <a:r>
              <a:rPr lang="en-US" dirty="0" err="1"/>
              <a:t>Metatranscriptomics</a:t>
            </a:r>
            <a:endParaRPr lang="en-US" dirty="0"/>
          </a:p>
        </p:txBody>
      </p:sp>
      <p:sp>
        <p:nvSpPr>
          <p:cNvPr id="3" name="Text Placeholder 2">
            <a:extLst>
              <a:ext uri="{FF2B5EF4-FFF2-40B4-BE49-F238E27FC236}">
                <a16:creationId xmlns:a16="http://schemas.microsoft.com/office/drawing/2014/main" id="{DB256A1B-B682-1E4D-14D5-192F7D828F97}"/>
              </a:ext>
            </a:extLst>
          </p:cNvPr>
          <p:cNvSpPr>
            <a:spLocks noGrp="1"/>
          </p:cNvSpPr>
          <p:nvPr>
            <p:ph type="body" sz="quarter" idx="10"/>
          </p:nvPr>
        </p:nvSpPr>
        <p:spPr/>
        <p:txBody>
          <a:bodyPr/>
          <a:lstStyle/>
          <a:p>
            <a:r>
              <a:rPr lang="en-US"/>
              <a:t>Next Generation Sequencing: Applications</a:t>
            </a:r>
          </a:p>
        </p:txBody>
      </p:sp>
      <p:pic>
        <p:nvPicPr>
          <p:cNvPr id="4" name="Picture 3">
            <a:extLst>
              <a:ext uri="{FF2B5EF4-FFF2-40B4-BE49-F238E27FC236}">
                <a16:creationId xmlns:a16="http://schemas.microsoft.com/office/drawing/2014/main" id="{52E9D345-8B50-ED52-8C85-73520D985D76}"/>
              </a:ext>
            </a:extLst>
          </p:cNvPr>
          <p:cNvPicPr>
            <a:picLocks noChangeAspect="1"/>
          </p:cNvPicPr>
          <p:nvPr/>
        </p:nvPicPr>
        <p:blipFill>
          <a:blip r:embed="rId2"/>
          <a:stretch>
            <a:fillRect/>
          </a:stretch>
        </p:blipFill>
        <p:spPr>
          <a:xfrm>
            <a:off x="9753600" y="2819400"/>
            <a:ext cx="2336099" cy="3390932"/>
          </a:xfrm>
          <a:prstGeom prst="rect">
            <a:avLst/>
          </a:prstGeom>
        </p:spPr>
      </p:pic>
    </p:spTree>
    <p:extLst>
      <p:ext uri="{BB962C8B-B14F-4D97-AF65-F5344CB8AC3E}">
        <p14:creationId xmlns:p14="http://schemas.microsoft.com/office/powerpoint/2010/main" val="858525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8C8F72-5530-4C49-B288-BEB4D47F6DE6}"/>
              </a:ext>
            </a:extLst>
          </p:cNvPr>
          <p:cNvSpPr>
            <a:spLocks noGrp="1"/>
          </p:cNvSpPr>
          <p:nvPr>
            <p:ph type="body" sz="quarter" idx="11"/>
          </p:nvPr>
        </p:nvSpPr>
        <p:spPr/>
        <p:txBody>
          <a:bodyPr/>
          <a:lstStyle/>
          <a:p>
            <a:r>
              <a:rPr lang="en-US" b="1"/>
              <a:t>WGS</a:t>
            </a:r>
            <a:r>
              <a:rPr lang="en-US"/>
              <a:t>: Whole Genome Sequencing</a:t>
            </a:r>
          </a:p>
          <a:p>
            <a:endParaRPr lang="en-US"/>
          </a:p>
          <a:p>
            <a:r>
              <a:rPr lang="en-US" b="1"/>
              <a:t>WXS</a:t>
            </a:r>
            <a:r>
              <a:rPr lang="en-US"/>
              <a:t>: Whole eXome Sequencing</a:t>
            </a:r>
          </a:p>
          <a:p>
            <a:endParaRPr lang="en-US"/>
          </a:p>
          <a:p>
            <a:r>
              <a:rPr lang="en-US" b="1"/>
              <a:t>ChIP-Seq</a:t>
            </a:r>
            <a:r>
              <a:rPr lang="en-US"/>
              <a:t>: Chromatine ImmmunoPrecipitation Sequencing</a:t>
            </a:r>
          </a:p>
          <a:p>
            <a:endParaRPr lang="en-US"/>
          </a:p>
          <a:p>
            <a:r>
              <a:rPr lang="en-US" b="1"/>
              <a:t>RNA-Seq</a:t>
            </a:r>
            <a:r>
              <a:rPr lang="en-US"/>
              <a:t>: RNA Sequencing</a:t>
            </a:r>
          </a:p>
        </p:txBody>
      </p:sp>
      <p:sp>
        <p:nvSpPr>
          <p:cNvPr id="3" name="Text Placeholder 2">
            <a:extLst>
              <a:ext uri="{FF2B5EF4-FFF2-40B4-BE49-F238E27FC236}">
                <a16:creationId xmlns:a16="http://schemas.microsoft.com/office/drawing/2014/main" id="{1A1EB42C-DD66-4EC1-B7D1-C4AFDB705A45}"/>
              </a:ext>
            </a:extLst>
          </p:cNvPr>
          <p:cNvSpPr>
            <a:spLocks noGrp="1"/>
          </p:cNvSpPr>
          <p:nvPr>
            <p:ph type="body" sz="quarter" idx="10"/>
          </p:nvPr>
        </p:nvSpPr>
        <p:spPr/>
        <p:txBody>
          <a:bodyPr/>
          <a:lstStyle/>
          <a:p>
            <a:r>
              <a:rPr lang="en-US"/>
              <a:t>The most popular codes in Next Generation Sequencing</a:t>
            </a:r>
          </a:p>
        </p:txBody>
      </p:sp>
    </p:spTree>
    <p:extLst>
      <p:ext uri="{BB962C8B-B14F-4D97-AF65-F5344CB8AC3E}">
        <p14:creationId xmlns:p14="http://schemas.microsoft.com/office/powerpoint/2010/main" val="1154407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A6B07C-8811-4128-A0FF-B6F3272237C2}"/>
              </a:ext>
            </a:extLst>
          </p:cNvPr>
          <p:cNvSpPr>
            <a:spLocks noGrp="1"/>
          </p:cNvSpPr>
          <p:nvPr>
            <p:ph type="body" sz="quarter" idx="11"/>
          </p:nvPr>
        </p:nvSpPr>
        <p:spPr>
          <a:xfrm>
            <a:off x="527051" y="836713"/>
            <a:ext cx="11233149" cy="2287487"/>
          </a:xfrm>
        </p:spPr>
        <p:txBody>
          <a:bodyPr/>
          <a:lstStyle/>
          <a:p>
            <a:r>
              <a:rPr lang="en-US"/>
              <a:t>The easiest</a:t>
            </a:r>
          </a:p>
          <a:p>
            <a:r>
              <a:rPr lang="en-US"/>
              <a:t>Take DNA from sample, fragment it, sequence it</a:t>
            </a:r>
          </a:p>
          <a:p>
            <a:r>
              <a:rPr lang="en-US"/>
              <a:t>Typical profile on IGV:</a:t>
            </a:r>
          </a:p>
          <a:p>
            <a:pPr lvl="1"/>
            <a:r>
              <a:rPr lang="en-US"/>
              <a:t>Uniform coverage</a:t>
            </a:r>
          </a:p>
          <a:p>
            <a:pPr lvl="1"/>
            <a:r>
              <a:rPr lang="en-US"/>
              <a:t>No splicing</a:t>
            </a:r>
          </a:p>
        </p:txBody>
      </p:sp>
      <p:sp>
        <p:nvSpPr>
          <p:cNvPr id="3" name="Text Placeholder 2">
            <a:extLst>
              <a:ext uri="{FF2B5EF4-FFF2-40B4-BE49-F238E27FC236}">
                <a16:creationId xmlns:a16="http://schemas.microsoft.com/office/drawing/2014/main" id="{7F1612CA-FB28-4BF2-BE91-9478BC2263FC}"/>
              </a:ext>
            </a:extLst>
          </p:cNvPr>
          <p:cNvSpPr>
            <a:spLocks noGrp="1"/>
          </p:cNvSpPr>
          <p:nvPr>
            <p:ph type="body" sz="quarter" idx="10"/>
          </p:nvPr>
        </p:nvSpPr>
        <p:spPr/>
        <p:txBody>
          <a:bodyPr/>
          <a:lstStyle/>
          <a:p>
            <a:r>
              <a:rPr lang="en-US"/>
              <a:t>Whole Genome Sequencing</a:t>
            </a:r>
          </a:p>
        </p:txBody>
      </p:sp>
      <p:cxnSp>
        <p:nvCxnSpPr>
          <p:cNvPr id="5" name="Straight Arrow Connector 4">
            <a:extLst>
              <a:ext uri="{FF2B5EF4-FFF2-40B4-BE49-F238E27FC236}">
                <a16:creationId xmlns:a16="http://schemas.microsoft.com/office/drawing/2014/main" id="{4BD2923A-B83C-4017-827A-46CB5FEEF710}"/>
              </a:ext>
            </a:extLst>
          </p:cNvPr>
          <p:cNvCxnSpPr>
            <a:cxnSpLocks/>
          </p:cNvCxnSpPr>
          <p:nvPr/>
        </p:nvCxnSpPr>
        <p:spPr>
          <a:xfrm>
            <a:off x="2209800" y="4383248"/>
            <a:ext cx="8763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B25F9ED-CE2C-4EED-873B-B2366F913F06}"/>
              </a:ext>
            </a:extLst>
          </p:cNvPr>
          <p:cNvSpPr txBox="1"/>
          <p:nvPr/>
        </p:nvSpPr>
        <p:spPr>
          <a:xfrm>
            <a:off x="228600" y="4143345"/>
            <a:ext cx="1404937" cy="400110"/>
          </a:xfrm>
          <a:prstGeom prst="rect">
            <a:avLst/>
          </a:prstGeom>
          <a:noFill/>
        </p:spPr>
        <p:txBody>
          <a:bodyPr wrap="square" rtlCol="0">
            <a:spAutoFit/>
          </a:bodyPr>
          <a:lstStyle/>
          <a:p>
            <a:pPr algn="l"/>
            <a:r>
              <a:rPr lang="en-US" sz="2000" b="1">
                <a:latin typeface="Century Gothic" panose="020B0502020202020204" pitchFamily="34" charset="0"/>
              </a:rPr>
              <a:t>Genome</a:t>
            </a:r>
            <a:endParaRPr lang="en-US" sz="2000" b="1" dirty="0">
              <a:latin typeface="Century Gothic" panose="020B0502020202020204" pitchFamily="34" charset="0"/>
            </a:endParaRPr>
          </a:p>
        </p:txBody>
      </p:sp>
      <p:sp>
        <p:nvSpPr>
          <p:cNvPr id="7" name="TextBox 6">
            <a:extLst>
              <a:ext uri="{FF2B5EF4-FFF2-40B4-BE49-F238E27FC236}">
                <a16:creationId xmlns:a16="http://schemas.microsoft.com/office/drawing/2014/main" id="{38A41D33-4778-4583-841C-D491FDD1443F}"/>
              </a:ext>
            </a:extLst>
          </p:cNvPr>
          <p:cNvSpPr txBox="1"/>
          <p:nvPr/>
        </p:nvSpPr>
        <p:spPr>
          <a:xfrm>
            <a:off x="228600" y="6096000"/>
            <a:ext cx="1404937" cy="400110"/>
          </a:xfrm>
          <a:prstGeom prst="rect">
            <a:avLst/>
          </a:prstGeom>
          <a:noFill/>
        </p:spPr>
        <p:txBody>
          <a:bodyPr wrap="square" rtlCol="0">
            <a:spAutoFit/>
          </a:bodyPr>
          <a:lstStyle/>
          <a:p>
            <a:pPr algn="l"/>
            <a:r>
              <a:rPr lang="en-US" sz="2000" b="1">
                <a:solidFill>
                  <a:schemeClr val="bg1">
                    <a:lumMod val="65000"/>
                  </a:schemeClr>
                </a:solidFill>
                <a:latin typeface="Century Gothic" panose="020B0502020202020204" pitchFamily="34" charset="0"/>
              </a:rPr>
              <a:t>Reads</a:t>
            </a:r>
            <a:endParaRPr lang="en-US" sz="2000" b="1" dirty="0">
              <a:solidFill>
                <a:schemeClr val="bg1">
                  <a:lumMod val="65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B6E3F7C7-8E86-406D-9A4E-8F623B367637}"/>
              </a:ext>
            </a:extLst>
          </p:cNvPr>
          <p:cNvSpPr txBox="1"/>
          <p:nvPr/>
        </p:nvSpPr>
        <p:spPr>
          <a:xfrm>
            <a:off x="0" y="5045887"/>
            <a:ext cx="1814966" cy="707886"/>
          </a:xfrm>
          <a:prstGeom prst="rect">
            <a:avLst/>
          </a:prstGeom>
          <a:noFill/>
        </p:spPr>
        <p:txBody>
          <a:bodyPr wrap="square" rtlCol="0">
            <a:spAutoFit/>
          </a:bodyPr>
          <a:lstStyle/>
          <a:p>
            <a:pPr algn="l"/>
            <a:r>
              <a:rPr lang="en-US" sz="2000" b="1">
                <a:solidFill>
                  <a:srgbClr val="0070C0"/>
                </a:solidFill>
                <a:latin typeface="Century Gothic" panose="020B0502020202020204" pitchFamily="34" charset="0"/>
              </a:rPr>
              <a:t>Coverage Profile (WIG)</a:t>
            </a:r>
            <a:endParaRPr lang="en-US" sz="2000" b="1" dirty="0">
              <a:solidFill>
                <a:srgbClr val="0070C0"/>
              </a:solidFill>
              <a:latin typeface="Century Gothic" panose="020B0502020202020204" pitchFamily="34" charset="0"/>
            </a:endParaRPr>
          </a:p>
        </p:txBody>
      </p:sp>
      <p:sp>
        <p:nvSpPr>
          <p:cNvPr id="10" name="Rectangle 9">
            <a:extLst>
              <a:ext uri="{FF2B5EF4-FFF2-40B4-BE49-F238E27FC236}">
                <a16:creationId xmlns:a16="http://schemas.microsoft.com/office/drawing/2014/main" id="{0F487A05-32CC-47EB-8E3E-17E6E6B69E45}"/>
              </a:ext>
            </a:extLst>
          </p:cNvPr>
          <p:cNvSpPr/>
          <p:nvPr/>
        </p:nvSpPr>
        <p:spPr>
          <a:xfrm>
            <a:off x="2438401" y="6172200"/>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7F26A3-51D9-463B-B31C-9BE803D72DF2}"/>
              </a:ext>
            </a:extLst>
          </p:cNvPr>
          <p:cNvSpPr/>
          <p:nvPr/>
        </p:nvSpPr>
        <p:spPr>
          <a:xfrm>
            <a:off x="2743200" y="6438569"/>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C08576-2127-46AC-8747-EFCB503C5837}"/>
              </a:ext>
            </a:extLst>
          </p:cNvPr>
          <p:cNvSpPr/>
          <p:nvPr/>
        </p:nvSpPr>
        <p:spPr>
          <a:xfrm>
            <a:off x="3581400" y="6166424"/>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D3ADAF-FA04-49DB-8917-9FA95CA9F957}"/>
              </a:ext>
            </a:extLst>
          </p:cNvPr>
          <p:cNvSpPr/>
          <p:nvPr/>
        </p:nvSpPr>
        <p:spPr>
          <a:xfrm>
            <a:off x="3962400" y="6419911"/>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E53532B-14EC-40AD-A814-3911633234BA}"/>
              </a:ext>
            </a:extLst>
          </p:cNvPr>
          <p:cNvSpPr/>
          <p:nvPr/>
        </p:nvSpPr>
        <p:spPr>
          <a:xfrm>
            <a:off x="4806820" y="6139543"/>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7D6515-0267-412F-94B9-0DECCE06E0B8}"/>
              </a:ext>
            </a:extLst>
          </p:cNvPr>
          <p:cNvSpPr/>
          <p:nvPr/>
        </p:nvSpPr>
        <p:spPr>
          <a:xfrm>
            <a:off x="5111619" y="6405912"/>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F7CB34-98CE-452A-97CD-4599F7B3A41F}"/>
              </a:ext>
            </a:extLst>
          </p:cNvPr>
          <p:cNvSpPr/>
          <p:nvPr/>
        </p:nvSpPr>
        <p:spPr>
          <a:xfrm>
            <a:off x="5949819" y="6133767"/>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D989E9-BF78-4C34-97E5-9CEB19E27BE7}"/>
              </a:ext>
            </a:extLst>
          </p:cNvPr>
          <p:cNvSpPr/>
          <p:nvPr/>
        </p:nvSpPr>
        <p:spPr>
          <a:xfrm>
            <a:off x="6330819" y="6387254"/>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4D7DE5-5CF6-4FEE-BFA3-5BE4679A5CE4}"/>
              </a:ext>
            </a:extLst>
          </p:cNvPr>
          <p:cNvSpPr/>
          <p:nvPr/>
        </p:nvSpPr>
        <p:spPr>
          <a:xfrm>
            <a:off x="7226558" y="6120885"/>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3B7B5F3-FA10-4456-838D-B982FB456A97}"/>
              </a:ext>
            </a:extLst>
          </p:cNvPr>
          <p:cNvSpPr/>
          <p:nvPr/>
        </p:nvSpPr>
        <p:spPr>
          <a:xfrm>
            <a:off x="7531357" y="6387254"/>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BB5609-B4FC-4F26-9FD3-F10E0CD3D3F9}"/>
              </a:ext>
            </a:extLst>
          </p:cNvPr>
          <p:cNvSpPr/>
          <p:nvPr/>
        </p:nvSpPr>
        <p:spPr>
          <a:xfrm>
            <a:off x="8369557" y="6115109"/>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7E6C46-A40F-4CA5-AD20-CAB1CF836701}"/>
              </a:ext>
            </a:extLst>
          </p:cNvPr>
          <p:cNvSpPr/>
          <p:nvPr/>
        </p:nvSpPr>
        <p:spPr>
          <a:xfrm>
            <a:off x="8750557" y="6368596"/>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E587157-AD69-4B82-9F5D-11E2BDAF35DD}"/>
              </a:ext>
            </a:extLst>
          </p:cNvPr>
          <p:cNvSpPr/>
          <p:nvPr/>
        </p:nvSpPr>
        <p:spPr>
          <a:xfrm>
            <a:off x="9555421" y="6105334"/>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A43A357-E7E4-4A0A-AD45-93AD1E7B11F4}"/>
              </a:ext>
            </a:extLst>
          </p:cNvPr>
          <p:cNvSpPr/>
          <p:nvPr/>
        </p:nvSpPr>
        <p:spPr>
          <a:xfrm>
            <a:off x="9860220" y="6371703"/>
            <a:ext cx="990600" cy="1523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E40852F0-D240-482F-AF14-144AFDAE10F9}"/>
              </a:ext>
            </a:extLst>
          </p:cNvPr>
          <p:cNvSpPr/>
          <p:nvPr/>
        </p:nvSpPr>
        <p:spPr>
          <a:xfrm>
            <a:off x="2057400" y="5082012"/>
            <a:ext cx="9171992" cy="550506"/>
          </a:xfrm>
          <a:custGeom>
            <a:avLst/>
            <a:gdLst>
              <a:gd name="connsiteX0" fmla="*/ 0 w 9171992"/>
              <a:gd name="connsiteY0" fmla="*/ 550506 h 550506"/>
              <a:gd name="connsiteX1" fmla="*/ 46653 w 9171992"/>
              <a:gd name="connsiteY1" fmla="*/ 513184 h 550506"/>
              <a:gd name="connsiteX2" fmla="*/ 83975 w 9171992"/>
              <a:gd name="connsiteY2" fmla="*/ 419878 h 550506"/>
              <a:gd name="connsiteX3" fmla="*/ 130628 w 9171992"/>
              <a:gd name="connsiteY3" fmla="*/ 335902 h 550506"/>
              <a:gd name="connsiteX4" fmla="*/ 158620 w 9171992"/>
              <a:gd name="connsiteY4" fmla="*/ 261257 h 550506"/>
              <a:gd name="connsiteX5" fmla="*/ 279918 w 9171992"/>
              <a:gd name="connsiteY5" fmla="*/ 149290 h 550506"/>
              <a:gd name="connsiteX6" fmla="*/ 625151 w 9171992"/>
              <a:gd name="connsiteY6" fmla="*/ 55984 h 550506"/>
              <a:gd name="connsiteX7" fmla="*/ 1287624 w 9171992"/>
              <a:gd name="connsiteY7" fmla="*/ 83976 h 550506"/>
              <a:gd name="connsiteX8" fmla="*/ 1474236 w 9171992"/>
              <a:gd name="connsiteY8" fmla="*/ 93306 h 550506"/>
              <a:gd name="connsiteX9" fmla="*/ 1623526 w 9171992"/>
              <a:gd name="connsiteY9" fmla="*/ 102637 h 550506"/>
              <a:gd name="connsiteX10" fmla="*/ 2967134 w 9171992"/>
              <a:gd name="connsiteY10" fmla="*/ 121298 h 550506"/>
              <a:gd name="connsiteX11" fmla="*/ 3284375 w 9171992"/>
              <a:gd name="connsiteY11" fmla="*/ 130629 h 550506"/>
              <a:gd name="connsiteX12" fmla="*/ 3732245 w 9171992"/>
              <a:gd name="connsiteY12" fmla="*/ 121298 h 550506"/>
              <a:gd name="connsiteX13" fmla="*/ 3862873 w 9171992"/>
              <a:gd name="connsiteY13" fmla="*/ 111967 h 550506"/>
              <a:gd name="connsiteX14" fmla="*/ 4124130 w 9171992"/>
              <a:gd name="connsiteY14" fmla="*/ 93306 h 550506"/>
              <a:gd name="connsiteX15" fmla="*/ 6792685 w 9171992"/>
              <a:gd name="connsiteY15" fmla="*/ 83976 h 550506"/>
              <a:gd name="connsiteX16" fmla="*/ 7016620 w 9171992"/>
              <a:gd name="connsiteY16" fmla="*/ 65314 h 550506"/>
              <a:gd name="connsiteX17" fmla="*/ 7109926 w 9171992"/>
              <a:gd name="connsiteY17" fmla="*/ 46653 h 550506"/>
              <a:gd name="connsiteX18" fmla="*/ 7203232 w 9171992"/>
              <a:gd name="connsiteY18" fmla="*/ 37323 h 550506"/>
              <a:gd name="connsiteX19" fmla="*/ 7371183 w 9171992"/>
              <a:gd name="connsiteY19" fmla="*/ 18661 h 550506"/>
              <a:gd name="connsiteX20" fmla="*/ 7464490 w 9171992"/>
              <a:gd name="connsiteY20" fmla="*/ 9331 h 550506"/>
              <a:gd name="connsiteX21" fmla="*/ 8360228 w 9171992"/>
              <a:gd name="connsiteY21" fmla="*/ 0 h 550506"/>
              <a:gd name="connsiteX22" fmla="*/ 8584163 w 9171992"/>
              <a:gd name="connsiteY22" fmla="*/ 18661 h 550506"/>
              <a:gd name="connsiteX23" fmla="*/ 8658808 w 9171992"/>
              <a:gd name="connsiteY23" fmla="*/ 65314 h 550506"/>
              <a:gd name="connsiteX24" fmla="*/ 8780106 w 9171992"/>
              <a:gd name="connsiteY24" fmla="*/ 139959 h 550506"/>
              <a:gd name="connsiteX25" fmla="*/ 8901404 w 9171992"/>
              <a:gd name="connsiteY25" fmla="*/ 195943 h 550506"/>
              <a:gd name="connsiteX26" fmla="*/ 8938726 w 9171992"/>
              <a:gd name="connsiteY26" fmla="*/ 223935 h 550506"/>
              <a:gd name="connsiteX27" fmla="*/ 8966718 w 9171992"/>
              <a:gd name="connsiteY27" fmla="*/ 261257 h 550506"/>
              <a:gd name="connsiteX28" fmla="*/ 9078685 w 9171992"/>
              <a:gd name="connsiteY28" fmla="*/ 485192 h 550506"/>
              <a:gd name="connsiteX29" fmla="*/ 9116008 w 9171992"/>
              <a:gd name="connsiteY29" fmla="*/ 522514 h 550506"/>
              <a:gd name="connsiteX30" fmla="*/ 9153330 w 9171992"/>
              <a:gd name="connsiteY30" fmla="*/ 531845 h 550506"/>
              <a:gd name="connsiteX31" fmla="*/ 9171992 w 9171992"/>
              <a:gd name="connsiteY31" fmla="*/ 541176 h 550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1992" h="550506">
                <a:moveTo>
                  <a:pt x="0" y="550506"/>
                </a:moveTo>
                <a:cubicBezTo>
                  <a:pt x="15551" y="538065"/>
                  <a:pt x="35884" y="529936"/>
                  <a:pt x="46653" y="513184"/>
                </a:cubicBezTo>
                <a:cubicBezTo>
                  <a:pt x="64767" y="485006"/>
                  <a:pt x="69635" y="450151"/>
                  <a:pt x="83975" y="419878"/>
                </a:cubicBezTo>
                <a:cubicBezTo>
                  <a:pt x="97683" y="390939"/>
                  <a:pt x="116993" y="364876"/>
                  <a:pt x="130628" y="335902"/>
                </a:cubicBezTo>
                <a:cubicBezTo>
                  <a:pt x="141943" y="311858"/>
                  <a:pt x="144948" y="284044"/>
                  <a:pt x="158620" y="261257"/>
                </a:cubicBezTo>
                <a:cubicBezTo>
                  <a:pt x="180617" y="224595"/>
                  <a:pt x="239228" y="166922"/>
                  <a:pt x="279918" y="149290"/>
                </a:cubicBezTo>
                <a:cubicBezTo>
                  <a:pt x="460664" y="70966"/>
                  <a:pt x="463334" y="79100"/>
                  <a:pt x="625151" y="55984"/>
                </a:cubicBezTo>
                <a:lnTo>
                  <a:pt x="1287624" y="83976"/>
                </a:lnTo>
                <a:lnTo>
                  <a:pt x="1474236" y="93306"/>
                </a:lnTo>
                <a:cubicBezTo>
                  <a:pt x="1524020" y="96072"/>
                  <a:pt x="1573704" y="100683"/>
                  <a:pt x="1623526" y="102637"/>
                </a:cubicBezTo>
                <a:cubicBezTo>
                  <a:pt x="2053162" y="119485"/>
                  <a:pt x="2575353" y="117704"/>
                  <a:pt x="2967134" y="121298"/>
                </a:cubicBezTo>
                <a:cubicBezTo>
                  <a:pt x="3072881" y="124408"/>
                  <a:pt x="3178582" y="130629"/>
                  <a:pt x="3284375" y="130629"/>
                </a:cubicBezTo>
                <a:cubicBezTo>
                  <a:pt x="3433697" y="130629"/>
                  <a:pt x="3583000" y="126113"/>
                  <a:pt x="3732245" y="121298"/>
                </a:cubicBezTo>
                <a:cubicBezTo>
                  <a:pt x="3775876" y="119890"/>
                  <a:pt x="3819316" y="114871"/>
                  <a:pt x="3862873" y="111967"/>
                </a:cubicBezTo>
                <a:cubicBezTo>
                  <a:pt x="4096235" y="96410"/>
                  <a:pt x="3927402" y="109701"/>
                  <a:pt x="4124130" y="93306"/>
                </a:cubicBezTo>
                <a:cubicBezTo>
                  <a:pt x="5608984" y="101376"/>
                  <a:pt x="5573331" y="115511"/>
                  <a:pt x="6792685" y="83976"/>
                </a:cubicBezTo>
                <a:cubicBezTo>
                  <a:pt x="6818180" y="83317"/>
                  <a:pt x="6977479" y="71185"/>
                  <a:pt x="7016620" y="65314"/>
                </a:cubicBezTo>
                <a:cubicBezTo>
                  <a:pt x="7047987" y="60609"/>
                  <a:pt x="7078559" y="51358"/>
                  <a:pt x="7109926" y="46653"/>
                </a:cubicBezTo>
                <a:cubicBezTo>
                  <a:pt x="7140837" y="42016"/>
                  <a:pt x="7172153" y="40653"/>
                  <a:pt x="7203232" y="37323"/>
                </a:cubicBezTo>
                <a:lnTo>
                  <a:pt x="7371183" y="18661"/>
                </a:lnTo>
                <a:cubicBezTo>
                  <a:pt x="7402285" y="15551"/>
                  <a:pt x="7433238" y="9921"/>
                  <a:pt x="7464490" y="9331"/>
                </a:cubicBezTo>
                <a:lnTo>
                  <a:pt x="8360228" y="0"/>
                </a:lnTo>
                <a:cubicBezTo>
                  <a:pt x="8434873" y="6220"/>
                  <a:pt x="8510012" y="8068"/>
                  <a:pt x="8584163" y="18661"/>
                </a:cubicBezTo>
                <a:cubicBezTo>
                  <a:pt x="8607948" y="22059"/>
                  <a:pt x="8641043" y="53819"/>
                  <a:pt x="8658808" y="65314"/>
                </a:cubicBezTo>
                <a:cubicBezTo>
                  <a:pt x="8698667" y="91105"/>
                  <a:pt x="8735654" y="123289"/>
                  <a:pt x="8780106" y="139959"/>
                </a:cubicBezTo>
                <a:cubicBezTo>
                  <a:pt x="8848474" y="165597"/>
                  <a:pt x="8847837" y="160231"/>
                  <a:pt x="8901404" y="195943"/>
                </a:cubicBezTo>
                <a:cubicBezTo>
                  <a:pt x="8914343" y="204569"/>
                  <a:pt x="8927730" y="212939"/>
                  <a:pt x="8938726" y="223935"/>
                </a:cubicBezTo>
                <a:cubicBezTo>
                  <a:pt x="8949722" y="234931"/>
                  <a:pt x="8957387" y="248816"/>
                  <a:pt x="8966718" y="261257"/>
                </a:cubicBezTo>
                <a:cubicBezTo>
                  <a:pt x="8993688" y="333177"/>
                  <a:pt x="9026952" y="433460"/>
                  <a:pt x="9078685" y="485192"/>
                </a:cubicBezTo>
                <a:cubicBezTo>
                  <a:pt x="9091126" y="497633"/>
                  <a:pt x="9101088" y="513189"/>
                  <a:pt x="9116008" y="522514"/>
                </a:cubicBezTo>
                <a:cubicBezTo>
                  <a:pt x="9126882" y="529310"/>
                  <a:pt x="9141165" y="527790"/>
                  <a:pt x="9153330" y="531845"/>
                </a:cubicBezTo>
                <a:cubicBezTo>
                  <a:pt x="9159928" y="534044"/>
                  <a:pt x="9165771" y="538066"/>
                  <a:pt x="9171992" y="541176"/>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883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3E103-92E5-47F2-B90D-42BCA5148266}"/>
              </a:ext>
            </a:extLst>
          </p:cNvPr>
          <p:cNvSpPr>
            <a:spLocks noGrp="1"/>
          </p:cNvSpPr>
          <p:nvPr>
            <p:ph type="body" sz="quarter" idx="11"/>
          </p:nvPr>
        </p:nvSpPr>
        <p:spPr/>
        <p:txBody>
          <a:bodyPr/>
          <a:lstStyle/>
          <a:p>
            <a:r>
              <a:rPr lang="en-US" dirty="0"/>
              <a:t>Starting from DNA</a:t>
            </a:r>
          </a:p>
          <a:p>
            <a:r>
              <a:rPr lang="en-US" dirty="0"/>
              <a:t>Enrich only regions containing </a:t>
            </a:r>
            <a:r>
              <a:rPr lang="en-US" b="1" u="sng" dirty="0"/>
              <a:t>EXONS</a:t>
            </a:r>
          </a:p>
          <a:p>
            <a:pPr lvl="1"/>
            <a:r>
              <a:rPr lang="en-US" dirty="0"/>
              <a:t>In some cases, only exons of specific genes (e.g. cancer genes)</a:t>
            </a:r>
          </a:p>
          <a:p>
            <a:endParaRPr lang="en-US" dirty="0"/>
          </a:p>
          <a:p>
            <a:r>
              <a:rPr lang="en-US" dirty="0"/>
              <a:t>How is the enrichment performed:</a:t>
            </a:r>
          </a:p>
          <a:p>
            <a:pPr lvl="1"/>
            <a:r>
              <a:rPr lang="en-US" dirty="0"/>
              <a:t>PCR methods (amplify all exons)</a:t>
            </a:r>
          </a:p>
          <a:p>
            <a:pPr lvl="1"/>
            <a:r>
              <a:rPr lang="en-US" dirty="0"/>
              <a:t>Probe-specific capture (array-based or in-solution)</a:t>
            </a:r>
          </a:p>
          <a:p>
            <a:pPr lvl="1"/>
            <a:endParaRPr lang="en-US" dirty="0"/>
          </a:p>
          <a:p>
            <a:r>
              <a:rPr lang="en-US" dirty="0"/>
              <a:t>Uses:</a:t>
            </a:r>
          </a:p>
          <a:p>
            <a:pPr lvl="1"/>
            <a:r>
              <a:rPr lang="en-US" dirty="0"/>
              <a:t>Detecting mutations in the coding sequence</a:t>
            </a:r>
          </a:p>
          <a:p>
            <a:pPr lvl="2"/>
            <a:r>
              <a:rPr lang="en-US" dirty="0"/>
              <a:t>Single-nucleotide</a:t>
            </a:r>
          </a:p>
          <a:p>
            <a:pPr lvl="2"/>
            <a:r>
              <a:rPr lang="en-US" dirty="0"/>
              <a:t>Short indels</a:t>
            </a:r>
          </a:p>
          <a:p>
            <a:pPr lvl="1"/>
            <a:endParaRPr lang="en-US" dirty="0"/>
          </a:p>
          <a:p>
            <a:endParaRPr lang="en-US" dirty="0"/>
          </a:p>
          <a:p>
            <a:pPr lvl="1"/>
            <a:endParaRPr lang="en-US" dirty="0"/>
          </a:p>
        </p:txBody>
      </p:sp>
      <p:sp>
        <p:nvSpPr>
          <p:cNvPr id="3" name="Text Placeholder 2">
            <a:extLst>
              <a:ext uri="{FF2B5EF4-FFF2-40B4-BE49-F238E27FC236}">
                <a16:creationId xmlns:a16="http://schemas.microsoft.com/office/drawing/2014/main" id="{3B04CE4A-38F6-46C8-A70A-0461CE656305}"/>
              </a:ext>
            </a:extLst>
          </p:cNvPr>
          <p:cNvSpPr>
            <a:spLocks noGrp="1"/>
          </p:cNvSpPr>
          <p:nvPr>
            <p:ph type="body" sz="quarter" idx="10"/>
          </p:nvPr>
        </p:nvSpPr>
        <p:spPr/>
        <p:txBody>
          <a:bodyPr/>
          <a:lstStyle/>
          <a:p>
            <a:r>
              <a:rPr lang="en-US"/>
              <a:t>Whole Exome Sequencing</a:t>
            </a:r>
          </a:p>
        </p:txBody>
      </p:sp>
    </p:spTree>
    <p:extLst>
      <p:ext uri="{BB962C8B-B14F-4D97-AF65-F5344CB8AC3E}">
        <p14:creationId xmlns:p14="http://schemas.microsoft.com/office/powerpoint/2010/main" val="1412527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3E103-92E5-47F2-B90D-42BCA5148266}"/>
              </a:ext>
            </a:extLst>
          </p:cNvPr>
          <p:cNvSpPr>
            <a:spLocks noGrp="1"/>
          </p:cNvSpPr>
          <p:nvPr>
            <p:ph type="body" sz="quarter" idx="11"/>
          </p:nvPr>
        </p:nvSpPr>
        <p:spPr>
          <a:xfrm>
            <a:off x="527051" y="649122"/>
            <a:ext cx="11233149" cy="2200894"/>
          </a:xfrm>
        </p:spPr>
        <p:txBody>
          <a:bodyPr/>
          <a:lstStyle/>
          <a:p>
            <a:r>
              <a:rPr lang="en-US"/>
              <a:t>Typical profile on IGV:</a:t>
            </a:r>
          </a:p>
          <a:p>
            <a:pPr lvl="1"/>
            <a:r>
              <a:rPr lang="en-US"/>
              <a:t>Non-uniform coverage</a:t>
            </a:r>
          </a:p>
          <a:p>
            <a:pPr lvl="1"/>
            <a:r>
              <a:rPr lang="en-US"/>
              <a:t>No splicing</a:t>
            </a:r>
          </a:p>
          <a:p>
            <a:pPr lvl="1"/>
            <a:r>
              <a:rPr lang="en-US"/>
              <a:t>Most reads mapping on exons</a:t>
            </a:r>
          </a:p>
          <a:p>
            <a:pPr lvl="1"/>
            <a:r>
              <a:rPr lang="en-US"/>
              <a:t>Non-exon reads are rare (they were not enriched for)</a:t>
            </a:r>
          </a:p>
          <a:p>
            <a:pPr lvl="1"/>
            <a:endParaRPr lang="en-US"/>
          </a:p>
        </p:txBody>
      </p:sp>
      <p:sp>
        <p:nvSpPr>
          <p:cNvPr id="3" name="Text Placeholder 2">
            <a:extLst>
              <a:ext uri="{FF2B5EF4-FFF2-40B4-BE49-F238E27FC236}">
                <a16:creationId xmlns:a16="http://schemas.microsoft.com/office/drawing/2014/main" id="{3B04CE4A-38F6-46C8-A70A-0461CE656305}"/>
              </a:ext>
            </a:extLst>
          </p:cNvPr>
          <p:cNvSpPr>
            <a:spLocks noGrp="1"/>
          </p:cNvSpPr>
          <p:nvPr>
            <p:ph type="body" sz="quarter" idx="10"/>
          </p:nvPr>
        </p:nvSpPr>
        <p:spPr/>
        <p:txBody>
          <a:bodyPr/>
          <a:lstStyle/>
          <a:p>
            <a:r>
              <a:rPr lang="en-US"/>
              <a:t>Whole Exome Sequencing</a:t>
            </a:r>
          </a:p>
        </p:txBody>
      </p:sp>
      <p:cxnSp>
        <p:nvCxnSpPr>
          <p:cNvPr id="4" name="Straight Arrow Connector 3">
            <a:extLst>
              <a:ext uri="{FF2B5EF4-FFF2-40B4-BE49-F238E27FC236}">
                <a16:creationId xmlns:a16="http://schemas.microsoft.com/office/drawing/2014/main" id="{43EFBC1E-257D-4CCF-81CC-15025DDBEAEB}"/>
              </a:ext>
            </a:extLst>
          </p:cNvPr>
          <p:cNvCxnSpPr>
            <a:cxnSpLocks/>
          </p:cNvCxnSpPr>
          <p:nvPr/>
        </p:nvCxnSpPr>
        <p:spPr>
          <a:xfrm flipV="1">
            <a:off x="1644423" y="3070638"/>
            <a:ext cx="10242777" cy="424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B36F0E2-FC5A-4546-AD0A-78306D7FA609}"/>
              </a:ext>
            </a:extLst>
          </p:cNvPr>
          <p:cNvSpPr txBox="1"/>
          <p:nvPr/>
        </p:nvSpPr>
        <p:spPr>
          <a:xfrm>
            <a:off x="119063" y="2878450"/>
            <a:ext cx="1404937" cy="400110"/>
          </a:xfrm>
          <a:prstGeom prst="rect">
            <a:avLst/>
          </a:prstGeom>
          <a:noFill/>
        </p:spPr>
        <p:txBody>
          <a:bodyPr wrap="square" rtlCol="0">
            <a:spAutoFit/>
          </a:bodyPr>
          <a:lstStyle/>
          <a:p>
            <a:pPr algn="l"/>
            <a:r>
              <a:rPr lang="en-US" sz="2000" b="1" dirty="0">
                <a:latin typeface="Century Gothic" panose="020B0502020202020204" pitchFamily="34" charset="0"/>
              </a:rPr>
              <a:t>Genome</a:t>
            </a:r>
          </a:p>
        </p:txBody>
      </p:sp>
      <p:sp>
        <p:nvSpPr>
          <p:cNvPr id="6" name="TextBox 5">
            <a:extLst>
              <a:ext uri="{FF2B5EF4-FFF2-40B4-BE49-F238E27FC236}">
                <a16:creationId xmlns:a16="http://schemas.microsoft.com/office/drawing/2014/main" id="{59E62AF0-4DEE-4E6D-B2A6-2F6477B31A7D}"/>
              </a:ext>
            </a:extLst>
          </p:cNvPr>
          <p:cNvSpPr txBox="1"/>
          <p:nvPr/>
        </p:nvSpPr>
        <p:spPr>
          <a:xfrm>
            <a:off x="239486" y="4823238"/>
            <a:ext cx="1404937" cy="400110"/>
          </a:xfrm>
          <a:prstGeom prst="rect">
            <a:avLst/>
          </a:prstGeom>
          <a:noFill/>
        </p:spPr>
        <p:txBody>
          <a:bodyPr wrap="square" rtlCol="0">
            <a:spAutoFit/>
          </a:bodyPr>
          <a:lstStyle/>
          <a:p>
            <a:pPr algn="l"/>
            <a:r>
              <a:rPr lang="en-US" sz="2000" b="1">
                <a:solidFill>
                  <a:schemeClr val="bg1">
                    <a:lumMod val="65000"/>
                  </a:schemeClr>
                </a:solidFill>
                <a:latin typeface="Century Gothic" panose="020B0502020202020204" pitchFamily="34" charset="0"/>
              </a:rPr>
              <a:t>Reads</a:t>
            </a:r>
            <a:endParaRPr lang="en-US" sz="2000" b="1" dirty="0">
              <a:solidFill>
                <a:schemeClr val="bg1">
                  <a:lumMod val="65000"/>
                </a:schemeClr>
              </a:solidFill>
              <a:latin typeface="Century Gothic" panose="020B0502020202020204" pitchFamily="34" charset="0"/>
            </a:endParaRPr>
          </a:p>
        </p:txBody>
      </p:sp>
      <p:sp>
        <p:nvSpPr>
          <p:cNvPr id="7" name="TextBox 6">
            <a:extLst>
              <a:ext uri="{FF2B5EF4-FFF2-40B4-BE49-F238E27FC236}">
                <a16:creationId xmlns:a16="http://schemas.microsoft.com/office/drawing/2014/main" id="{3E6F37AB-AED4-4A35-A5CB-CC8333136029}"/>
              </a:ext>
            </a:extLst>
          </p:cNvPr>
          <p:cNvSpPr txBox="1"/>
          <p:nvPr/>
        </p:nvSpPr>
        <p:spPr>
          <a:xfrm>
            <a:off x="10886" y="3773125"/>
            <a:ext cx="1814966" cy="707886"/>
          </a:xfrm>
          <a:prstGeom prst="rect">
            <a:avLst/>
          </a:prstGeom>
          <a:noFill/>
        </p:spPr>
        <p:txBody>
          <a:bodyPr wrap="square" rtlCol="0">
            <a:spAutoFit/>
          </a:bodyPr>
          <a:lstStyle/>
          <a:p>
            <a:pPr algn="l"/>
            <a:r>
              <a:rPr lang="en-US" sz="2000" b="1">
                <a:solidFill>
                  <a:srgbClr val="0070C0"/>
                </a:solidFill>
                <a:latin typeface="Century Gothic" panose="020B0502020202020204" pitchFamily="34" charset="0"/>
              </a:rPr>
              <a:t>Coverage Profile (WIG)</a:t>
            </a:r>
            <a:endParaRPr lang="en-US" sz="2000" b="1" dirty="0">
              <a:solidFill>
                <a:srgbClr val="0070C0"/>
              </a:solidFill>
              <a:latin typeface="Century Gothic" panose="020B0502020202020204" pitchFamily="34" charset="0"/>
            </a:endParaRPr>
          </a:p>
        </p:txBody>
      </p:sp>
      <p:sp>
        <p:nvSpPr>
          <p:cNvPr id="8" name="TextBox 7">
            <a:extLst>
              <a:ext uri="{FF2B5EF4-FFF2-40B4-BE49-F238E27FC236}">
                <a16:creationId xmlns:a16="http://schemas.microsoft.com/office/drawing/2014/main" id="{4BE2C015-8EF0-4113-8B87-92FE86E269F6}"/>
              </a:ext>
            </a:extLst>
          </p:cNvPr>
          <p:cNvSpPr txBox="1"/>
          <p:nvPr/>
        </p:nvSpPr>
        <p:spPr>
          <a:xfrm>
            <a:off x="139959" y="6018459"/>
            <a:ext cx="1404937" cy="400110"/>
          </a:xfrm>
          <a:prstGeom prst="rect">
            <a:avLst/>
          </a:prstGeom>
          <a:noFill/>
        </p:spPr>
        <p:txBody>
          <a:bodyPr wrap="square" rtlCol="0">
            <a:spAutoFit/>
          </a:bodyPr>
          <a:lstStyle/>
          <a:p>
            <a:pPr algn="l"/>
            <a:r>
              <a:rPr lang="en-US" sz="2000" b="1">
                <a:solidFill>
                  <a:srgbClr val="C00000"/>
                </a:solidFill>
                <a:latin typeface="Century Gothic" panose="020B0502020202020204" pitchFamily="34" charset="0"/>
              </a:rPr>
              <a:t>Genes</a:t>
            </a:r>
            <a:endParaRPr lang="en-US" sz="2000" b="1" dirty="0">
              <a:solidFill>
                <a:srgbClr val="C00000"/>
              </a:solidFill>
              <a:latin typeface="Century Gothic" panose="020B0502020202020204" pitchFamily="34" charset="0"/>
            </a:endParaRPr>
          </a:p>
        </p:txBody>
      </p:sp>
      <p:cxnSp>
        <p:nvCxnSpPr>
          <p:cNvPr id="10" name="Straight Connector 9">
            <a:extLst>
              <a:ext uri="{FF2B5EF4-FFF2-40B4-BE49-F238E27FC236}">
                <a16:creationId xmlns:a16="http://schemas.microsoft.com/office/drawing/2014/main" id="{E7774B07-2934-46A2-9F82-24128EEF3978}"/>
              </a:ext>
            </a:extLst>
          </p:cNvPr>
          <p:cNvCxnSpPr/>
          <p:nvPr/>
        </p:nvCxnSpPr>
        <p:spPr>
          <a:xfrm>
            <a:off x="1825852" y="6218514"/>
            <a:ext cx="366054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F825FD-21A6-4784-BB01-5CCA6736AD37}"/>
              </a:ext>
            </a:extLst>
          </p:cNvPr>
          <p:cNvCxnSpPr>
            <a:cxnSpLocks/>
          </p:cNvCxnSpPr>
          <p:nvPr/>
        </p:nvCxnSpPr>
        <p:spPr>
          <a:xfrm>
            <a:off x="6019800" y="6218514"/>
            <a:ext cx="2057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16BE-F067-456F-A2A1-57EA0E448382}"/>
              </a:ext>
            </a:extLst>
          </p:cNvPr>
          <p:cNvCxnSpPr>
            <a:cxnSpLocks/>
          </p:cNvCxnSpPr>
          <p:nvPr/>
        </p:nvCxnSpPr>
        <p:spPr>
          <a:xfrm>
            <a:off x="9067800" y="6218514"/>
            <a:ext cx="2819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225C89E-5819-4921-A84D-AEA22A0C9F45}"/>
              </a:ext>
            </a:extLst>
          </p:cNvPr>
          <p:cNvSpPr/>
          <p:nvPr/>
        </p:nvSpPr>
        <p:spPr>
          <a:xfrm>
            <a:off x="1790700" y="496673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C28C2DC-8202-4547-89C6-F78A58ABF41E}"/>
              </a:ext>
            </a:extLst>
          </p:cNvPr>
          <p:cNvSpPr/>
          <p:nvPr/>
        </p:nvSpPr>
        <p:spPr>
          <a:xfrm>
            <a:off x="1825852" y="6142315"/>
            <a:ext cx="460148" cy="1523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18">
            <a:extLst>
              <a:ext uri="{FF2B5EF4-FFF2-40B4-BE49-F238E27FC236}">
                <a16:creationId xmlns:a16="http://schemas.microsoft.com/office/drawing/2014/main" id="{1A71A0C7-32F5-4DA4-9A24-B6936AA402D2}"/>
              </a:ext>
            </a:extLst>
          </p:cNvPr>
          <p:cNvSpPr/>
          <p:nvPr/>
        </p:nvSpPr>
        <p:spPr>
          <a:xfrm>
            <a:off x="3426052" y="6142314"/>
            <a:ext cx="841148" cy="1514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Rectangle 19">
            <a:extLst>
              <a:ext uri="{FF2B5EF4-FFF2-40B4-BE49-F238E27FC236}">
                <a16:creationId xmlns:a16="http://schemas.microsoft.com/office/drawing/2014/main" id="{CFAE9E65-C18A-44A0-BC35-DCC59621F868}"/>
              </a:ext>
            </a:extLst>
          </p:cNvPr>
          <p:cNvSpPr/>
          <p:nvPr/>
        </p:nvSpPr>
        <p:spPr>
          <a:xfrm>
            <a:off x="5181599" y="6141423"/>
            <a:ext cx="318099" cy="1523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2" name="Rectangle 21">
            <a:extLst>
              <a:ext uri="{FF2B5EF4-FFF2-40B4-BE49-F238E27FC236}">
                <a16:creationId xmlns:a16="http://schemas.microsoft.com/office/drawing/2014/main" id="{0280719A-7F85-48D4-A479-920F26C51C7A}"/>
              </a:ext>
            </a:extLst>
          </p:cNvPr>
          <p:cNvSpPr/>
          <p:nvPr/>
        </p:nvSpPr>
        <p:spPr>
          <a:xfrm>
            <a:off x="6006502" y="6129290"/>
            <a:ext cx="841148" cy="1514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3" name="Rectangle 22">
            <a:extLst>
              <a:ext uri="{FF2B5EF4-FFF2-40B4-BE49-F238E27FC236}">
                <a16:creationId xmlns:a16="http://schemas.microsoft.com/office/drawing/2014/main" id="{AC89D298-F7E6-4967-8A21-3F4B9642D7D9}"/>
              </a:ext>
            </a:extLst>
          </p:cNvPr>
          <p:cNvSpPr/>
          <p:nvPr/>
        </p:nvSpPr>
        <p:spPr>
          <a:xfrm>
            <a:off x="11046052" y="6129290"/>
            <a:ext cx="841148" cy="1514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4" name="Rectangle 23">
            <a:extLst>
              <a:ext uri="{FF2B5EF4-FFF2-40B4-BE49-F238E27FC236}">
                <a16:creationId xmlns:a16="http://schemas.microsoft.com/office/drawing/2014/main" id="{7D09F0CD-E7C8-4211-AA26-D348F67B2CB5}"/>
              </a:ext>
            </a:extLst>
          </p:cNvPr>
          <p:cNvSpPr/>
          <p:nvPr/>
        </p:nvSpPr>
        <p:spPr>
          <a:xfrm>
            <a:off x="9067800" y="6141869"/>
            <a:ext cx="318099" cy="151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5" name="Rectangle 24">
            <a:extLst>
              <a:ext uri="{FF2B5EF4-FFF2-40B4-BE49-F238E27FC236}">
                <a16:creationId xmlns:a16="http://schemas.microsoft.com/office/drawing/2014/main" id="{FB92A99B-A39F-4AA3-97D2-4228CDBB4236}"/>
              </a:ext>
            </a:extLst>
          </p:cNvPr>
          <p:cNvSpPr/>
          <p:nvPr/>
        </p:nvSpPr>
        <p:spPr>
          <a:xfrm>
            <a:off x="9628121" y="6129290"/>
            <a:ext cx="318099" cy="151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6" name="Rectangle 25">
            <a:extLst>
              <a:ext uri="{FF2B5EF4-FFF2-40B4-BE49-F238E27FC236}">
                <a16:creationId xmlns:a16="http://schemas.microsoft.com/office/drawing/2014/main" id="{412F1762-AB5D-452C-8585-10A0EF271F87}"/>
              </a:ext>
            </a:extLst>
          </p:cNvPr>
          <p:cNvSpPr/>
          <p:nvPr/>
        </p:nvSpPr>
        <p:spPr>
          <a:xfrm>
            <a:off x="7225703" y="6141869"/>
            <a:ext cx="851498" cy="1389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7" name="TextBox 26">
            <a:extLst>
              <a:ext uri="{FF2B5EF4-FFF2-40B4-BE49-F238E27FC236}">
                <a16:creationId xmlns:a16="http://schemas.microsoft.com/office/drawing/2014/main" id="{39804127-2D03-42AC-BE7C-FE9AC0FC2B22}"/>
              </a:ext>
            </a:extLst>
          </p:cNvPr>
          <p:cNvSpPr txBox="1"/>
          <p:nvPr/>
        </p:nvSpPr>
        <p:spPr>
          <a:xfrm>
            <a:off x="1836738" y="6310847"/>
            <a:ext cx="457200" cy="215444"/>
          </a:xfrm>
          <a:prstGeom prst="rect">
            <a:avLst/>
          </a:prstGeom>
          <a:noFill/>
        </p:spPr>
        <p:txBody>
          <a:bodyPr wrap="square" rtlCol="0">
            <a:spAutoFit/>
          </a:bodyPr>
          <a:lstStyle/>
          <a:p>
            <a:pPr algn="l"/>
            <a:r>
              <a:rPr lang="en-US" sz="800" b="1">
                <a:solidFill>
                  <a:srgbClr val="C00000"/>
                </a:solidFill>
                <a:latin typeface="Century Gothic" panose="020B0502020202020204" pitchFamily="34" charset="0"/>
              </a:rPr>
              <a:t>Exon</a:t>
            </a:r>
            <a:endParaRPr lang="en-US" sz="800" b="1" dirty="0">
              <a:solidFill>
                <a:srgbClr val="C00000"/>
              </a:solidFill>
              <a:latin typeface="Century Gothic" panose="020B0502020202020204" pitchFamily="34" charset="0"/>
            </a:endParaRPr>
          </a:p>
        </p:txBody>
      </p:sp>
      <p:sp>
        <p:nvSpPr>
          <p:cNvPr id="28" name="TextBox 27">
            <a:extLst>
              <a:ext uri="{FF2B5EF4-FFF2-40B4-BE49-F238E27FC236}">
                <a16:creationId xmlns:a16="http://schemas.microsoft.com/office/drawing/2014/main" id="{26D25058-2F8F-4C8C-932F-382A7B3478D6}"/>
              </a:ext>
            </a:extLst>
          </p:cNvPr>
          <p:cNvSpPr txBox="1"/>
          <p:nvPr/>
        </p:nvSpPr>
        <p:spPr>
          <a:xfrm>
            <a:off x="3547099" y="6310847"/>
            <a:ext cx="457200" cy="215444"/>
          </a:xfrm>
          <a:prstGeom prst="rect">
            <a:avLst/>
          </a:prstGeom>
          <a:noFill/>
        </p:spPr>
        <p:txBody>
          <a:bodyPr wrap="square" rtlCol="0">
            <a:spAutoFit/>
          </a:bodyPr>
          <a:lstStyle/>
          <a:p>
            <a:pPr algn="l"/>
            <a:r>
              <a:rPr lang="en-US" sz="800" b="1">
                <a:solidFill>
                  <a:srgbClr val="C00000"/>
                </a:solidFill>
                <a:latin typeface="Century Gothic" panose="020B0502020202020204" pitchFamily="34" charset="0"/>
              </a:rPr>
              <a:t>Exon</a:t>
            </a:r>
            <a:endParaRPr lang="en-US" sz="800" b="1" dirty="0">
              <a:solidFill>
                <a:srgbClr val="C00000"/>
              </a:solidFill>
              <a:latin typeface="Century Gothic" panose="020B0502020202020204" pitchFamily="34" charset="0"/>
            </a:endParaRPr>
          </a:p>
        </p:txBody>
      </p:sp>
      <p:sp>
        <p:nvSpPr>
          <p:cNvPr id="29" name="TextBox 28">
            <a:extLst>
              <a:ext uri="{FF2B5EF4-FFF2-40B4-BE49-F238E27FC236}">
                <a16:creationId xmlns:a16="http://schemas.microsoft.com/office/drawing/2014/main" id="{47A1F133-2E48-42DE-A0FE-34DB64B9E7BC}"/>
              </a:ext>
            </a:extLst>
          </p:cNvPr>
          <p:cNvSpPr txBox="1"/>
          <p:nvPr/>
        </p:nvSpPr>
        <p:spPr>
          <a:xfrm>
            <a:off x="5145743" y="6310847"/>
            <a:ext cx="457200" cy="215444"/>
          </a:xfrm>
          <a:prstGeom prst="rect">
            <a:avLst/>
          </a:prstGeom>
          <a:noFill/>
        </p:spPr>
        <p:txBody>
          <a:bodyPr wrap="square" rtlCol="0">
            <a:spAutoFit/>
          </a:bodyPr>
          <a:lstStyle/>
          <a:p>
            <a:pPr algn="l"/>
            <a:r>
              <a:rPr lang="en-US" sz="800" b="1">
                <a:solidFill>
                  <a:srgbClr val="C00000"/>
                </a:solidFill>
                <a:latin typeface="Century Gothic" panose="020B0502020202020204" pitchFamily="34" charset="0"/>
              </a:rPr>
              <a:t>Exon</a:t>
            </a:r>
            <a:endParaRPr lang="en-US" sz="800" b="1" dirty="0">
              <a:solidFill>
                <a:srgbClr val="C00000"/>
              </a:solidFill>
              <a:latin typeface="Century Gothic" panose="020B0502020202020204" pitchFamily="34" charset="0"/>
            </a:endParaRPr>
          </a:p>
        </p:txBody>
      </p:sp>
      <p:sp>
        <p:nvSpPr>
          <p:cNvPr id="30" name="TextBox 29">
            <a:extLst>
              <a:ext uri="{FF2B5EF4-FFF2-40B4-BE49-F238E27FC236}">
                <a16:creationId xmlns:a16="http://schemas.microsoft.com/office/drawing/2014/main" id="{CD3CA397-4648-43C6-810A-ECDB04C47A27}"/>
              </a:ext>
            </a:extLst>
          </p:cNvPr>
          <p:cNvSpPr txBox="1"/>
          <p:nvPr/>
        </p:nvSpPr>
        <p:spPr>
          <a:xfrm>
            <a:off x="2634744" y="6310847"/>
            <a:ext cx="602100" cy="215444"/>
          </a:xfrm>
          <a:prstGeom prst="rect">
            <a:avLst/>
          </a:prstGeom>
          <a:noFill/>
        </p:spPr>
        <p:txBody>
          <a:bodyPr wrap="square" rtlCol="0">
            <a:spAutoFit/>
          </a:bodyPr>
          <a:lstStyle/>
          <a:p>
            <a:pPr algn="ctr"/>
            <a:r>
              <a:rPr lang="en-US" sz="800" b="1">
                <a:solidFill>
                  <a:srgbClr val="C00000"/>
                </a:solidFill>
                <a:latin typeface="Century Gothic" panose="020B0502020202020204" pitchFamily="34" charset="0"/>
              </a:rPr>
              <a:t>Intron</a:t>
            </a:r>
            <a:endParaRPr lang="en-US" sz="800" b="1" dirty="0">
              <a:solidFill>
                <a:srgbClr val="C00000"/>
              </a:solidFill>
              <a:latin typeface="Century Gothic" panose="020B0502020202020204" pitchFamily="34" charset="0"/>
            </a:endParaRPr>
          </a:p>
        </p:txBody>
      </p:sp>
      <p:sp>
        <p:nvSpPr>
          <p:cNvPr id="31" name="TextBox 30">
            <a:extLst>
              <a:ext uri="{FF2B5EF4-FFF2-40B4-BE49-F238E27FC236}">
                <a16:creationId xmlns:a16="http://schemas.microsoft.com/office/drawing/2014/main" id="{86C40D1B-3774-4403-B140-B461A04ED21A}"/>
              </a:ext>
            </a:extLst>
          </p:cNvPr>
          <p:cNvSpPr txBox="1"/>
          <p:nvPr/>
        </p:nvSpPr>
        <p:spPr>
          <a:xfrm>
            <a:off x="4392798" y="6293361"/>
            <a:ext cx="602100" cy="215444"/>
          </a:xfrm>
          <a:prstGeom prst="rect">
            <a:avLst/>
          </a:prstGeom>
          <a:noFill/>
        </p:spPr>
        <p:txBody>
          <a:bodyPr wrap="square" rtlCol="0">
            <a:spAutoFit/>
          </a:bodyPr>
          <a:lstStyle/>
          <a:p>
            <a:pPr algn="ctr"/>
            <a:r>
              <a:rPr lang="en-US" sz="800" b="1">
                <a:solidFill>
                  <a:srgbClr val="C00000"/>
                </a:solidFill>
                <a:latin typeface="Century Gothic" panose="020B0502020202020204" pitchFamily="34" charset="0"/>
              </a:rPr>
              <a:t>Intron</a:t>
            </a:r>
            <a:endParaRPr lang="en-US" sz="800" b="1" dirty="0">
              <a:solidFill>
                <a:srgbClr val="C00000"/>
              </a:solidFill>
              <a:latin typeface="Century Gothic" panose="020B0502020202020204" pitchFamily="34" charset="0"/>
            </a:endParaRPr>
          </a:p>
        </p:txBody>
      </p:sp>
      <p:sp>
        <p:nvSpPr>
          <p:cNvPr id="32" name="Rectangle 31">
            <a:extLst>
              <a:ext uri="{FF2B5EF4-FFF2-40B4-BE49-F238E27FC236}">
                <a16:creationId xmlns:a16="http://schemas.microsoft.com/office/drawing/2014/main" id="{C52EE523-A2FC-4D52-B827-2B74EA76E1CA}"/>
              </a:ext>
            </a:extLst>
          </p:cNvPr>
          <p:cNvSpPr/>
          <p:nvPr/>
        </p:nvSpPr>
        <p:spPr>
          <a:xfrm>
            <a:off x="1847850" y="503575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FB330A7-104C-4C7E-8015-8AD7B284AE3B}"/>
              </a:ext>
            </a:extLst>
          </p:cNvPr>
          <p:cNvSpPr/>
          <p:nvPr/>
        </p:nvSpPr>
        <p:spPr>
          <a:xfrm>
            <a:off x="1926853" y="512809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5456D0-1368-40BB-80B4-1374C5A91505}"/>
              </a:ext>
            </a:extLst>
          </p:cNvPr>
          <p:cNvSpPr/>
          <p:nvPr/>
        </p:nvSpPr>
        <p:spPr>
          <a:xfrm>
            <a:off x="1998776" y="522232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8FC555E-09AE-43A8-B66B-114C6665EC90}"/>
              </a:ext>
            </a:extLst>
          </p:cNvPr>
          <p:cNvSpPr/>
          <p:nvPr/>
        </p:nvSpPr>
        <p:spPr>
          <a:xfrm>
            <a:off x="2065338" y="53442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50FDE8A-1CB9-4565-9162-409F03C6DE3C}"/>
              </a:ext>
            </a:extLst>
          </p:cNvPr>
          <p:cNvSpPr/>
          <p:nvPr/>
        </p:nvSpPr>
        <p:spPr>
          <a:xfrm>
            <a:off x="2008188" y="505861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DC9E16B-57C1-4C97-8FB2-C519A37AFD7C}"/>
              </a:ext>
            </a:extLst>
          </p:cNvPr>
          <p:cNvSpPr/>
          <p:nvPr/>
        </p:nvSpPr>
        <p:spPr>
          <a:xfrm>
            <a:off x="1884476" y="534032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A6712FC-DD05-4D11-B7D6-8DF1DB32F18D}"/>
              </a:ext>
            </a:extLst>
          </p:cNvPr>
          <p:cNvSpPr/>
          <p:nvPr/>
        </p:nvSpPr>
        <p:spPr>
          <a:xfrm>
            <a:off x="1831684" y="52223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A2747F0-2258-4000-A165-B8BFF3C0B4E3}"/>
              </a:ext>
            </a:extLst>
          </p:cNvPr>
          <p:cNvSpPr/>
          <p:nvPr/>
        </p:nvSpPr>
        <p:spPr>
          <a:xfrm>
            <a:off x="5272091" y="495866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F00F8A-66F2-4B3D-A323-0AED1BFB689A}"/>
              </a:ext>
            </a:extLst>
          </p:cNvPr>
          <p:cNvSpPr/>
          <p:nvPr/>
        </p:nvSpPr>
        <p:spPr>
          <a:xfrm>
            <a:off x="5161909" y="503575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7E31562-4D01-4118-B881-50288EEBEEF8}"/>
              </a:ext>
            </a:extLst>
          </p:cNvPr>
          <p:cNvSpPr/>
          <p:nvPr/>
        </p:nvSpPr>
        <p:spPr>
          <a:xfrm>
            <a:off x="5211745" y="512809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D433BCF-0956-44F2-B1C7-2C282D640C78}"/>
              </a:ext>
            </a:extLst>
          </p:cNvPr>
          <p:cNvSpPr/>
          <p:nvPr/>
        </p:nvSpPr>
        <p:spPr>
          <a:xfrm>
            <a:off x="5312835" y="522232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3665FF4-B8FC-4951-A2F3-6B92EDBAC2F6}"/>
              </a:ext>
            </a:extLst>
          </p:cNvPr>
          <p:cNvSpPr/>
          <p:nvPr/>
        </p:nvSpPr>
        <p:spPr>
          <a:xfrm>
            <a:off x="5379397" y="53442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0783878-4C4B-4A3D-B40C-592C3C21BE79}"/>
              </a:ext>
            </a:extLst>
          </p:cNvPr>
          <p:cNvSpPr/>
          <p:nvPr/>
        </p:nvSpPr>
        <p:spPr>
          <a:xfrm>
            <a:off x="5322247" y="505861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1481425-F488-44C9-B9EB-877A69ACB773}"/>
              </a:ext>
            </a:extLst>
          </p:cNvPr>
          <p:cNvSpPr/>
          <p:nvPr/>
        </p:nvSpPr>
        <p:spPr>
          <a:xfrm>
            <a:off x="5198535" y="534032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49284A5-5F30-410D-A9C7-3D5339182837}"/>
              </a:ext>
            </a:extLst>
          </p:cNvPr>
          <p:cNvSpPr/>
          <p:nvPr/>
        </p:nvSpPr>
        <p:spPr>
          <a:xfrm>
            <a:off x="5145743" y="52223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38C64FC-743E-4099-AB22-986B1CE7B85D}"/>
              </a:ext>
            </a:extLst>
          </p:cNvPr>
          <p:cNvSpPr/>
          <p:nvPr/>
        </p:nvSpPr>
        <p:spPr>
          <a:xfrm>
            <a:off x="9135655" y="493233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7CAC18-E78A-44DD-92C7-968C9A1668F3}"/>
              </a:ext>
            </a:extLst>
          </p:cNvPr>
          <p:cNvSpPr/>
          <p:nvPr/>
        </p:nvSpPr>
        <p:spPr>
          <a:xfrm>
            <a:off x="9049356" y="500897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63AE306-E527-4E34-97CF-B70AE4883D6D}"/>
              </a:ext>
            </a:extLst>
          </p:cNvPr>
          <p:cNvSpPr/>
          <p:nvPr/>
        </p:nvSpPr>
        <p:spPr>
          <a:xfrm>
            <a:off x="9128359" y="510130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48BCDED-69C7-4FC9-8443-F5BBAC0DE6F7}"/>
              </a:ext>
            </a:extLst>
          </p:cNvPr>
          <p:cNvSpPr/>
          <p:nvPr/>
        </p:nvSpPr>
        <p:spPr>
          <a:xfrm>
            <a:off x="9200282" y="519554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5A90EA2-4E69-4F27-84DD-DAF310B5320E}"/>
              </a:ext>
            </a:extLst>
          </p:cNvPr>
          <p:cNvSpPr/>
          <p:nvPr/>
        </p:nvSpPr>
        <p:spPr>
          <a:xfrm>
            <a:off x="9266844" y="531746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0B3FA91-8516-4BD6-BBEF-F4E767652B1D}"/>
              </a:ext>
            </a:extLst>
          </p:cNvPr>
          <p:cNvSpPr/>
          <p:nvPr/>
        </p:nvSpPr>
        <p:spPr>
          <a:xfrm>
            <a:off x="9209694" y="503183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0013E36-3F6D-4602-B82E-4EE0F78CAB46}"/>
              </a:ext>
            </a:extLst>
          </p:cNvPr>
          <p:cNvSpPr/>
          <p:nvPr/>
        </p:nvSpPr>
        <p:spPr>
          <a:xfrm>
            <a:off x="9085982" y="531353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2D595E1-0639-4F7A-BEBD-63D71A2FCD19}"/>
              </a:ext>
            </a:extLst>
          </p:cNvPr>
          <p:cNvSpPr/>
          <p:nvPr/>
        </p:nvSpPr>
        <p:spPr>
          <a:xfrm>
            <a:off x="9033190" y="519554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01361B9-0513-4903-9EDC-3656E0751A78}"/>
              </a:ext>
            </a:extLst>
          </p:cNvPr>
          <p:cNvSpPr/>
          <p:nvPr/>
        </p:nvSpPr>
        <p:spPr>
          <a:xfrm>
            <a:off x="9538497" y="509427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5414648-A839-4CF0-94C2-67E9F97CB423}"/>
              </a:ext>
            </a:extLst>
          </p:cNvPr>
          <p:cNvSpPr/>
          <p:nvPr/>
        </p:nvSpPr>
        <p:spPr>
          <a:xfrm>
            <a:off x="9607911" y="500504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40E7919-B73A-4B9E-9BF9-7B8AE41C290E}"/>
              </a:ext>
            </a:extLst>
          </p:cNvPr>
          <p:cNvSpPr/>
          <p:nvPr/>
        </p:nvSpPr>
        <p:spPr>
          <a:xfrm>
            <a:off x="9686914" y="509738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C1DAB1E-E346-43A8-9B9F-5F10DAC93840}"/>
              </a:ext>
            </a:extLst>
          </p:cNvPr>
          <p:cNvSpPr/>
          <p:nvPr/>
        </p:nvSpPr>
        <p:spPr>
          <a:xfrm>
            <a:off x="9758837" y="519161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421C044-0530-4870-AB8E-64B6C39CB7E5}"/>
              </a:ext>
            </a:extLst>
          </p:cNvPr>
          <p:cNvSpPr/>
          <p:nvPr/>
        </p:nvSpPr>
        <p:spPr>
          <a:xfrm>
            <a:off x="9825399" y="531353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909321E-E334-4C2A-B8C6-21265B73F501}"/>
              </a:ext>
            </a:extLst>
          </p:cNvPr>
          <p:cNvSpPr/>
          <p:nvPr/>
        </p:nvSpPr>
        <p:spPr>
          <a:xfrm>
            <a:off x="9768249" y="502790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FB8E75-811B-4DDF-A39D-087DA5D5C70C}"/>
              </a:ext>
            </a:extLst>
          </p:cNvPr>
          <p:cNvSpPr/>
          <p:nvPr/>
        </p:nvSpPr>
        <p:spPr>
          <a:xfrm>
            <a:off x="9644537" y="530961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98F499C-778F-4A6B-8F40-2B9331D94528}"/>
              </a:ext>
            </a:extLst>
          </p:cNvPr>
          <p:cNvSpPr/>
          <p:nvPr/>
        </p:nvSpPr>
        <p:spPr>
          <a:xfrm>
            <a:off x="9591745" y="519161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8E0CCA7D-E7EC-459D-AA6A-C0D47037515A}"/>
              </a:ext>
            </a:extLst>
          </p:cNvPr>
          <p:cNvSpPr/>
          <p:nvPr/>
        </p:nvSpPr>
        <p:spPr>
          <a:xfrm rot="21440082">
            <a:off x="1715391" y="3826379"/>
            <a:ext cx="578547" cy="611971"/>
          </a:xfrm>
          <a:custGeom>
            <a:avLst/>
            <a:gdLst>
              <a:gd name="connsiteX0" fmla="*/ 0 w 485192"/>
              <a:gd name="connsiteY0" fmla="*/ 569168 h 597160"/>
              <a:gd name="connsiteX1" fmla="*/ 18662 w 485192"/>
              <a:gd name="connsiteY1" fmla="*/ 419878 h 597160"/>
              <a:gd name="connsiteX2" fmla="*/ 27992 w 485192"/>
              <a:gd name="connsiteY2" fmla="*/ 335902 h 597160"/>
              <a:gd name="connsiteX3" fmla="*/ 55984 w 485192"/>
              <a:gd name="connsiteY3" fmla="*/ 289249 h 597160"/>
              <a:gd name="connsiteX4" fmla="*/ 93307 w 485192"/>
              <a:gd name="connsiteY4" fmla="*/ 177282 h 597160"/>
              <a:gd name="connsiteX5" fmla="*/ 111968 w 485192"/>
              <a:gd name="connsiteY5" fmla="*/ 102637 h 597160"/>
              <a:gd name="connsiteX6" fmla="*/ 139960 w 485192"/>
              <a:gd name="connsiteY6" fmla="*/ 55984 h 597160"/>
              <a:gd name="connsiteX7" fmla="*/ 149290 w 485192"/>
              <a:gd name="connsiteY7" fmla="*/ 27992 h 597160"/>
              <a:gd name="connsiteX8" fmla="*/ 195943 w 485192"/>
              <a:gd name="connsiteY8" fmla="*/ 0 h 597160"/>
              <a:gd name="connsiteX9" fmla="*/ 233266 w 485192"/>
              <a:gd name="connsiteY9" fmla="*/ 9331 h 597160"/>
              <a:gd name="connsiteX10" fmla="*/ 317241 w 485192"/>
              <a:gd name="connsiteY10" fmla="*/ 102637 h 597160"/>
              <a:gd name="connsiteX11" fmla="*/ 335903 w 485192"/>
              <a:gd name="connsiteY11" fmla="*/ 139960 h 597160"/>
              <a:gd name="connsiteX12" fmla="*/ 354564 w 485192"/>
              <a:gd name="connsiteY12" fmla="*/ 167951 h 597160"/>
              <a:gd name="connsiteX13" fmla="*/ 373225 w 485192"/>
              <a:gd name="connsiteY13" fmla="*/ 223935 h 597160"/>
              <a:gd name="connsiteX14" fmla="*/ 391886 w 485192"/>
              <a:gd name="connsiteY14" fmla="*/ 251927 h 597160"/>
              <a:gd name="connsiteX15" fmla="*/ 410547 w 485192"/>
              <a:gd name="connsiteY15" fmla="*/ 326572 h 597160"/>
              <a:gd name="connsiteX16" fmla="*/ 429209 w 485192"/>
              <a:gd name="connsiteY16" fmla="*/ 345233 h 597160"/>
              <a:gd name="connsiteX17" fmla="*/ 447870 w 485192"/>
              <a:gd name="connsiteY17" fmla="*/ 401217 h 597160"/>
              <a:gd name="connsiteX18" fmla="*/ 466531 w 485192"/>
              <a:gd name="connsiteY18" fmla="*/ 503853 h 597160"/>
              <a:gd name="connsiteX19" fmla="*/ 485192 w 485192"/>
              <a:gd name="connsiteY19" fmla="*/ 597160 h 59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92" h="597160">
                <a:moveTo>
                  <a:pt x="0" y="569168"/>
                </a:moveTo>
                <a:cubicBezTo>
                  <a:pt x="6221" y="519405"/>
                  <a:pt x="12687" y="469671"/>
                  <a:pt x="18662" y="419878"/>
                </a:cubicBezTo>
                <a:cubicBezTo>
                  <a:pt x="22018" y="391914"/>
                  <a:pt x="20255" y="362983"/>
                  <a:pt x="27992" y="335902"/>
                </a:cubicBezTo>
                <a:cubicBezTo>
                  <a:pt x="32974" y="318464"/>
                  <a:pt x="46653" y="304800"/>
                  <a:pt x="55984" y="289249"/>
                </a:cubicBezTo>
                <a:cubicBezTo>
                  <a:pt x="78018" y="201110"/>
                  <a:pt x="63175" y="237543"/>
                  <a:pt x="93307" y="177282"/>
                </a:cubicBezTo>
                <a:cubicBezTo>
                  <a:pt x="96857" y="159533"/>
                  <a:pt x="102403" y="121767"/>
                  <a:pt x="111968" y="102637"/>
                </a:cubicBezTo>
                <a:cubicBezTo>
                  <a:pt x="120079" y="86416"/>
                  <a:pt x="131850" y="72205"/>
                  <a:pt x="139960" y="55984"/>
                </a:cubicBezTo>
                <a:cubicBezTo>
                  <a:pt x="144358" y="47187"/>
                  <a:pt x="144230" y="36426"/>
                  <a:pt x="149290" y="27992"/>
                </a:cubicBezTo>
                <a:cubicBezTo>
                  <a:pt x="162097" y="6647"/>
                  <a:pt x="173927" y="7339"/>
                  <a:pt x="195943" y="0"/>
                </a:cubicBezTo>
                <a:cubicBezTo>
                  <a:pt x="208384" y="3110"/>
                  <a:pt x="222760" y="1977"/>
                  <a:pt x="233266" y="9331"/>
                </a:cubicBezTo>
                <a:cubicBezTo>
                  <a:pt x="255879" y="25160"/>
                  <a:pt x="299557" y="74343"/>
                  <a:pt x="317241" y="102637"/>
                </a:cubicBezTo>
                <a:cubicBezTo>
                  <a:pt x="324613" y="114432"/>
                  <a:pt x="329002" y="127883"/>
                  <a:pt x="335903" y="139960"/>
                </a:cubicBezTo>
                <a:cubicBezTo>
                  <a:pt x="341467" y="149696"/>
                  <a:pt x="348344" y="158621"/>
                  <a:pt x="354564" y="167951"/>
                </a:cubicBezTo>
                <a:cubicBezTo>
                  <a:pt x="360784" y="186612"/>
                  <a:pt x="362314" y="207568"/>
                  <a:pt x="373225" y="223935"/>
                </a:cubicBezTo>
                <a:cubicBezTo>
                  <a:pt x="379445" y="233266"/>
                  <a:pt x="386871" y="241897"/>
                  <a:pt x="391886" y="251927"/>
                </a:cubicBezTo>
                <a:cubicBezTo>
                  <a:pt x="419066" y="306287"/>
                  <a:pt x="378594" y="252016"/>
                  <a:pt x="410547" y="326572"/>
                </a:cubicBezTo>
                <a:cubicBezTo>
                  <a:pt x="414012" y="334658"/>
                  <a:pt x="422988" y="339013"/>
                  <a:pt x="429209" y="345233"/>
                </a:cubicBezTo>
                <a:cubicBezTo>
                  <a:pt x="435429" y="363894"/>
                  <a:pt x="445430" y="381698"/>
                  <a:pt x="447870" y="401217"/>
                </a:cubicBezTo>
                <a:cubicBezTo>
                  <a:pt x="458420" y="485621"/>
                  <a:pt x="449270" y="452074"/>
                  <a:pt x="466531" y="503853"/>
                </a:cubicBezTo>
                <a:cubicBezTo>
                  <a:pt x="476725" y="585399"/>
                  <a:pt x="464649" y="556069"/>
                  <a:pt x="485192" y="597160"/>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16D14885-967C-402D-B8AE-3FBC3BF3E72E}"/>
              </a:ext>
            </a:extLst>
          </p:cNvPr>
          <p:cNvSpPr/>
          <p:nvPr/>
        </p:nvSpPr>
        <p:spPr>
          <a:xfrm>
            <a:off x="3482902" y="3862827"/>
            <a:ext cx="784298" cy="584336"/>
          </a:xfrm>
          <a:custGeom>
            <a:avLst/>
            <a:gdLst>
              <a:gd name="connsiteX0" fmla="*/ 0 w 485192"/>
              <a:gd name="connsiteY0" fmla="*/ 569168 h 597160"/>
              <a:gd name="connsiteX1" fmla="*/ 18662 w 485192"/>
              <a:gd name="connsiteY1" fmla="*/ 419878 h 597160"/>
              <a:gd name="connsiteX2" fmla="*/ 27992 w 485192"/>
              <a:gd name="connsiteY2" fmla="*/ 335902 h 597160"/>
              <a:gd name="connsiteX3" fmla="*/ 55984 w 485192"/>
              <a:gd name="connsiteY3" fmla="*/ 289249 h 597160"/>
              <a:gd name="connsiteX4" fmla="*/ 93307 w 485192"/>
              <a:gd name="connsiteY4" fmla="*/ 177282 h 597160"/>
              <a:gd name="connsiteX5" fmla="*/ 111968 w 485192"/>
              <a:gd name="connsiteY5" fmla="*/ 102637 h 597160"/>
              <a:gd name="connsiteX6" fmla="*/ 139960 w 485192"/>
              <a:gd name="connsiteY6" fmla="*/ 55984 h 597160"/>
              <a:gd name="connsiteX7" fmla="*/ 149290 w 485192"/>
              <a:gd name="connsiteY7" fmla="*/ 27992 h 597160"/>
              <a:gd name="connsiteX8" fmla="*/ 195943 w 485192"/>
              <a:gd name="connsiteY8" fmla="*/ 0 h 597160"/>
              <a:gd name="connsiteX9" fmla="*/ 233266 w 485192"/>
              <a:gd name="connsiteY9" fmla="*/ 9331 h 597160"/>
              <a:gd name="connsiteX10" fmla="*/ 317241 w 485192"/>
              <a:gd name="connsiteY10" fmla="*/ 102637 h 597160"/>
              <a:gd name="connsiteX11" fmla="*/ 335903 w 485192"/>
              <a:gd name="connsiteY11" fmla="*/ 139960 h 597160"/>
              <a:gd name="connsiteX12" fmla="*/ 354564 w 485192"/>
              <a:gd name="connsiteY12" fmla="*/ 167951 h 597160"/>
              <a:gd name="connsiteX13" fmla="*/ 373225 w 485192"/>
              <a:gd name="connsiteY13" fmla="*/ 223935 h 597160"/>
              <a:gd name="connsiteX14" fmla="*/ 391886 w 485192"/>
              <a:gd name="connsiteY14" fmla="*/ 251927 h 597160"/>
              <a:gd name="connsiteX15" fmla="*/ 410547 w 485192"/>
              <a:gd name="connsiteY15" fmla="*/ 326572 h 597160"/>
              <a:gd name="connsiteX16" fmla="*/ 429209 w 485192"/>
              <a:gd name="connsiteY16" fmla="*/ 345233 h 597160"/>
              <a:gd name="connsiteX17" fmla="*/ 447870 w 485192"/>
              <a:gd name="connsiteY17" fmla="*/ 401217 h 597160"/>
              <a:gd name="connsiteX18" fmla="*/ 466531 w 485192"/>
              <a:gd name="connsiteY18" fmla="*/ 503853 h 597160"/>
              <a:gd name="connsiteX19" fmla="*/ 485192 w 485192"/>
              <a:gd name="connsiteY19" fmla="*/ 597160 h 59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92" h="597160">
                <a:moveTo>
                  <a:pt x="0" y="569168"/>
                </a:moveTo>
                <a:cubicBezTo>
                  <a:pt x="6221" y="519405"/>
                  <a:pt x="12687" y="469671"/>
                  <a:pt x="18662" y="419878"/>
                </a:cubicBezTo>
                <a:cubicBezTo>
                  <a:pt x="22018" y="391914"/>
                  <a:pt x="20255" y="362983"/>
                  <a:pt x="27992" y="335902"/>
                </a:cubicBezTo>
                <a:cubicBezTo>
                  <a:pt x="32974" y="318464"/>
                  <a:pt x="46653" y="304800"/>
                  <a:pt x="55984" y="289249"/>
                </a:cubicBezTo>
                <a:cubicBezTo>
                  <a:pt x="78018" y="201110"/>
                  <a:pt x="63175" y="237543"/>
                  <a:pt x="93307" y="177282"/>
                </a:cubicBezTo>
                <a:cubicBezTo>
                  <a:pt x="96857" y="159533"/>
                  <a:pt x="102403" y="121767"/>
                  <a:pt x="111968" y="102637"/>
                </a:cubicBezTo>
                <a:cubicBezTo>
                  <a:pt x="120079" y="86416"/>
                  <a:pt x="131850" y="72205"/>
                  <a:pt x="139960" y="55984"/>
                </a:cubicBezTo>
                <a:cubicBezTo>
                  <a:pt x="144358" y="47187"/>
                  <a:pt x="144230" y="36426"/>
                  <a:pt x="149290" y="27992"/>
                </a:cubicBezTo>
                <a:cubicBezTo>
                  <a:pt x="162097" y="6647"/>
                  <a:pt x="173927" y="7339"/>
                  <a:pt x="195943" y="0"/>
                </a:cubicBezTo>
                <a:cubicBezTo>
                  <a:pt x="208384" y="3110"/>
                  <a:pt x="222760" y="1977"/>
                  <a:pt x="233266" y="9331"/>
                </a:cubicBezTo>
                <a:cubicBezTo>
                  <a:pt x="255879" y="25160"/>
                  <a:pt x="299557" y="74343"/>
                  <a:pt x="317241" y="102637"/>
                </a:cubicBezTo>
                <a:cubicBezTo>
                  <a:pt x="324613" y="114432"/>
                  <a:pt x="329002" y="127883"/>
                  <a:pt x="335903" y="139960"/>
                </a:cubicBezTo>
                <a:cubicBezTo>
                  <a:pt x="341467" y="149696"/>
                  <a:pt x="348344" y="158621"/>
                  <a:pt x="354564" y="167951"/>
                </a:cubicBezTo>
                <a:cubicBezTo>
                  <a:pt x="360784" y="186612"/>
                  <a:pt x="362314" y="207568"/>
                  <a:pt x="373225" y="223935"/>
                </a:cubicBezTo>
                <a:cubicBezTo>
                  <a:pt x="379445" y="233266"/>
                  <a:pt x="386871" y="241897"/>
                  <a:pt x="391886" y="251927"/>
                </a:cubicBezTo>
                <a:cubicBezTo>
                  <a:pt x="419066" y="306287"/>
                  <a:pt x="378594" y="252016"/>
                  <a:pt x="410547" y="326572"/>
                </a:cubicBezTo>
                <a:cubicBezTo>
                  <a:pt x="414012" y="334658"/>
                  <a:pt x="422988" y="339013"/>
                  <a:pt x="429209" y="345233"/>
                </a:cubicBezTo>
                <a:cubicBezTo>
                  <a:pt x="435429" y="363894"/>
                  <a:pt x="445430" y="381698"/>
                  <a:pt x="447870" y="401217"/>
                </a:cubicBezTo>
                <a:cubicBezTo>
                  <a:pt x="458420" y="485621"/>
                  <a:pt x="449270" y="452074"/>
                  <a:pt x="466531" y="503853"/>
                </a:cubicBezTo>
                <a:cubicBezTo>
                  <a:pt x="476725" y="585399"/>
                  <a:pt x="464649" y="556069"/>
                  <a:pt x="485192" y="597160"/>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A243EC1-4BDA-4FD8-9970-B3E7B15C6302}"/>
              </a:ext>
            </a:extLst>
          </p:cNvPr>
          <p:cNvSpPr/>
          <p:nvPr/>
        </p:nvSpPr>
        <p:spPr>
          <a:xfrm>
            <a:off x="2055926" y="494851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9379211-C48E-413C-A1CE-944DC6E043A2}"/>
              </a:ext>
            </a:extLst>
          </p:cNvPr>
          <p:cNvSpPr/>
          <p:nvPr/>
        </p:nvSpPr>
        <p:spPr>
          <a:xfrm>
            <a:off x="2122488" y="513806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87E70A12-28DE-464B-9966-40A8DC88A03F}"/>
              </a:ext>
            </a:extLst>
          </p:cNvPr>
          <p:cNvSpPr/>
          <p:nvPr/>
        </p:nvSpPr>
        <p:spPr>
          <a:xfrm rot="21276213">
            <a:off x="5139234" y="3884371"/>
            <a:ext cx="340658" cy="584332"/>
          </a:xfrm>
          <a:custGeom>
            <a:avLst/>
            <a:gdLst>
              <a:gd name="connsiteX0" fmla="*/ 0 w 485192"/>
              <a:gd name="connsiteY0" fmla="*/ 569168 h 597160"/>
              <a:gd name="connsiteX1" fmla="*/ 18662 w 485192"/>
              <a:gd name="connsiteY1" fmla="*/ 419878 h 597160"/>
              <a:gd name="connsiteX2" fmla="*/ 27992 w 485192"/>
              <a:gd name="connsiteY2" fmla="*/ 335902 h 597160"/>
              <a:gd name="connsiteX3" fmla="*/ 55984 w 485192"/>
              <a:gd name="connsiteY3" fmla="*/ 289249 h 597160"/>
              <a:gd name="connsiteX4" fmla="*/ 93307 w 485192"/>
              <a:gd name="connsiteY4" fmla="*/ 177282 h 597160"/>
              <a:gd name="connsiteX5" fmla="*/ 111968 w 485192"/>
              <a:gd name="connsiteY5" fmla="*/ 102637 h 597160"/>
              <a:gd name="connsiteX6" fmla="*/ 139960 w 485192"/>
              <a:gd name="connsiteY6" fmla="*/ 55984 h 597160"/>
              <a:gd name="connsiteX7" fmla="*/ 149290 w 485192"/>
              <a:gd name="connsiteY7" fmla="*/ 27992 h 597160"/>
              <a:gd name="connsiteX8" fmla="*/ 195943 w 485192"/>
              <a:gd name="connsiteY8" fmla="*/ 0 h 597160"/>
              <a:gd name="connsiteX9" fmla="*/ 233266 w 485192"/>
              <a:gd name="connsiteY9" fmla="*/ 9331 h 597160"/>
              <a:gd name="connsiteX10" fmla="*/ 317241 w 485192"/>
              <a:gd name="connsiteY10" fmla="*/ 102637 h 597160"/>
              <a:gd name="connsiteX11" fmla="*/ 335903 w 485192"/>
              <a:gd name="connsiteY11" fmla="*/ 139960 h 597160"/>
              <a:gd name="connsiteX12" fmla="*/ 354564 w 485192"/>
              <a:gd name="connsiteY12" fmla="*/ 167951 h 597160"/>
              <a:gd name="connsiteX13" fmla="*/ 373225 w 485192"/>
              <a:gd name="connsiteY13" fmla="*/ 223935 h 597160"/>
              <a:gd name="connsiteX14" fmla="*/ 391886 w 485192"/>
              <a:gd name="connsiteY14" fmla="*/ 251927 h 597160"/>
              <a:gd name="connsiteX15" fmla="*/ 410547 w 485192"/>
              <a:gd name="connsiteY15" fmla="*/ 326572 h 597160"/>
              <a:gd name="connsiteX16" fmla="*/ 429209 w 485192"/>
              <a:gd name="connsiteY16" fmla="*/ 345233 h 597160"/>
              <a:gd name="connsiteX17" fmla="*/ 447870 w 485192"/>
              <a:gd name="connsiteY17" fmla="*/ 401217 h 597160"/>
              <a:gd name="connsiteX18" fmla="*/ 466531 w 485192"/>
              <a:gd name="connsiteY18" fmla="*/ 503853 h 597160"/>
              <a:gd name="connsiteX19" fmla="*/ 485192 w 485192"/>
              <a:gd name="connsiteY19" fmla="*/ 597160 h 59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92" h="597160">
                <a:moveTo>
                  <a:pt x="0" y="569168"/>
                </a:moveTo>
                <a:cubicBezTo>
                  <a:pt x="6221" y="519405"/>
                  <a:pt x="12687" y="469671"/>
                  <a:pt x="18662" y="419878"/>
                </a:cubicBezTo>
                <a:cubicBezTo>
                  <a:pt x="22018" y="391914"/>
                  <a:pt x="20255" y="362983"/>
                  <a:pt x="27992" y="335902"/>
                </a:cubicBezTo>
                <a:cubicBezTo>
                  <a:pt x="32974" y="318464"/>
                  <a:pt x="46653" y="304800"/>
                  <a:pt x="55984" y="289249"/>
                </a:cubicBezTo>
                <a:cubicBezTo>
                  <a:pt x="78018" y="201110"/>
                  <a:pt x="63175" y="237543"/>
                  <a:pt x="93307" y="177282"/>
                </a:cubicBezTo>
                <a:cubicBezTo>
                  <a:pt x="96857" y="159533"/>
                  <a:pt x="102403" y="121767"/>
                  <a:pt x="111968" y="102637"/>
                </a:cubicBezTo>
                <a:cubicBezTo>
                  <a:pt x="120079" y="86416"/>
                  <a:pt x="131850" y="72205"/>
                  <a:pt x="139960" y="55984"/>
                </a:cubicBezTo>
                <a:cubicBezTo>
                  <a:pt x="144358" y="47187"/>
                  <a:pt x="144230" y="36426"/>
                  <a:pt x="149290" y="27992"/>
                </a:cubicBezTo>
                <a:cubicBezTo>
                  <a:pt x="162097" y="6647"/>
                  <a:pt x="173927" y="7339"/>
                  <a:pt x="195943" y="0"/>
                </a:cubicBezTo>
                <a:cubicBezTo>
                  <a:pt x="208384" y="3110"/>
                  <a:pt x="222760" y="1977"/>
                  <a:pt x="233266" y="9331"/>
                </a:cubicBezTo>
                <a:cubicBezTo>
                  <a:pt x="255879" y="25160"/>
                  <a:pt x="299557" y="74343"/>
                  <a:pt x="317241" y="102637"/>
                </a:cubicBezTo>
                <a:cubicBezTo>
                  <a:pt x="324613" y="114432"/>
                  <a:pt x="329002" y="127883"/>
                  <a:pt x="335903" y="139960"/>
                </a:cubicBezTo>
                <a:cubicBezTo>
                  <a:pt x="341467" y="149696"/>
                  <a:pt x="348344" y="158621"/>
                  <a:pt x="354564" y="167951"/>
                </a:cubicBezTo>
                <a:cubicBezTo>
                  <a:pt x="360784" y="186612"/>
                  <a:pt x="362314" y="207568"/>
                  <a:pt x="373225" y="223935"/>
                </a:cubicBezTo>
                <a:cubicBezTo>
                  <a:pt x="379445" y="233266"/>
                  <a:pt x="386871" y="241897"/>
                  <a:pt x="391886" y="251927"/>
                </a:cubicBezTo>
                <a:cubicBezTo>
                  <a:pt x="419066" y="306287"/>
                  <a:pt x="378594" y="252016"/>
                  <a:pt x="410547" y="326572"/>
                </a:cubicBezTo>
                <a:cubicBezTo>
                  <a:pt x="414012" y="334658"/>
                  <a:pt x="422988" y="339013"/>
                  <a:pt x="429209" y="345233"/>
                </a:cubicBezTo>
                <a:cubicBezTo>
                  <a:pt x="435429" y="363894"/>
                  <a:pt x="445430" y="381698"/>
                  <a:pt x="447870" y="401217"/>
                </a:cubicBezTo>
                <a:cubicBezTo>
                  <a:pt x="458420" y="485621"/>
                  <a:pt x="449270" y="452074"/>
                  <a:pt x="466531" y="503853"/>
                </a:cubicBezTo>
                <a:cubicBezTo>
                  <a:pt x="476725" y="585399"/>
                  <a:pt x="464649" y="556069"/>
                  <a:pt x="485192" y="597160"/>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0F107FBD-02D5-48BD-A6CB-9EBFD0D1AB18}"/>
              </a:ext>
            </a:extLst>
          </p:cNvPr>
          <p:cNvSpPr/>
          <p:nvPr/>
        </p:nvSpPr>
        <p:spPr>
          <a:xfrm rot="21348553">
            <a:off x="9029953" y="3954442"/>
            <a:ext cx="340658" cy="584332"/>
          </a:xfrm>
          <a:custGeom>
            <a:avLst/>
            <a:gdLst>
              <a:gd name="connsiteX0" fmla="*/ 0 w 485192"/>
              <a:gd name="connsiteY0" fmla="*/ 569168 h 597160"/>
              <a:gd name="connsiteX1" fmla="*/ 18662 w 485192"/>
              <a:gd name="connsiteY1" fmla="*/ 419878 h 597160"/>
              <a:gd name="connsiteX2" fmla="*/ 27992 w 485192"/>
              <a:gd name="connsiteY2" fmla="*/ 335902 h 597160"/>
              <a:gd name="connsiteX3" fmla="*/ 55984 w 485192"/>
              <a:gd name="connsiteY3" fmla="*/ 289249 h 597160"/>
              <a:gd name="connsiteX4" fmla="*/ 93307 w 485192"/>
              <a:gd name="connsiteY4" fmla="*/ 177282 h 597160"/>
              <a:gd name="connsiteX5" fmla="*/ 111968 w 485192"/>
              <a:gd name="connsiteY5" fmla="*/ 102637 h 597160"/>
              <a:gd name="connsiteX6" fmla="*/ 139960 w 485192"/>
              <a:gd name="connsiteY6" fmla="*/ 55984 h 597160"/>
              <a:gd name="connsiteX7" fmla="*/ 149290 w 485192"/>
              <a:gd name="connsiteY7" fmla="*/ 27992 h 597160"/>
              <a:gd name="connsiteX8" fmla="*/ 195943 w 485192"/>
              <a:gd name="connsiteY8" fmla="*/ 0 h 597160"/>
              <a:gd name="connsiteX9" fmla="*/ 233266 w 485192"/>
              <a:gd name="connsiteY9" fmla="*/ 9331 h 597160"/>
              <a:gd name="connsiteX10" fmla="*/ 317241 w 485192"/>
              <a:gd name="connsiteY10" fmla="*/ 102637 h 597160"/>
              <a:gd name="connsiteX11" fmla="*/ 335903 w 485192"/>
              <a:gd name="connsiteY11" fmla="*/ 139960 h 597160"/>
              <a:gd name="connsiteX12" fmla="*/ 354564 w 485192"/>
              <a:gd name="connsiteY12" fmla="*/ 167951 h 597160"/>
              <a:gd name="connsiteX13" fmla="*/ 373225 w 485192"/>
              <a:gd name="connsiteY13" fmla="*/ 223935 h 597160"/>
              <a:gd name="connsiteX14" fmla="*/ 391886 w 485192"/>
              <a:gd name="connsiteY14" fmla="*/ 251927 h 597160"/>
              <a:gd name="connsiteX15" fmla="*/ 410547 w 485192"/>
              <a:gd name="connsiteY15" fmla="*/ 326572 h 597160"/>
              <a:gd name="connsiteX16" fmla="*/ 429209 w 485192"/>
              <a:gd name="connsiteY16" fmla="*/ 345233 h 597160"/>
              <a:gd name="connsiteX17" fmla="*/ 447870 w 485192"/>
              <a:gd name="connsiteY17" fmla="*/ 401217 h 597160"/>
              <a:gd name="connsiteX18" fmla="*/ 466531 w 485192"/>
              <a:gd name="connsiteY18" fmla="*/ 503853 h 597160"/>
              <a:gd name="connsiteX19" fmla="*/ 485192 w 485192"/>
              <a:gd name="connsiteY19" fmla="*/ 597160 h 59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92" h="597160">
                <a:moveTo>
                  <a:pt x="0" y="569168"/>
                </a:moveTo>
                <a:cubicBezTo>
                  <a:pt x="6221" y="519405"/>
                  <a:pt x="12687" y="469671"/>
                  <a:pt x="18662" y="419878"/>
                </a:cubicBezTo>
                <a:cubicBezTo>
                  <a:pt x="22018" y="391914"/>
                  <a:pt x="20255" y="362983"/>
                  <a:pt x="27992" y="335902"/>
                </a:cubicBezTo>
                <a:cubicBezTo>
                  <a:pt x="32974" y="318464"/>
                  <a:pt x="46653" y="304800"/>
                  <a:pt x="55984" y="289249"/>
                </a:cubicBezTo>
                <a:cubicBezTo>
                  <a:pt x="78018" y="201110"/>
                  <a:pt x="63175" y="237543"/>
                  <a:pt x="93307" y="177282"/>
                </a:cubicBezTo>
                <a:cubicBezTo>
                  <a:pt x="96857" y="159533"/>
                  <a:pt x="102403" y="121767"/>
                  <a:pt x="111968" y="102637"/>
                </a:cubicBezTo>
                <a:cubicBezTo>
                  <a:pt x="120079" y="86416"/>
                  <a:pt x="131850" y="72205"/>
                  <a:pt x="139960" y="55984"/>
                </a:cubicBezTo>
                <a:cubicBezTo>
                  <a:pt x="144358" y="47187"/>
                  <a:pt x="144230" y="36426"/>
                  <a:pt x="149290" y="27992"/>
                </a:cubicBezTo>
                <a:cubicBezTo>
                  <a:pt x="162097" y="6647"/>
                  <a:pt x="173927" y="7339"/>
                  <a:pt x="195943" y="0"/>
                </a:cubicBezTo>
                <a:cubicBezTo>
                  <a:pt x="208384" y="3110"/>
                  <a:pt x="222760" y="1977"/>
                  <a:pt x="233266" y="9331"/>
                </a:cubicBezTo>
                <a:cubicBezTo>
                  <a:pt x="255879" y="25160"/>
                  <a:pt x="299557" y="74343"/>
                  <a:pt x="317241" y="102637"/>
                </a:cubicBezTo>
                <a:cubicBezTo>
                  <a:pt x="324613" y="114432"/>
                  <a:pt x="329002" y="127883"/>
                  <a:pt x="335903" y="139960"/>
                </a:cubicBezTo>
                <a:cubicBezTo>
                  <a:pt x="341467" y="149696"/>
                  <a:pt x="348344" y="158621"/>
                  <a:pt x="354564" y="167951"/>
                </a:cubicBezTo>
                <a:cubicBezTo>
                  <a:pt x="360784" y="186612"/>
                  <a:pt x="362314" y="207568"/>
                  <a:pt x="373225" y="223935"/>
                </a:cubicBezTo>
                <a:cubicBezTo>
                  <a:pt x="379445" y="233266"/>
                  <a:pt x="386871" y="241897"/>
                  <a:pt x="391886" y="251927"/>
                </a:cubicBezTo>
                <a:cubicBezTo>
                  <a:pt x="419066" y="306287"/>
                  <a:pt x="378594" y="252016"/>
                  <a:pt x="410547" y="326572"/>
                </a:cubicBezTo>
                <a:cubicBezTo>
                  <a:pt x="414012" y="334658"/>
                  <a:pt x="422988" y="339013"/>
                  <a:pt x="429209" y="345233"/>
                </a:cubicBezTo>
                <a:cubicBezTo>
                  <a:pt x="435429" y="363894"/>
                  <a:pt x="445430" y="381698"/>
                  <a:pt x="447870" y="401217"/>
                </a:cubicBezTo>
                <a:cubicBezTo>
                  <a:pt x="458420" y="485621"/>
                  <a:pt x="449270" y="452074"/>
                  <a:pt x="466531" y="503853"/>
                </a:cubicBezTo>
                <a:cubicBezTo>
                  <a:pt x="476725" y="585399"/>
                  <a:pt x="464649" y="556069"/>
                  <a:pt x="485192" y="597160"/>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30705485-5F63-4F93-ADD4-BDB1543B0954}"/>
              </a:ext>
            </a:extLst>
          </p:cNvPr>
          <p:cNvSpPr/>
          <p:nvPr/>
        </p:nvSpPr>
        <p:spPr>
          <a:xfrm rot="21351559">
            <a:off x="9616841" y="3947396"/>
            <a:ext cx="340658" cy="584332"/>
          </a:xfrm>
          <a:custGeom>
            <a:avLst/>
            <a:gdLst>
              <a:gd name="connsiteX0" fmla="*/ 0 w 485192"/>
              <a:gd name="connsiteY0" fmla="*/ 569168 h 597160"/>
              <a:gd name="connsiteX1" fmla="*/ 18662 w 485192"/>
              <a:gd name="connsiteY1" fmla="*/ 419878 h 597160"/>
              <a:gd name="connsiteX2" fmla="*/ 27992 w 485192"/>
              <a:gd name="connsiteY2" fmla="*/ 335902 h 597160"/>
              <a:gd name="connsiteX3" fmla="*/ 55984 w 485192"/>
              <a:gd name="connsiteY3" fmla="*/ 289249 h 597160"/>
              <a:gd name="connsiteX4" fmla="*/ 93307 w 485192"/>
              <a:gd name="connsiteY4" fmla="*/ 177282 h 597160"/>
              <a:gd name="connsiteX5" fmla="*/ 111968 w 485192"/>
              <a:gd name="connsiteY5" fmla="*/ 102637 h 597160"/>
              <a:gd name="connsiteX6" fmla="*/ 139960 w 485192"/>
              <a:gd name="connsiteY6" fmla="*/ 55984 h 597160"/>
              <a:gd name="connsiteX7" fmla="*/ 149290 w 485192"/>
              <a:gd name="connsiteY7" fmla="*/ 27992 h 597160"/>
              <a:gd name="connsiteX8" fmla="*/ 195943 w 485192"/>
              <a:gd name="connsiteY8" fmla="*/ 0 h 597160"/>
              <a:gd name="connsiteX9" fmla="*/ 233266 w 485192"/>
              <a:gd name="connsiteY9" fmla="*/ 9331 h 597160"/>
              <a:gd name="connsiteX10" fmla="*/ 317241 w 485192"/>
              <a:gd name="connsiteY10" fmla="*/ 102637 h 597160"/>
              <a:gd name="connsiteX11" fmla="*/ 335903 w 485192"/>
              <a:gd name="connsiteY11" fmla="*/ 139960 h 597160"/>
              <a:gd name="connsiteX12" fmla="*/ 354564 w 485192"/>
              <a:gd name="connsiteY12" fmla="*/ 167951 h 597160"/>
              <a:gd name="connsiteX13" fmla="*/ 373225 w 485192"/>
              <a:gd name="connsiteY13" fmla="*/ 223935 h 597160"/>
              <a:gd name="connsiteX14" fmla="*/ 391886 w 485192"/>
              <a:gd name="connsiteY14" fmla="*/ 251927 h 597160"/>
              <a:gd name="connsiteX15" fmla="*/ 410547 w 485192"/>
              <a:gd name="connsiteY15" fmla="*/ 326572 h 597160"/>
              <a:gd name="connsiteX16" fmla="*/ 429209 w 485192"/>
              <a:gd name="connsiteY16" fmla="*/ 345233 h 597160"/>
              <a:gd name="connsiteX17" fmla="*/ 447870 w 485192"/>
              <a:gd name="connsiteY17" fmla="*/ 401217 h 597160"/>
              <a:gd name="connsiteX18" fmla="*/ 466531 w 485192"/>
              <a:gd name="connsiteY18" fmla="*/ 503853 h 597160"/>
              <a:gd name="connsiteX19" fmla="*/ 485192 w 485192"/>
              <a:gd name="connsiteY19" fmla="*/ 597160 h 59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92" h="597160">
                <a:moveTo>
                  <a:pt x="0" y="569168"/>
                </a:moveTo>
                <a:cubicBezTo>
                  <a:pt x="6221" y="519405"/>
                  <a:pt x="12687" y="469671"/>
                  <a:pt x="18662" y="419878"/>
                </a:cubicBezTo>
                <a:cubicBezTo>
                  <a:pt x="22018" y="391914"/>
                  <a:pt x="20255" y="362983"/>
                  <a:pt x="27992" y="335902"/>
                </a:cubicBezTo>
                <a:cubicBezTo>
                  <a:pt x="32974" y="318464"/>
                  <a:pt x="46653" y="304800"/>
                  <a:pt x="55984" y="289249"/>
                </a:cubicBezTo>
                <a:cubicBezTo>
                  <a:pt x="78018" y="201110"/>
                  <a:pt x="63175" y="237543"/>
                  <a:pt x="93307" y="177282"/>
                </a:cubicBezTo>
                <a:cubicBezTo>
                  <a:pt x="96857" y="159533"/>
                  <a:pt x="102403" y="121767"/>
                  <a:pt x="111968" y="102637"/>
                </a:cubicBezTo>
                <a:cubicBezTo>
                  <a:pt x="120079" y="86416"/>
                  <a:pt x="131850" y="72205"/>
                  <a:pt x="139960" y="55984"/>
                </a:cubicBezTo>
                <a:cubicBezTo>
                  <a:pt x="144358" y="47187"/>
                  <a:pt x="144230" y="36426"/>
                  <a:pt x="149290" y="27992"/>
                </a:cubicBezTo>
                <a:cubicBezTo>
                  <a:pt x="162097" y="6647"/>
                  <a:pt x="173927" y="7339"/>
                  <a:pt x="195943" y="0"/>
                </a:cubicBezTo>
                <a:cubicBezTo>
                  <a:pt x="208384" y="3110"/>
                  <a:pt x="222760" y="1977"/>
                  <a:pt x="233266" y="9331"/>
                </a:cubicBezTo>
                <a:cubicBezTo>
                  <a:pt x="255879" y="25160"/>
                  <a:pt x="299557" y="74343"/>
                  <a:pt x="317241" y="102637"/>
                </a:cubicBezTo>
                <a:cubicBezTo>
                  <a:pt x="324613" y="114432"/>
                  <a:pt x="329002" y="127883"/>
                  <a:pt x="335903" y="139960"/>
                </a:cubicBezTo>
                <a:cubicBezTo>
                  <a:pt x="341467" y="149696"/>
                  <a:pt x="348344" y="158621"/>
                  <a:pt x="354564" y="167951"/>
                </a:cubicBezTo>
                <a:cubicBezTo>
                  <a:pt x="360784" y="186612"/>
                  <a:pt x="362314" y="207568"/>
                  <a:pt x="373225" y="223935"/>
                </a:cubicBezTo>
                <a:cubicBezTo>
                  <a:pt x="379445" y="233266"/>
                  <a:pt x="386871" y="241897"/>
                  <a:pt x="391886" y="251927"/>
                </a:cubicBezTo>
                <a:cubicBezTo>
                  <a:pt x="419066" y="306287"/>
                  <a:pt x="378594" y="252016"/>
                  <a:pt x="410547" y="326572"/>
                </a:cubicBezTo>
                <a:cubicBezTo>
                  <a:pt x="414012" y="334658"/>
                  <a:pt x="422988" y="339013"/>
                  <a:pt x="429209" y="345233"/>
                </a:cubicBezTo>
                <a:cubicBezTo>
                  <a:pt x="435429" y="363894"/>
                  <a:pt x="445430" y="381698"/>
                  <a:pt x="447870" y="401217"/>
                </a:cubicBezTo>
                <a:cubicBezTo>
                  <a:pt x="458420" y="485621"/>
                  <a:pt x="449270" y="452074"/>
                  <a:pt x="466531" y="503853"/>
                </a:cubicBezTo>
                <a:cubicBezTo>
                  <a:pt x="476725" y="585399"/>
                  <a:pt x="464649" y="556069"/>
                  <a:pt x="485192" y="597160"/>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5493AF6-48CC-4BB2-AC7C-C6BBEDCC7621}"/>
              </a:ext>
            </a:extLst>
          </p:cNvPr>
          <p:cNvSpPr/>
          <p:nvPr/>
        </p:nvSpPr>
        <p:spPr>
          <a:xfrm rot="21284465">
            <a:off x="5939631" y="3914281"/>
            <a:ext cx="841147" cy="584332"/>
          </a:xfrm>
          <a:custGeom>
            <a:avLst/>
            <a:gdLst>
              <a:gd name="connsiteX0" fmla="*/ 0 w 485192"/>
              <a:gd name="connsiteY0" fmla="*/ 569168 h 597160"/>
              <a:gd name="connsiteX1" fmla="*/ 18662 w 485192"/>
              <a:gd name="connsiteY1" fmla="*/ 419878 h 597160"/>
              <a:gd name="connsiteX2" fmla="*/ 27992 w 485192"/>
              <a:gd name="connsiteY2" fmla="*/ 335902 h 597160"/>
              <a:gd name="connsiteX3" fmla="*/ 55984 w 485192"/>
              <a:gd name="connsiteY3" fmla="*/ 289249 h 597160"/>
              <a:gd name="connsiteX4" fmla="*/ 93307 w 485192"/>
              <a:gd name="connsiteY4" fmla="*/ 177282 h 597160"/>
              <a:gd name="connsiteX5" fmla="*/ 111968 w 485192"/>
              <a:gd name="connsiteY5" fmla="*/ 102637 h 597160"/>
              <a:gd name="connsiteX6" fmla="*/ 139960 w 485192"/>
              <a:gd name="connsiteY6" fmla="*/ 55984 h 597160"/>
              <a:gd name="connsiteX7" fmla="*/ 149290 w 485192"/>
              <a:gd name="connsiteY7" fmla="*/ 27992 h 597160"/>
              <a:gd name="connsiteX8" fmla="*/ 195943 w 485192"/>
              <a:gd name="connsiteY8" fmla="*/ 0 h 597160"/>
              <a:gd name="connsiteX9" fmla="*/ 233266 w 485192"/>
              <a:gd name="connsiteY9" fmla="*/ 9331 h 597160"/>
              <a:gd name="connsiteX10" fmla="*/ 317241 w 485192"/>
              <a:gd name="connsiteY10" fmla="*/ 102637 h 597160"/>
              <a:gd name="connsiteX11" fmla="*/ 335903 w 485192"/>
              <a:gd name="connsiteY11" fmla="*/ 139960 h 597160"/>
              <a:gd name="connsiteX12" fmla="*/ 354564 w 485192"/>
              <a:gd name="connsiteY12" fmla="*/ 167951 h 597160"/>
              <a:gd name="connsiteX13" fmla="*/ 373225 w 485192"/>
              <a:gd name="connsiteY13" fmla="*/ 223935 h 597160"/>
              <a:gd name="connsiteX14" fmla="*/ 391886 w 485192"/>
              <a:gd name="connsiteY14" fmla="*/ 251927 h 597160"/>
              <a:gd name="connsiteX15" fmla="*/ 410547 w 485192"/>
              <a:gd name="connsiteY15" fmla="*/ 326572 h 597160"/>
              <a:gd name="connsiteX16" fmla="*/ 429209 w 485192"/>
              <a:gd name="connsiteY16" fmla="*/ 345233 h 597160"/>
              <a:gd name="connsiteX17" fmla="*/ 447870 w 485192"/>
              <a:gd name="connsiteY17" fmla="*/ 401217 h 597160"/>
              <a:gd name="connsiteX18" fmla="*/ 466531 w 485192"/>
              <a:gd name="connsiteY18" fmla="*/ 503853 h 597160"/>
              <a:gd name="connsiteX19" fmla="*/ 485192 w 485192"/>
              <a:gd name="connsiteY19" fmla="*/ 597160 h 59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92" h="597160">
                <a:moveTo>
                  <a:pt x="0" y="569168"/>
                </a:moveTo>
                <a:cubicBezTo>
                  <a:pt x="6221" y="519405"/>
                  <a:pt x="12687" y="469671"/>
                  <a:pt x="18662" y="419878"/>
                </a:cubicBezTo>
                <a:cubicBezTo>
                  <a:pt x="22018" y="391914"/>
                  <a:pt x="20255" y="362983"/>
                  <a:pt x="27992" y="335902"/>
                </a:cubicBezTo>
                <a:cubicBezTo>
                  <a:pt x="32974" y="318464"/>
                  <a:pt x="46653" y="304800"/>
                  <a:pt x="55984" y="289249"/>
                </a:cubicBezTo>
                <a:cubicBezTo>
                  <a:pt x="78018" y="201110"/>
                  <a:pt x="63175" y="237543"/>
                  <a:pt x="93307" y="177282"/>
                </a:cubicBezTo>
                <a:cubicBezTo>
                  <a:pt x="96857" y="159533"/>
                  <a:pt x="102403" y="121767"/>
                  <a:pt x="111968" y="102637"/>
                </a:cubicBezTo>
                <a:cubicBezTo>
                  <a:pt x="120079" y="86416"/>
                  <a:pt x="131850" y="72205"/>
                  <a:pt x="139960" y="55984"/>
                </a:cubicBezTo>
                <a:cubicBezTo>
                  <a:pt x="144358" y="47187"/>
                  <a:pt x="144230" y="36426"/>
                  <a:pt x="149290" y="27992"/>
                </a:cubicBezTo>
                <a:cubicBezTo>
                  <a:pt x="162097" y="6647"/>
                  <a:pt x="173927" y="7339"/>
                  <a:pt x="195943" y="0"/>
                </a:cubicBezTo>
                <a:cubicBezTo>
                  <a:pt x="208384" y="3110"/>
                  <a:pt x="222760" y="1977"/>
                  <a:pt x="233266" y="9331"/>
                </a:cubicBezTo>
                <a:cubicBezTo>
                  <a:pt x="255879" y="25160"/>
                  <a:pt x="299557" y="74343"/>
                  <a:pt x="317241" y="102637"/>
                </a:cubicBezTo>
                <a:cubicBezTo>
                  <a:pt x="324613" y="114432"/>
                  <a:pt x="329002" y="127883"/>
                  <a:pt x="335903" y="139960"/>
                </a:cubicBezTo>
                <a:cubicBezTo>
                  <a:pt x="341467" y="149696"/>
                  <a:pt x="348344" y="158621"/>
                  <a:pt x="354564" y="167951"/>
                </a:cubicBezTo>
                <a:cubicBezTo>
                  <a:pt x="360784" y="186612"/>
                  <a:pt x="362314" y="207568"/>
                  <a:pt x="373225" y="223935"/>
                </a:cubicBezTo>
                <a:cubicBezTo>
                  <a:pt x="379445" y="233266"/>
                  <a:pt x="386871" y="241897"/>
                  <a:pt x="391886" y="251927"/>
                </a:cubicBezTo>
                <a:cubicBezTo>
                  <a:pt x="419066" y="306287"/>
                  <a:pt x="378594" y="252016"/>
                  <a:pt x="410547" y="326572"/>
                </a:cubicBezTo>
                <a:cubicBezTo>
                  <a:pt x="414012" y="334658"/>
                  <a:pt x="422988" y="339013"/>
                  <a:pt x="429209" y="345233"/>
                </a:cubicBezTo>
                <a:cubicBezTo>
                  <a:pt x="435429" y="363894"/>
                  <a:pt x="445430" y="381698"/>
                  <a:pt x="447870" y="401217"/>
                </a:cubicBezTo>
                <a:cubicBezTo>
                  <a:pt x="458420" y="485621"/>
                  <a:pt x="449270" y="452074"/>
                  <a:pt x="466531" y="503853"/>
                </a:cubicBezTo>
                <a:cubicBezTo>
                  <a:pt x="476725" y="585399"/>
                  <a:pt x="464649" y="556069"/>
                  <a:pt x="485192" y="597160"/>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1EF53AEE-0F71-4DDC-9E68-473C86CDD318}"/>
              </a:ext>
            </a:extLst>
          </p:cNvPr>
          <p:cNvSpPr/>
          <p:nvPr/>
        </p:nvSpPr>
        <p:spPr>
          <a:xfrm rot="21447448">
            <a:off x="11046053" y="3935859"/>
            <a:ext cx="841147" cy="584332"/>
          </a:xfrm>
          <a:custGeom>
            <a:avLst/>
            <a:gdLst>
              <a:gd name="connsiteX0" fmla="*/ 0 w 485192"/>
              <a:gd name="connsiteY0" fmla="*/ 569168 h 597160"/>
              <a:gd name="connsiteX1" fmla="*/ 18662 w 485192"/>
              <a:gd name="connsiteY1" fmla="*/ 419878 h 597160"/>
              <a:gd name="connsiteX2" fmla="*/ 27992 w 485192"/>
              <a:gd name="connsiteY2" fmla="*/ 335902 h 597160"/>
              <a:gd name="connsiteX3" fmla="*/ 55984 w 485192"/>
              <a:gd name="connsiteY3" fmla="*/ 289249 h 597160"/>
              <a:gd name="connsiteX4" fmla="*/ 93307 w 485192"/>
              <a:gd name="connsiteY4" fmla="*/ 177282 h 597160"/>
              <a:gd name="connsiteX5" fmla="*/ 111968 w 485192"/>
              <a:gd name="connsiteY5" fmla="*/ 102637 h 597160"/>
              <a:gd name="connsiteX6" fmla="*/ 139960 w 485192"/>
              <a:gd name="connsiteY6" fmla="*/ 55984 h 597160"/>
              <a:gd name="connsiteX7" fmla="*/ 149290 w 485192"/>
              <a:gd name="connsiteY7" fmla="*/ 27992 h 597160"/>
              <a:gd name="connsiteX8" fmla="*/ 195943 w 485192"/>
              <a:gd name="connsiteY8" fmla="*/ 0 h 597160"/>
              <a:gd name="connsiteX9" fmla="*/ 233266 w 485192"/>
              <a:gd name="connsiteY9" fmla="*/ 9331 h 597160"/>
              <a:gd name="connsiteX10" fmla="*/ 317241 w 485192"/>
              <a:gd name="connsiteY10" fmla="*/ 102637 h 597160"/>
              <a:gd name="connsiteX11" fmla="*/ 335903 w 485192"/>
              <a:gd name="connsiteY11" fmla="*/ 139960 h 597160"/>
              <a:gd name="connsiteX12" fmla="*/ 354564 w 485192"/>
              <a:gd name="connsiteY12" fmla="*/ 167951 h 597160"/>
              <a:gd name="connsiteX13" fmla="*/ 373225 w 485192"/>
              <a:gd name="connsiteY13" fmla="*/ 223935 h 597160"/>
              <a:gd name="connsiteX14" fmla="*/ 391886 w 485192"/>
              <a:gd name="connsiteY14" fmla="*/ 251927 h 597160"/>
              <a:gd name="connsiteX15" fmla="*/ 410547 w 485192"/>
              <a:gd name="connsiteY15" fmla="*/ 326572 h 597160"/>
              <a:gd name="connsiteX16" fmla="*/ 429209 w 485192"/>
              <a:gd name="connsiteY16" fmla="*/ 345233 h 597160"/>
              <a:gd name="connsiteX17" fmla="*/ 447870 w 485192"/>
              <a:gd name="connsiteY17" fmla="*/ 401217 h 597160"/>
              <a:gd name="connsiteX18" fmla="*/ 466531 w 485192"/>
              <a:gd name="connsiteY18" fmla="*/ 503853 h 597160"/>
              <a:gd name="connsiteX19" fmla="*/ 485192 w 485192"/>
              <a:gd name="connsiteY19" fmla="*/ 597160 h 59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92" h="597160">
                <a:moveTo>
                  <a:pt x="0" y="569168"/>
                </a:moveTo>
                <a:cubicBezTo>
                  <a:pt x="6221" y="519405"/>
                  <a:pt x="12687" y="469671"/>
                  <a:pt x="18662" y="419878"/>
                </a:cubicBezTo>
                <a:cubicBezTo>
                  <a:pt x="22018" y="391914"/>
                  <a:pt x="20255" y="362983"/>
                  <a:pt x="27992" y="335902"/>
                </a:cubicBezTo>
                <a:cubicBezTo>
                  <a:pt x="32974" y="318464"/>
                  <a:pt x="46653" y="304800"/>
                  <a:pt x="55984" y="289249"/>
                </a:cubicBezTo>
                <a:cubicBezTo>
                  <a:pt x="78018" y="201110"/>
                  <a:pt x="63175" y="237543"/>
                  <a:pt x="93307" y="177282"/>
                </a:cubicBezTo>
                <a:cubicBezTo>
                  <a:pt x="96857" y="159533"/>
                  <a:pt x="102403" y="121767"/>
                  <a:pt x="111968" y="102637"/>
                </a:cubicBezTo>
                <a:cubicBezTo>
                  <a:pt x="120079" y="86416"/>
                  <a:pt x="131850" y="72205"/>
                  <a:pt x="139960" y="55984"/>
                </a:cubicBezTo>
                <a:cubicBezTo>
                  <a:pt x="144358" y="47187"/>
                  <a:pt x="144230" y="36426"/>
                  <a:pt x="149290" y="27992"/>
                </a:cubicBezTo>
                <a:cubicBezTo>
                  <a:pt x="162097" y="6647"/>
                  <a:pt x="173927" y="7339"/>
                  <a:pt x="195943" y="0"/>
                </a:cubicBezTo>
                <a:cubicBezTo>
                  <a:pt x="208384" y="3110"/>
                  <a:pt x="222760" y="1977"/>
                  <a:pt x="233266" y="9331"/>
                </a:cubicBezTo>
                <a:cubicBezTo>
                  <a:pt x="255879" y="25160"/>
                  <a:pt x="299557" y="74343"/>
                  <a:pt x="317241" y="102637"/>
                </a:cubicBezTo>
                <a:cubicBezTo>
                  <a:pt x="324613" y="114432"/>
                  <a:pt x="329002" y="127883"/>
                  <a:pt x="335903" y="139960"/>
                </a:cubicBezTo>
                <a:cubicBezTo>
                  <a:pt x="341467" y="149696"/>
                  <a:pt x="348344" y="158621"/>
                  <a:pt x="354564" y="167951"/>
                </a:cubicBezTo>
                <a:cubicBezTo>
                  <a:pt x="360784" y="186612"/>
                  <a:pt x="362314" y="207568"/>
                  <a:pt x="373225" y="223935"/>
                </a:cubicBezTo>
                <a:cubicBezTo>
                  <a:pt x="379445" y="233266"/>
                  <a:pt x="386871" y="241897"/>
                  <a:pt x="391886" y="251927"/>
                </a:cubicBezTo>
                <a:cubicBezTo>
                  <a:pt x="419066" y="306287"/>
                  <a:pt x="378594" y="252016"/>
                  <a:pt x="410547" y="326572"/>
                </a:cubicBezTo>
                <a:cubicBezTo>
                  <a:pt x="414012" y="334658"/>
                  <a:pt x="422988" y="339013"/>
                  <a:pt x="429209" y="345233"/>
                </a:cubicBezTo>
                <a:cubicBezTo>
                  <a:pt x="435429" y="363894"/>
                  <a:pt x="445430" y="381698"/>
                  <a:pt x="447870" y="401217"/>
                </a:cubicBezTo>
                <a:cubicBezTo>
                  <a:pt x="458420" y="485621"/>
                  <a:pt x="449270" y="452074"/>
                  <a:pt x="466531" y="503853"/>
                </a:cubicBezTo>
                <a:cubicBezTo>
                  <a:pt x="476725" y="585399"/>
                  <a:pt x="464649" y="556069"/>
                  <a:pt x="485192" y="597160"/>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12FC4B0B-709A-4B42-A699-2109FC39DAE8}"/>
              </a:ext>
            </a:extLst>
          </p:cNvPr>
          <p:cNvSpPr/>
          <p:nvPr/>
        </p:nvSpPr>
        <p:spPr>
          <a:xfrm rot="21397817">
            <a:off x="7230877" y="3881037"/>
            <a:ext cx="841147" cy="584332"/>
          </a:xfrm>
          <a:custGeom>
            <a:avLst/>
            <a:gdLst>
              <a:gd name="connsiteX0" fmla="*/ 0 w 485192"/>
              <a:gd name="connsiteY0" fmla="*/ 569168 h 597160"/>
              <a:gd name="connsiteX1" fmla="*/ 18662 w 485192"/>
              <a:gd name="connsiteY1" fmla="*/ 419878 h 597160"/>
              <a:gd name="connsiteX2" fmla="*/ 27992 w 485192"/>
              <a:gd name="connsiteY2" fmla="*/ 335902 h 597160"/>
              <a:gd name="connsiteX3" fmla="*/ 55984 w 485192"/>
              <a:gd name="connsiteY3" fmla="*/ 289249 h 597160"/>
              <a:gd name="connsiteX4" fmla="*/ 93307 w 485192"/>
              <a:gd name="connsiteY4" fmla="*/ 177282 h 597160"/>
              <a:gd name="connsiteX5" fmla="*/ 111968 w 485192"/>
              <a:gd name="connsiteY5" fmla="*/ 102637 h 597160"/>
              <a:gd name="connsiteX6" fmla="*/ 139960 w 485192"/>
              <a:gd name="connsiteY6" fmla="*/ 55984 h 597160"/>
              <a:gd name="connsiteX7" fmla="*/ 149290 w 485192"/>
              <a:gd name="connsiteY7" fmla="*/ 27992 h 597160"/>
              <a:gd name="connsiteX8" fmla="*/ 195943 w 485192"/>
              <a:gd name="connsiteY8" fmla="*/ 0 h 597160"/>
              <a:gd name="connsiteX9" fmla="*/ 233266 w 485192"/>
              <a:gd name="connsiteY9" fmla="*/ 9331 h 597160"/>
              <a:gd name="connsiteX10" fmla="*/ 317241 w 485192"/>
              <a:gd name="connsiteY10" fmla="*/ 102637 h 597160"/>
              <a:gd name="connsiteX11" fmla="*/ 335903 w 485192"/>
              <a:gd name="connsiteY11" fmla="*/ 139960 h 597160"/>
              <a:gd name="connsiteX12" fmla="*/ 354564 w 485192"/>
              <a:gd name="connsiteY12" fmla="*/ 167951 h 597160"/>
              <a:gd name="connsiteX13" fmla="*/ 373225 w 485192"/>
              <a:gd name="connsiteY13" fmla="*/ 223935 h 597160"/>
              <a:gd name="connsiteX14" fmla="*/ 391886 w 485192"/>
              <a:gd name="connsiteY14" fmla="*/ 251927 h 597160"/>
              <a:gd name="connsiteX15" fmla="*/ 410547 w 485192"/>
              <a:gd name="connsiteY15" fmla="*/ 326572 h 597160"/>
              <a:gd name="connsiteX16" fmla="*/ 429209 w 485192"/>
              <a:gd name="connsiteY16" fmla="*/ 345233 h 597160"/>
              <a:gd name="connsiteX17" fmla="*/ 447870 w 485192"/>
              <a:gd name="connsiteY17" fmla="*/ 401217 h 597160"/>
              <a:gd name="connsiteX18" fmla="*/ 466531 w 485192"/>
              <a:gd name="connsiteY18" fmla="*/ 503853 h 597160"/>
              <a:gd name="connsiteX19" fmla="*/ 485192 w 485192"/>
              <a:gd name="connsiteY19" fmla="*/ 597160 h 59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192" h="597160">
                <a:moveTo>
                  <a:pt x="0" y="569168"/>
                </a:moveTo>
                <a:cubicBezTo>
                  <a:pt x="6221" y="519405"/>
                  <a:pt x="12687" y="469671"/>
                  <a:pt x="18662" y="419878"/>
                </a:cubicBezTo>
                <a:cubicBezTo>
                  <a:pt x="22018" y="391914"/>
                  <a:pt x="20255" y="362983"/>
                  <a:pt x="27992" y="335902"/>
                </a:cubicBezTo>
                <a:cubicBezTo>
                  <a:pt x="32974" y="318464"/>
                  <a:pt x="46653" y="304800"/>
                  <a:pt x="55984" y="289249"/>
                </a:cubicBezTo>
                <a:cubicBezTo>
                  <a:pt x="78018" y="201110"/>
                  <a:pt x="63175" y="237543"/>
                  <a:pt x="93307" y="177282"/>
                </a:cubicBezTo>
                <a:cubicBezTo>
                  <a:pt x="96857" y="159533"/>
                  <a:pt x="102403" y="121767"/>
                  <a:pt x="111968" y="102637"/>
                </a:cubicBezTo>
                <a:cubicBezTo>
                  <a:pt x="120079" y="86416"/>
                  <a:pt x="131850" y="72205"/>
                  <a:pt x="139960" y="55984"/>
                </a:cubicBezTo>
                <a:cubicBezTo>
                  <a:pt x="144358" y="47187"/>
                  <a:pt x="144230" y="36426"/>
                  <a:pt x="149290" y="27992"/>
                </a:cubicBezTo>
                <a:cubicBezTo>
                  <a:pt x="162097" y="6647"/>
                  <a:pt x="173927" y="7339"/>
                  <a:pt x="195943" y="0"/>
                </a:cubicBezTo>
                <a:cubicBezTo>
                  <a:pt x="208384" y="3110"/>
                  <a:pt x="222760" y="1977"/>
                  <a:pt x="233266" y="9331"/>
                </a:cubicBezTo>
                <a:cubicBezTo>
                  <a:pt x="255879" y="25160"/>
                  <a:pt x="299557" y="74343"/>
                  <a:pt x="317241" y="102637"/>
                </a:cubicBezTo>
                <a:cubicBezTo>
                  <a:pt x="324613" y="114432"/>
                  <a:pt x="329002" y="127883"/>
                  <a:pt x="335903" y="139960"/>
                </a:cubicBezTo>
                <a:cubicBezTo>
                  <a:pt x="341467" y="149696"/>
                  <a:pt x="348344" y="158621"/>
                  <a:pt x="354564" y="167951"/>
                </a:cubicBezTo>
                <a:cubicBezTo>
                  <a:pt x="360784" y="186612"/>
                  <a:pt x="362314" y="207568"/>
                  <a:pt x="373225" y="223935"/>
                </a:cubicBezTo>
                <a:cubicBezTo>
                  <a:pt x="379445" y="233266"/>
                  <a:pt x="386871" y="241897"/>
                  <a:pt x="391886" y="251927"/>
                </a:cubicBezTo>
                <a:cubicBezTo>
                  <a:pt x="419066" y="306287"/>
                  <a:pt x="378594" y="252016"/>
                  <a:pt x="410547" y="326572"/>
                </a:cubicBezTo>
                <a:cubicBezTo>
                  <a:pt x="414012" y="334658"/>
                  <a:pt x="422988" y="339013"/>
                  <a:pt x="429209" y="345233"/>
                </a:cubicBezTo>
                <a:cubicBezTo>
                  <a:pt x="435429" y="363894"/>
                  <a:pt x="445430" y="381698"/>
                  <a:pt x="447870" y="401217"/>
                </a:cubicBezTo>
                <a:cubicBezTo>
                  <a:pt x="458420" y="485621"/>
                  <a:pt x="449270" y="452074"/>
                  <a:pt x="466531" y="503853"/>
                </a:cubicBezTo>
                <a:cubicBezTo>
                  <a:pt x="476725" y="585399"/>
                  <a:pt x="464649" y="556069"/>
                  <a:pt x="485192" y="597160"/>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2F7AFDF-1A43-40E5-B9C8-E6B7E2ADC98E}"/>
              </a:ext>
            </a:extLst>
          </p:cNvPr>
          <p:cNvGrpSpPr/>
          <p:nvPr/>
        </p:nvGrpSpPr>
        <p:grpSpPr>
          <a:xfrm>
            <a:off x="3422426" y="5006294"/>
            <a:ext cx="797656" cy="431306"/>
            <a:chOff x="3422426" y="5006294"/>
            <a:chExt cx="797656" cy="431306"/>
          </a:xfrm>
        </p:grpSpPr>
        <p:sp>
          <p:nvSpPr>
            <p:cNvPr id="75" name="Rectangle 74">
              <a:extLst>
                <a:ext uri="{FF2B5EF4-FFF2-40B4-BE49-F238E27FC236}">
                  <a16:creationId xmlns:a16="http://schemas.microsoft.com/office/drawing/2014/main" id="{F41EE211-13F1-473C-9A62-287BB873419A}"/>
                </a:ext>
              </a:extLst>
            </p:cNvPr>
            <p:cNvSpPr/>
            <p:nvPr/>
          </p:nvSpPr>
          <p:spPr>
            <a:xfrm>
              <a:off x="3548774" y="500629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28A31F6-6275-40FB-869F-EF85D7D779B7}"/>
                </a:ext>
              </a:extLst>
            </p:cNvPr>
            <p:cNvSpPr/>
            <p:nvPr/>
          </p:nvSpPr>
          <p:spPr>
            <a:xfrm>
              <a:off x="3438592" y="508339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0284894-0BC0-4D82-A538-3EFD05EE9752}"/>
                </a:ext>
              </a:extLst>
            </p:cNvPr>
            <p:cNvSpPr/>
            <p:nvPr/>
          </p:nvSpPr>
          <p:spPr>
            <a:xfrm>
              <a:off x="3488428" y="517572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7A5F71F-8ADB-4025-BEBC-6A3840B8B090}"/>
                </a:ext>
              </a:extLst>
            </p:cNvPr>
            <p:cNvSpPr/>
            <p:nvPr/>
          </p:nvSpPr>
          <p:spPr>
            <a:xfrm>
              <a:off x="3589518" y="526996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9DC4E76-FBEA-450C-929A-448418A3DFD6}"/>
                </a:ext>
              </a:extLst>
            </p:cNvPr>
            <p:cNvSpPr/>
            <p:nvPr/>
          </p:nvSpPr>
          <p:spPr>
            <a:xfrm>
              <a:off x="3656080" y="539188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0077A69-77FD-45BB-B17B-5A04F42355FE}"/>
                </a:ext>
              </a:extLst>
            </p:cNvPr>
            <p:cNvSpPr/>
            <p:nvPr/>
          </p:nvSpPr>
          <p:spPr>
            <a:xfrm>
              <a:off x="3598930" y="510625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C789AAB-822A-435E-9EEC-061ECD4CD398}"/>
                </a:ext>
              </a:extLst>
            </p:cNvPr>
            <p:cNvSpPr/>
            <p:nvPr/>
          </p:nvSpPr>
          <p:spPr>
            <a:xfrm>
              <a:off x="3475218" y="53879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90D33C2-3428-475B-9F6D-47120D7B1D4F}"/>
                </a:ext>
              </a:extLst>
            </p:cNvPr>
            <p:cNvSpPr/>
            <p:nvPr/>
          </p:nvSpPr>
          <p:spPr>
            <a:xfrm>
              <a:off x="3422426" y="526996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EF48889-2B64-4333-8EB4-5A51856079C3}"/>
                </a:ext>
              </a:extLst>
            </p:cNvPr>
            <p:cNvSpPr/>
            <p:nvPr/>
          </p:nvSpPr>
          <p:spPr>
            <a:xfrm>
              <a:off x="3752279" y="529221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6E04B21-83CC-4699-95BE-E801E311FEF2}"/>
                </a:ext>
              </a:extLst>
            </p:cNvPr>
            <p:cNvSpPr/>
            <p:nvPr/>
          </p:nvSpPr>
          <p:spPr>
            <a:xfrm>
              <a:off x="3752279" y="519946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6ACF877-3247-4397-8E2F-D736961D8542}"/>
                </a:ext>
              </a:extLst>
            </p:cNvPr>
            <p:cNvSpPr/>
            <p:nvPr/>
          </p:nvSpPr>
          <p:spPr>
            <a:xfrm>
              <a:off x="3809351" y="508446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3EBF08A-4CE2-4D3D-B96B-B40F85BF8F3A}"/>
                </a:ext>
              </a:extLst>
            </p:cNvPr>
            <p:cNvSpPr/>
            <p:nvPr/>
          </p:nvSpPr>
          <p:spPr>
            <a:xfrm>
              <a:off x="3947149" y="538604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951895C-8782-4403-88C6-6D6FF1549209}"/>
                </a:ext>
              </a:extLst>
            </p:cNvPr>
            <p:cNvSpPr/>
            <p:nvPr/>
          </p:nvSpPr>
          <p:spPr>
            <a:xfrm>
              <a:off x="3951271" y="52680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14116EA-09F4-4CB6-9BBC-A23652256CF7}"/>
                </a:ext>
              </a:extLst>
            </p:cNvPr>
            <p:cNvSpPr/>
            <p:nvPr/>
          </p:nvSpPr>
          <p:spPr>
            <a:xfrm>
              <a:off x="4082967" y="52985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72FD711-DE60-4B0E-92DC-B962B0E64DBF}"/>
                </a:ext>
              </a:extLst>
            </p:cNvPr>
            <p:cNvSpPr/>
            <p:nvPr/>
          </p:nvSpPr>
          <p:spPr>
            <a:xfrm>
              <a:off x="3889999" y="517986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3F16F68-CA34-4A91-BCFC-2C7742B4C633}"/>
                </a:ext>
              </a:extLst>
            </p:cNvPr>
            <p:cNvSpPr/>
            <p:nvPr/>
          </p:nvSpPr>
          <p:spPr>
            <a:xfrm>
              <a:off x="3809351" y="53592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8F20C48-82EB-49AD-8EEB-7D7A87936DBB}"/>
                </a:ext>
              </a:extLst>
            </p:cNvPr>
            <p:cNvSpPr/>
            <p:nvPr/>
          </p:nvSpPr>
          <p:spPr>
            <a:xfrm>
              <a:off x="4037424" y="515651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E6A6C318-971C-4BDE-92D7-C3E951517347}"/>
                </a:ext>
              </a:extLst>
            </p:cNvPr>
            <p:cNvSpPr/>
            <p:nvPr/>
          </p:nvSpPr>
          <p:spPr>
            <a:xfrm>
              <a:off x="4105782" y="501795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87834563-6849-4B55-9DED-3A1338F5804E}"/>
                </a:ext>
              </a:extLst>
            </p:cNvPr>
            <p:cNvSpPr/>
            <p:nvPr/>
          </p:nvSpPr>
          <p:spPr>
            <a:xfrm>
              <a:off x="3974930" y="508648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3B601E9-B4DF-499F-B318-EAE4A66C0690}"/>
                </a:ext>
              </a:extLst>
            </p:cNvPr>
            <p:cNvSpPr/>
            <p:nvPr/>
          </p:nvSpPr>
          <p:spPr>
            <a:xfrm>
              <a:off x="3725955" y="501448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E3F9FBCF-C19A-4FDF-9491-5B1B16AAB9F9}"/>
              </a:ext>
            </a:extLst>
          </p:cNvPr>
          <p:cNvGrpSpPr/>
          <p:nvPr/>
        </p:nvGrpSpPr>
        <p:grpSpPr>
          <a:xfrm>
            <a:off x="6065177" y="5039590"/>
            <a:ext cx="797656" cy="431306"/>
            <a:chOff x="3422426" y="5006294"/>
            <a:chExt cx="797656" cy="431306"/>
          </a:xfrm>
        </p:grpSpPr>
        <p:sp>
          <p:nvSpPr>
            <p:cNvPr id="98" name="Rectangle 97">
              <a:extLst>
                <a:ext uri="{FF2B5EF4-FFF2-40B4-BE49-F238E27FC236}">
                  <a16:creationId xmlns:a16="http://schemas.microsoft.com/office/drawing/2014/main" id="{12B52A1D-2534-4A42-B473-45409B372E52}"/>
                </a:ext>
              </a:extLst>
            </p:cNvPr>
            <p:cNvSpPr/>
            <p:nvPr/>
          </p:nvSpPr>
          <p:spPr>
            <a:xfrm>
              <a:off x="3548774" y="500629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9F28DEF-4552-4689-AACE-1EA18141A84E}"/>
                </a:ext>
              </a:extLst>
            </p:cNvPr>
            <p:cNvSpPr/>
            <p:nvPr/>
          </p:nvSpPr>
          <p:spPr>
            <a:xfrm>
              <a:off x="3438592" y="508339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6D14282-152D-4DC2-B9AF-BE5FBAFF8C57}"/>
                </a:ext>
              </a:extLst>
            </p:cNvPr>
            <p:cNvSpPr/>
            <p:nvPr/>
          </p:nvSpPr>
          <p:spPr>
            <a:xfrm>
              <a:off x="3488428" y="517572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0835CC6-1733-4930-874D-010B5A18176F}"/>
                </a:ext>
              </a:extLst>
            </p:cNvPr>
            <p:cNvSpPr/>
            <p:nvPr/>
          </p:nvSpPr>
          <p:spPr>
            <a:xfrm>
              <a:off x="3589518" y="526996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653B1B0-03E6-46E3-BECB-56105723D742}"/>
                </a:ext>
              </a:extLst>
            </p:cNvPr>
            <p:cNvSpPr/>
            <p:nvPr/>
          </p:nvSpPr>
          <p:spPr>
            <a:xfrm>
              <a:off x="3656080" y="539188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EEDA160-6710-4550-BC2B-867BBE39BF53}"/>
                </a:ext>
              </a:extLst>
            </p:cNvPr>
            <p:cNvSpPr/>
            <p:nvPr/>
          </p:nvSpPr>
          <p:spPr>
            <a:xfrm>
              <a:off x="3598930" y="510625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3FD3743-47F5-4501-A8A8-388CF7D66AFF}"/>
                </a:ext>
              </a:extLst>
            </p:cNvPr>
            <p:cNvSpPr/>
            <p:nvPr/>
          </p:nvSpPr>
          <p:spPr>
            <a:xfrm>
              <a:off x="3475218" y="53879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B756047-4780-4838-A51E-96444B6B4ED7}"/>
                </a:ext>
              </a:extLst>
            </p:cNvPr>
            <p:cNvSpPr/>
            <p:nvPr/>
          </p:nvSpPr>
          <p:spPr>
            <a:xfrm>
              <a:off x="3422426" y="526996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CD2190BB-453E-431F-B93E-41E754388813}"/>
                </a:ext>
              </a:extLst>
            </p:cNvPr>
            <p:cNvSpPr/>
            <p:nvPr/>
          </p:nvSpPr>
          <p:spPr>
            <a:xfrm>
              <a:off x="3752279" y="529221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205155F-74E4-4114-A69F-A7A32557F4DE}"/>
                </a:ext>
              </a:extLst>
            </p:cNvPr>
            <p:cNvSpPr/>
            <p:nvPr/>
          </p:nvSpPr>
          <p:spPr>
            <a:xfrm>
              <a:off x="3752279" y="519946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F2D2403-78EB-4FC9-B81D-65321F6F8131}"/>
                </a:ext>
              </a:extLst>
            </p:cNvPr>
            <p:cNvSpPr/>
            <p:nvPr/>
          </p:nvSpPr>
          <p:spPr>
            <a:xfrm>
              <a:off x="3809351" y="508446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DECCF89-DBD1-4B27-8AFC-49600C703602}"/>
                </a:ext>
              </a:extLst>
            </p:cNvPr>
            <p:cNvSpPr/>
            <p:nvPr/>
          </p:nvSpPr>
          <p:spPr>
            <a:xfrm>
              <a:off x="3947149" y="538604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F20388E8-F8C3-4EB0-AF41-925A0B795AEF}"/>
                </a:ext>
              </a:extLst>
            </p:cNvPr>
            <p:cNvSpPr/>
            <p:nvPr/>
          </p:nvSpPr>
          <p:spPr>
            <a:xfrm>
              <a:off x="3951271" y="52680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839ED25-BA2C-414C-BB32-F925C6F7EFF7}"/>
                </a:ext>
              </a:extLst>
            </p:cNvPr>
            <p:cNvSpPr/>
            <p:nvPr/>
          </p:nvSpPr>
          <p:spPr>
            <a:xfrm>
              <a:off x="4082967" y="52985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0D18EDB-E5C6-46A7-9823-7DFC10E05393}"/>
                </a:ext>
              </a:extLst>
            </p:cNvPr>
            <p:cNvSpPr/>
            <p:nvPr/>
          </p:nvSpPr>
          <p:spPr>
            <a:xfrm>
              <a:off x="3889999" y="517986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4AE82D61-F19F-4C96-93BA-A4CB609CF3EE}"/>
                </a:ext>
              </a:extLst>
            </p:cNvPr>
            <p:cNvSpPr/>
            <p:nvPr/>
          </p:nvSpPr>
          <p:spPr>
            <a:xfrm>
              <a:off x="3809351" y="53592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A7D97AC5-4EA7-4033-BC73-75F75A189A2E}"/>
                </a:ext>
              </a:extLst>
            </p:cNvPr>
            <p:cNvSpPr/>
            <p:nvPr/>
          </p:nvSpPr>
          <p:spPr>
            <a:xfrm>
              <a:off x="4037424" y="515651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C64C47C-3FB8-41A5-8971-E5E5FC0C7756}"/>
                </a:ext>
              </a:extLst>
            </p:cNvPr>
            <p:cNvSpPr/>
            <p:nvPr/>
          </p:nvSpPr>
          <p:spPr>
            <a:xfrm>
              <a:off x="4105782" y="501795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C252AFD4-1031-4F19-BA8D-7DE729D11B0D}"/>
                </a:ext>
              </a:extLst>
            </p:cNvPr>
            <p:cNvSpPr/>
            <p:nvPr/>
          </p:nvSpPr>
          <p:spPr>
            <a:xfrm>
              <a:off x="3974930" y="508648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8036826-2DA4-4A1C-9592-5372686F3E97}"/>
                </a:ext>
              </a:extLst>
            </p:cNvPr>
            <p:cNvSpPr/>
            <p:nvPr/>
          </p:nvSpPr>
          <p:spPr>
            <a:xfrm>
              <a:off x="3725955" y="501448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20FE104A-0E7C-42EB-89AA-3D954ED332F5}"/>
              </a:ext>
            </a:extLst>
          </p:cNvPr>
          <p:cNvGrpSpPr/>
          <p:nvPr/>
        </p:nvGrpSpPr>
        <p:grpSpPr>
          <a:xfrm>
            <a:off x="7250933" y="5070637"/>
            <a:ext cx="797656" cy="431306"/>
            <a:chOff x="3422426" y="5006294"/>
            <a:chExt cx="797656" cy="431306"/>
          </a:xfrm>
        </p:grpSpPr>
        <p:sp>
          <p:nvSpPr>
            <p:cNvPr id="119" name="Rectangle 118">
              <a:extLst>
                <a:ext uri="{FF2B5EF4-FFF2-40B4-BE49-F238E27FC236}">
                  <a16:creationId xmlns:a16="http://schemas.microsoft.com/office/drawing/2014/main" id="{43D63963-387E-4B4A-B508-56C67A175D34}"/>
                </a:ext>
              </a:extLst>
            </p:cNvPr>
            <p:cNvSpPr/>
            <p:nvPr/>
          </p:nvSpPr>
          <p:spPr>
            <a:xfrm>
              <a:off x="3548774" y="500629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14AABB5-43BC-4C88-897D-979BCE14426D}"/>
                </a:ext>
              </a:extLst>
            </p:cNvPr>
            <p:cNvSpPr/>
            <p:nvPr/>
          </p:nvSpPr>
          <p:spPr>
            <a:xfrm>
              <a:off x="3438592" y="508339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295DD184-2335-419F-80A2-3E6F82781F46}"/>
                </a:ext>
              </a:extLst>
            </p:cNvPr>
            <p:cNvSpPr/>
            <p:nvPr/>
          </p:nvSpPr>
          <p:spPr>
            <a:xfrm>
              <a:off x="3488428" y="517572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3AE660D-7CD2-492B-B8D5-49B0A62D241A}"/>
                </a:ext>
              </a:extLst>
            </p:cNvPr>
            <p:cNvSpPr/>
            <p:nvPr/>
          </p:nvSpPr>
          <p:spPr>
            <a:xfrm>
              <a:off x="3589518" y="526996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72FE443-17F5-419B-8B76-A6E5D9BD0F84}"/>
                </a:ext>
              </a:extLst>
            </p:cNvPr>
            <p:cNvSpPr/>
            <p:nvPr/>
          </p:nvSpPr>
          <p:spPr>
            <a:xfrm>
              <a:off x="3656080" y="539188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177BE016-93DB-4CB5-806B-37DB7ECBF1D8}"/>
                </a:ext>
              </a:extLst>
            </p:cNvPr>
            <p:cNvSpPr/>
            <p:nvPr/>
          </p:nvSpPr>
          <p:spPr>
            <a:xfrm>
              <a:off x="3598930" y="510625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4F7AF368-0EAF-4648-8CAF-4E2971317F32}"/>
                </a:ext>
              </a:extLst>
            </p:cNvPr>
            <p:cNvSpPr/>
            <p:nvPr/>
          </p:nvSpPr>
          <p:spPr>
            <a:xfrm>
              <a:off x="3475218" y="53879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1040601-BA26-462E-84D2-CEEC74B346F5}"/>
                </a:ext>
              </a:extLst>
            </p:cNvPr>
            <p:cNvSpPr/>
            <p:nvPr/>
          </p:nvSpPr>
          <p:spPr>
            <a:xfrm>
              <a:off x="3422426" y="526996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DD1991E-B29B-45F9-B470-8F2E6F42EED1}"/>
                </a:ext>
              </a:extLst>
            </p:cNvPr>
            <p:cNvSpPr/>
            <p:nvPr/>
          </p:nvSpPr>
          <p:spPr>
            <a:xfrm>
              <a:off x="3752279" y="529221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7188ACD0-E441-441D-AC0B-EE1F842F4EA0}"/>
                </a:ext>
              </a:extLst>
            </p:cNvPr>
            <p:cNvSpPr/>
            <p:nvPr/>
          </p:nvSpPr>
          <p:spPr>
            <a:xfrm>
              <a:off x="3752279" y="519946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0F9C60C-8CC1-4C17-A96D-69862F867E8D}"/>
                </a:ext>
              </a:extLst>
            </p:cNvPr>
            <p:cNvSpPr/>
            <p:nvPr/>
          </p:nvSpPr>
          <p:spPr>
            <a:xfrm>
              <a:off x="3809351" y="508446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11CD0F2-0DDE-42CD-AA0D-F4090C16F4C7}"/>
                </a:ext>
              </a:extLst>
            </p:cNvPr>
            <p:cNvSpPr/>
            <p:nvPr/>
          </p:nvSpPr>
          <p:spPr>
            <a:xfrm>
              <a:off x="3947149" y="538604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1F41E7D2-2865-45F5-8AB3-F7DCD91E08B0}"/>
                </a:ext>
              </a:extLst>
            </p:cNvPr>
            <p:cNvSpPr/>
            <p:nvPr/>
          </p:nvSpPr>
          <p:spPr>
            <a:xfrm>
              <a:off x="3951271" y="52680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A3C66DF-CA34-4221-A22A-6D2C3F293E3E}"/>
                </a:ext>
              </a:extLst>
            </p:cNvPr>
            <p:cNvSpPr/>
            <p:nvPr/>
          </p:nvSpPr>
          <p:spPr>
            <a:xfrm>
              <a:off x="4082967" y="52985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58E3AA46-8D8B-4650-A7DE-77BEFD12C0D3}"/>
                </a:ext>
              </a:extLst>
            </p:cNvPr>
            <p:cNvSpPr/>
            <p:nvPr/>
          </p:nvSpPr>
          <p:spPr>
            <a:xfrm>
              <a:off x="3889999" y="517986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D644102E-4F77-4024-94A2-FB1E72E903E5}"/>
                </a:ext>
              </a:extLst>
            </p:cNvPr>
            <p:cNvSpPr/>
            <p:nvPr/>
          </p:nvSpPr>
          <p:spPr>
            <a:xfrm>
              <a:off x="3809351" y="53592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69131AF2-3B35-4D72-9393-64AF9060CC58}"/>
                </a:ext>
              </a:extLst>
            </p:cNvPr>
            <p:cNvSpPr/>
            <p:nvPr/>
          </p:nvSpPr>
          <p:spPr>
            <a:xfrm>
              <a:off x="4037424" y="515651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9CD084EB-D956-43BA-A361-4EAB26E91EC8}"/>
                </a:ext>
              </a:extLst>
            </p:cNvPr>
            <p:cNvSpPr/>
            <p:nvPr/>
          </p:nvSpPr>
          <p:spPr>
            <a:xfrm>
              <a:off x="4105782" y="501795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9E1184F-2C54-424F-89DF-772609F8557D}"/>
                </a:ext>
              </a:extLst>
            </p:cNvPr>
            <p:cNvSpPr/>
            <p:nvPr/>
          </p:nvSpPr>
          <p:spPr>
            <a:xfrm>
              <a:off x="3974930" y="508648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279CEB84-BA6F-492E-A980-182DB3BE122E}"/>
                </a:ext>
              </a:extLst>
            </p:cNvPr>
            <p:cNvSpPr/>
            <p:nvPr/>
          </p:nvSpPr>
          <p:spPr>
            <a:xfrm>
              <a:off x="3725955" y="501448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575AA3C-6F1E-43B8-BC48-30AAAFF68BC2}"/>
              </a:ext>
            </a:extLst>
          </p:cNvPr>
          <p:cNvGrpSpPr/>
          <p:nvPr/>
        </p:nvGrpSpPr>
        <p:grpSpPr>
          <a:xfrm>
            <a:off x="11046052" y="5101809"/>
            <a:ext cx="797656" cy="431306"/>
            <a:chOff x="3422426" y="5006294"/>
            <a:chExt cx="797656" cy="431306"/>
          </a:xfrm>
        </p:grpSpPr>
        <p:sp>
          <p:nvSpPr>
            <p:cNvPr id="140" name="Rectangle 139">
              <a:extLst>
                <a:ext uri="{FF2B5EF4-FFF2-40B4-BE49-F238E27FC236}">
                  <a16:creationId xmlns:a16="http://schemas.microsoft.com/office/drawing/2014/main" id="{626044EE-3BD8-49AF-968E-796D83637372}"/>
                </a:ext>
              </a:extLst>
            </p:cNvPr>
            <p:cNvSpPr/>
            <p:nvPr/>
          </p:nvSpPr>
          <p:spPr>
            <a:xfrm>
              <a:off x="3548774" y="500629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CBB7083-5BEC-4761-A570-58E67ED818E5}"/>
                </a:ext>
              </a:extLst>
            </p:cNvPr>
            <p:cNvSpPr/>
            <p:nvPr/>
          </p:nvSpPr>
          <p:spPr>
            <a:xfrm>
              <a:off x="3438592" y="508339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5DDBDE1A-F1E4-4E9C-839F-4A763E36472A}"/>
                </a:ext>
              </a:extLst>
            </p:cNvPr>
            <p:cNvSpPr/>
            <p:nvPr/>
          </p:nvSpPr>
          <p:spPr>
            <a:xfrm>
              <a:off x="3488428" y="517572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12C18C2-6EF4-4C0C-8B3E-8969A447BDE7}"/>
                </a:ext>
              </a:extLst>
            </p:cNvPr>
            <p:cNvSpPr/>
            <p:nvPr/>
          </p:nvSpPr>
          <p:spPr>
            <a:xfrm>
              <a:off x="3589518" y="526996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991F2CB-2672-483C-9CB4-D6E53C1FADBA}"/>
                </a:ext>
              </a:extLst>
            </p:cNvPr>
            <p:cNvSpPr/>
            <p:nvPr/>
          </p:nvSpPr>
          <p:spPr>
            <a:xfrm>
              <a:off x="3656080" y="539188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153FDDB-EB95-4E70-B1C1-FBF6ED1F09A2}"/>
                </a:ext>
              </a:extLst>
            </p:cNvPr>
            <p:cNvSpPr/>
            <p:nvPr/>
          </p:nvSpPr>
          <p:spPr>
            <a:xfrm>
              <a:off x="3598930" y="510625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0BA9D7A7-E298-4C0F-A03E-C3FA7C4815AC}"/>
                </a:ext>
              </a:extLst>
            </p:cNvPr>
            <p:cNvSpPr/>
            <p:nvPr/>
          </p:nvSpPr>
          <p:spPr>
            <a:xfrm>
              <a:off x="3475218" y="53879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538DEAA-26EB-42D9-AC51-E760552FA823}"/>
                </a:ext>
              </a:extLst>
            </p:cNvPr>
            <p:cNvSpPr/>
            <p:nvPr/>
          </p:nvSpPr>
          <p:spPr>
            <a:xfrm>
              <a:off x="3422426" y="526996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3CF8B9A3-F7DA-43DA-8115-445A4B6B5CA7}"/>
                </a:ext>
              </a:extLst>
            </p:cNvPr>
            <p:cNvSpPr/>
            <p:nvPr/>
          </p:nvSpPr>
          <p:spPr>
            <a:xfrm>
              <a:off x="3752279" y="529221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7AC58024-C6E4-49F0-BDE8-D8563D984B2D}"/>
                </a:ext>
              </a:extLst>
            </p:cNvPr>
            <p:cNvSpPr/>
            <p:nvPr/>
          </p:nvSpPr>
          <p:spPr>
            <a:xfrm>
              <a:off x="3752279" y="519946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CAA993F8-E19E-40F1-B7AD-B369414DFF2C}"/>
                </a:ext>
              </a:extLst>
            </p:cNvPr>
            <p:cNvSpPr/>
            <p:nvPr/>
          </p:nvSpPr>
          <p:spPr>
            <a:xfrm>
              <a:off x="3809351" y="508446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0B774D60-2CCD-4120-BFC2-F16E37829A44}"/>
                </a:ext>
              </a:extLst>
            </p:cNvPr>
            <p:cNvSpPr/>
            <p:nvPr/>
          </p:nvSpPr>
          <p:spPr>
            <a:xfrm>
              <a:off x="3947149" y="538604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6EB3B378-161D-463E-8423-794A233FE3EA}"/>
                </a:ext>
              </a:extLst>
            </p:cNvPr>
            <p:cNvSpPr/>
            <p:nvPr/>
          </p:nvSpPr>
          <p:spPr>
            <a:xfrm>
              <a:off x="3951271" y="52680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973B7414-CBCA-479E-A075-D81425D8543D}"/>
                </a:ext>
              </a:extLst>
            </p:cNvPr>
            <p:cNvSpPr/>
            <p:nvPr/>
          </p:nvSpPr>
          <p:spPr>
            <a:xfrm>
              <a:off x="4082967" y="52985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6DF246FC-80C8-4758-9F6E-727E42A4890F}"/>
                </a:ext>
              </a:extLst>
            </p:cNvPr>
            <p:cNvSpPr/>
            <p:nvPr/>
          </p:nvSpPr>
          <p:spPr>
            <a:xfrm>
              <a:off x="3889999" y="517986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A99B0926-9C13-4D54-A504-206D5CB863BA}"/>
                </a:ext>
              </a:extLst>
            </p:cNvPr>
            <p:cNvSpPr/>
            <p:nvPr/>
          </p:nvSpPr>
          <p:spPr>
            <a:xfrm>
              <a:off x="3809351" y="53592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9CAD965-C74E-40FB-9FE3-5E61D0A9A254}"/>
                </a:ext>
              </a:extLst>
            </p:cNvPr>
            <p:cNvSpPr/>
            <p:nvPr/>
          </p:nvSpPr>
          <p:spPr>
            <a:xfrm>
              <a:off x="4037424" y="515651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9E6BCB10-AFCC-403D-B99B-49C0DCBFE288}"/>
                </a:ext>
              </a:extLst>
            </p:cNvPr>
            <p:cNvSpPr/>
            <p:nvPr/>
          </p:nvSpPr>
          <p:spPr>
            <a:xfrm>
              <a:off x="4105782" y="501795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08D50CBE-F855-402B-9917-C04C132A06D8}"/>
                </a:ext>
              </a:extLst>
            </p:cNvPr>
            <p:cNvSpPr/>
            <p:nvPr/>
          </p:nvSpPr>
          <p:spPr>
            <a:xfrm>
              <a:off x="3974930" y="508648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16260D54-DBC5-48F3-8861-C54A616F1F1F}"/>
                </a:ext>
              </a:extLst>
            </p:cNvPr>
            <p:cNvSpPr/>
            <p:nvPr/>
          </p:nvSpPr>
          <p:spPr>
            <a:xfrm>
              <a:off x="3725955" y="501448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0" name="Rectangle 159">
            <a:extLst>
              <a:ext uri="{FF2B5EF4-FFF2-40B4-BE49-F238E27FC236}">
                <a16:creationId xmlns:a16="http://schemas.microsoft.com/office/drawing/2014/main" id="{C05725C4-DE3E-4C80-BDA4-0179BC55AD7C}"/>
              </a:ext>
            </a:extLst>
          </p:cNvPr>
          <p:cNvSpPr/>
          <p:nvPr/>
        </p:nvSpPr>
        <p:spPr>
          <a:xfrm>
            <a:off x="8498728" y="527123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7E394240-877B-4EEC-B1B6-FF2088F1E938}"/>
              </a:ext>
            </a:extLst>
          </p:cNvPr>
          <p:cNvSpPr/>
          <p:nvPr/>
        </p:nvSpPr>
        <p:spPr>
          <a:xfrm>
            <a:off x="2744747" y="518073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a:extLst>
              <a:ext uri="{FF2B5EF4-FFF2-40B4-BE49-F238E27FC236}">
                <a16:creationId xmlns:a16="http://schemas.microsoft.com/office/drawing/2014/main" id="{060E6A08-A0C9-46B2-BAD8-32DCDF5531A3}"/>
              </a:ext>
            </a:extLst>
          </p:cNvPr>
          <p:cNvSpPr/>
          <p:nvPr/>
        </p:nvSpPr>
        <p:spPr>
          <a:xfrm>
            <a:off x="2743200" y="4338735"/>
            <a:ext cx="121364" cy="83975"/>
          </a:xfrm>
          <a:custGeom>
            <a:avLst/>
            <a:gdLst>
              <a:gd name="connsiteX0" fmla="*/ 0 w 121364"/>
              <a:gd name="connsiteY0" fmla="*/ 74645 h 83975"/>
              <a:gd name="connsiteX1" fmla="*/ 37322 w 121364"/>
              <a:gd name="connsiteY1" fmla="*/ 0 h 83975"/>
              <a:gd name="connsiteX2" fmla="*/ 93306 w 121364"/>
              <a:gd name="connsiteY2" fmla="*/ 18661 h 83975"/>
              <a:gd name="connsiteX3" fmla="*/ 102637 w 121364"/>
              <a:gd name="connsiteY3" fmla="*/ 55983 h 83975"/>
              <a:gd name="connsiteX4" fmla="*/ 121298 w 121364"/>
              <a:gd name="connsiteY4" fmla="*/ 83975 h 8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64" h="83975">
                <a:moveTo>
                  <a:pt x="0" y="74645"/>
                </a:moveTo>
                <a:cubicBezTo>
                  <a:pt x="2976" y="56788"/>
                  <a:pt x="-1551" y="0"/>
                  <a:pt x="37322" y="0"/>
                </a:cubicBezTo>
                <a:cubicBezTo>
                  <a:pt x="56993" y="0"/>
                  <a:pt x="74645" y="12441"/>
                  <a:pt x="93306" y="18661"/>
                </a:cubicBezTo>
                <a:cubicBezTo>
                  <a:pt x="96416" y="31102"/>
                  <a:pt x="96902" y="44513"/>
                  <a:pt x="102637" y="55983"/>
                </a:cubicBezTo>
                <a:cubicBezTo>
                  <a:pt x="123497" y="97703"/>
                  <a:pt x="121298" y="58474"/>
                  <a:pt x="121298" y="83975"/>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a:extLst>
              <a:ext uri="{FF2B5EF4-FFF2-40B4-BE49-F238E27FC236}">
                <a16:creationId xmlns:a16="http://schemas.microsoft.com/office/drawing/2014/main" id="{5C2E42C7-5C5C-4F74-AEF5-6B876A2BE12E}"/>
              </a:ext>
            </a:extLst>
          </p:cNvPr>
          <p:cNvSpPr/>
          <p:nvPr/>
        </p:nvSpPr>
        <p:spPr>
          <a:xfrm>
            <a:off x="8516927" y="4380722"/>
            <a:ext cx="121364" cy="83975"/>
          </a:xfrm>
          <a:custGeom>
            <a:avLst/>
            <a:gdLst>
              <a:gd name="connsiteX0" fmla="*/ 0 w 121364"/>
              <a:gd name="connsiteY0" fmla="*/ 74645 h 83975"/>
              <a:gd name="connsiteX1" fmla="*/ 37322 w 121364"/>
              <a:gd name="connsiteY1" fmla="*/ 0 h 83975"/>
              <a:gd name="connsiteX2" fmla="*/ 93306 w 121364"/>
              <a:gd name="connsiteY2" fmla="*/ 18661 h 83975"/>
              <a:gd name="connsiteX3" fmla="*/ 102637 w 121364"/>
              <a:gd name="connsiteY3" fmla="*/ 55983 h 83975"/>
              <a:gd name="connsiteX4" fmla="*/ 121298 w 121364"/>
              <a:gd name="connsiteY4" fmla="*/ 83975 h 8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64" h="83975">
                <a:moveTo>
                  <a:pt x="0" y="74645"/>
                </a:moveTo>
                <a:cubicBezTo>
                  <a:pt x="2976" y="56788"/>
                  <a:pt x="-1551" y="0"/>
                  <a:pt x="37322" y="0"/>
                </a:cubicBezTo>
                <a:cubicBezTo>
                  <a:pt x="56993" y="0"/>
                  <a:pt x="74645" y="12441"/>
                  <a:pt x="93306" y="18661"/>
                </a:cubicBezTo>
                <a:cubicBezTo>
                  <a:pt x="96416" y="31102"/>
                  <a:pt x="96902" y="44513"/>
                  <a:pt x="102637" y="55983"/>
                </a:cubicBezTo>
                <a:cubicBezTo>
                  <a:pt x="123497" y="97703"/>
                  <a:pt x="121298" y="58474"/>
                  <a:pt x="121298" y="83975"/>
                </a:cubicBezTo>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924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3E103-92E5-47F2-B90D-42BCA5148266}"/>
              </a:ext>
            </a:extLst>
          </p:cNvPr>
          <p:cNvSpPr>
            <a:spLocks noGrp="1"/>
          </p:cNvSpPr>
          <p:nvPr>
            <p:ph type="body" sz="quarter" idx="11"/>
          </p:nvPr>
        </p:nvSpPr>
        <p:spPr>
          <a:xfrm>
            <a:off x="527051" y="620688"/>
            <a:ext cx="11233149" cy="4560912"/>
          </a:xfrm>
        </p:spPr>
        <p:txBody>
          <a:bodyPr/>
          <a:lstStyle/>
          <a:p>
            <a:r>
              <a:rPr lang="en-US"/>
              <a:t>Starts from RNA</a:t>
            </a:r>
          </a:p>
          <a:p>
            <a:pPr lvl="1"/>
            <a:r>
              <a:rPr lang="en-US"/>
              <a:t>99.9% of the cases, messenger RNA (more informative of the cell state)</a:t>
            </a:r>
          </a:p>
          <a:p>
            <a:r>
              <a:rPr lang="en-US"/>
              <a:t>RNA is converted to cDNA, then fragmented, then sequenced</a:t>
            </a:r>
          </a:p>
          <a:p>
            <a:r>
              <a:rPr lang="en-US"/>
              <a:t>Useful for:</a:t>
            </a:r>
          </a:p>
          <a:p>
            <a:pPr lvl="1"/>
            <a:r>
              <a:rPr lang="en-US"/>
              <a:t>Measuring gene expression</a:t>
            </a:r>
          </a:p>
          <a:p>
            <a:pPr lvl="1"/>
            <a:r>
              <a:rPr lang="en-US"/>
              <a:t>Measuring differential gene expression</a:t>
            </a:r>
          </a:p>
          <a:p>
            <a:pPr lvl="1"/>
            <a:r>
              <a:rPr lang="en-US"/>
              <a:t>Detecting mutations on the expressed sequences</a:t>
            </a:r>
          </a:p>
          <a:p>
            <a:pPr lvl="1"/>
            <a:r>
              <a:rPr lang="en-US"/>
              <a:t>Identifying new isoforms</a:t>
            </a:r>
          </a:p>
          <a:p>
            <a:pPr lvl="1"/>
            <a:r>
              <a:rPr lang="en-US"/>
              <a:t>When compared with WXS/WGS:</a:t>
            </a:r>
          </a:p>
          <a:p>
            <a:pPr lvl="2"/>
            <a:r>
              <a:rPr lang="en-US"/>
              <a:t>RNA editing (detect mutations generated post-transcription)</a:t>
            </a:r>
          </a:p>
          <a:p>
            <a:pPr lvl="2"/>
            <a:r>
              <a:rPr lang="en-US"/>
              <a:t>Allele-Specific expression (see if one allele is more expressed than the other)</a:t>
            </a:r>
          </a:p>
          <a:p>
            <a:endParaRPr lang="en-US"/>
          </a:p>
          <a:p>
            <a:pPr lvl="1"/>
            <a:endParaRPr lang="en-US"/>
          </a:p>
        </p:txBody>
      </p:sp>
      <p:sp>
        <p:nvSpPr>
          <p:cNvPr id="3" name="Text Placeholder 2">
            <a:extLst>
              <a:ext uri="{FF2B5EF4-FFF2-40B4-BE49-F238E27FC236}">
                <a16:creationId xmlns:a16="http://schemas.microsoft.com/office/drawing/2014/main" id="{3B04CE4A-38F6-46C8-A70A-0461CE656305}"/>
              </a:ext>
            </a:extLst>
          </p:cNvPr>
          <p:cNvSpPr>
            <a:spLocks noGrp="1"/>
          </p:cNvSpPr>
          <p:nvPr>
            <p:ph type="body" sz="quarter" idx="10"/>
          </p:nvPr>
        </p:nvSpPr>
        <p:spPr/>
        <p:txBody>
          <a:bodyPr/>
          <a:lstStyle/>
          <a:p>
            <a:r>
              <a:rPr lang="en-US"/>
              <a:t>RNA Sequencing</a:t>
            </a:r>
          </a:p>
        </p:txBody>
      </p:sp>
    </p:spTree>
    <p:extLst>
      <p:ext uri="{BB962C8B-B14F-4D97-AF65-F5344CB8AC3E}">
        <p14:creationId xmlns:p14="http://schemas.microsoft.com/office/powerpoint/2010/main" val="2832308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3E103-92E5-47F2-B90D-42BCA5148266}"/>
              </a:ext>
            </a:extLst>
          </p:cNvPr>
          <p:cNvSpPr>
            <a:spLocks noGrp="1"/>
          </p:cNvSpPr>
          <p:nvPr>
            <p:ph type="body" sz="quarter" idx="11"/>
          </p:nvPr>
        </p:nvSpPr>
        <p:spPr>
          <a:xfrm>
            <a:off x="527051" y="620688"/>
            <a:ext cx="11233149" cy="3160878"/>
          </a:xfrm>
        </p:spPr>
        <p:txBody>
          <a:bodyPr/>
          <a:lstStyle/>
          <a:p>
            <a:r>
              <a:rPr lang="en-US"/>
              <a:t>Typical profile on IGV:</a:t>
            </a:r>
          </a:p>
          <a:p>
            <a:pPr lvl="1"/>
            <a:r>
              <a:rPr lang="en-US"/>
              <a:t>Non-uniform coverage</a:t>
            </a:r>
          </a:p>
          <a:p>
            <a:pPr lvl="1"/>
            <a:r>
              <a:rPr lang="en-US"/>
              <a:t>Presence of splicing</a:t>
            </a:r>
          </a:p>
          <a:p>
            <a:pPr lvl="1"/>
            <a:r>
              <a:rPr lang="en-US"/>
              <a:t>Reads tend to localize precisely on exons</a:t>
            </a:r>
          </a:p>
          <a:p>
            <a:endParaRPr lang="en-US"/>
          </a:p>
          <a:p>
            <a:pPr lvl="1"/>
            <a:endParaRPr lang="en-US"/>
          </a:p>
        </p:txBody>
      </p:sp>
      <p:sp>
        <p:nvSpPr>
          <p:cNvPr id="3" name="Text Placeholder 2">
            <a:extLst>
              <a:ext uri="{FF2B5EF4-FFF2-40B4-BE49-F238E27FC236}">
                <a16:creationId xmlns:a16="http://schemas.microsoft.com/office/drawing/2014/main" id="{3B04CE4A-38F6-46C8-A70A-0461CE656305}"/>
              </a:ext>
            </a:extLst>
          </p:cNvPr>
          <p:cNvSpPr>
            <a:spLocks noGrp="1"/>
          </p:cNvSpPr>
          <p:nvPr>
            <p:ph type="body" sz="quarter" idx="10"/>
          </p:nvPr>
        </p:nvSpPr>
        <p:spPr/>
        <p:txBody>
          <a:bodyPr/>
          <a:lstStyle/>
          <a:p>
            <a:r>
              <a:rPr lang="en-US"/>
              <a:t>RNA Sequencing</a:t>
            </a:r>
          </a:p>
        </p:txBody>
      </p:sp>
      <p:cxnSp>
        <p:nvCxnSpPr>
          <p:cNvPr id="4" name="Straight Arrow Connector 3">
            <a:extLst>
              <a:ext uri="{FF2B5EF4-FFF2-40B4-BE49-F238E27FC236}">
                <a16:creationId xmlns:a16="http://schemas.microsoft.com/office/drawing/2014/main" id="{21528376-D7E8-4CD0-BC5E-C70CF07EFB32}"/>
              </a:ext>
            </a:extLst>
          </p:cNvPr>
          <p:cNvCxnSpPr>
            <a:cxnSpLocks/>
          </p:cNvCxnSpPr>
          <p:nvPr/>
        </p:nvCxnSpPr>
        <p:spPr>
          <a:xfrm flipV="1">
            <a:off x="2220686" y="3070638"/>
            <a:ext cx="9666514" cy="3984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E409C7E-68C6-4DEA-A3F2-76C6C89F1C6F}"/>
              </a:ext>
            </a:extLst>
          </p:cNvPr>
          <p:cNvSpPr txBox="1"/>
          <p:nvPr/>
        </p:nvSpPr>
        <p:spPr>
          <a:xfrm>
            <a:off x="137482" y="5499454"/>
            <a:ext cx="1404937" cy="400110"/>
          </a:xfrm>
          <a:prstGeom prst="rect">
            <a:avLst/>
          </a:prstGeom>
          <a:noFill/>
        </p:spPr>
        <p:txBody>
          <a:bodyPr wrap="square" rtlCol="0">
            <a:spAutoFit/>
          </a:bodyPr>
          <a:lstStyle/>
          <a:p>
            <a:pPr algn="l"/>
            <a:r>
              <a:rPr lang="en-US" sz="2000" b="1">
                <a:solidFill>
                  <a:schemeClr val="bg1">
                    <a:lumMod val="65000"/>
                  </a:schemeClr>
                </a:solidFill>
                <a:latin typeface="Century Gothic" panose="020B0502020202020204" pitchFamily="34" charset="0"/>
              </a:rPr>
              <a:t>Reads</a:t>
            </a:r>
            <a:endParaRPr lang="en-US" sz="2000" b="1" dirty="0">
              <a:solidFill>
                <a:schemeClr val="bg1">
                  <a:lumMod val="65000"/>
                </a:schemeClr>
              </a:solidFill>
              <a:latin typeface="Century Gothic" panose="020B0502020202020204" pitchFamily="34" charset="0"/>
            </a:endParaRPr>
          </a:p>
        </p:txBody>
      </p:sp>
      <p:sp>
        <p:nvSpPr>
          <p:cNvPr id="6" name="TextBox 5">
            <a:extLst>
              <a:ext uri="{FF2B5EF4-FFF2-40B4-BE49-F238E27FC236}">
                <a16:creationId xmlns:a16="http://schemas.microsoft.com/office/drawing/2014/main" id="{4B47B9A1-EF97-4E75-9465-6436461F716F}"/>
              </a:ext>
            </a:extLst>
          </p:cNvPr>
          <p:cNvSpPr txBox="1"/>
          <p:nvPr/>
        </p:nvSpPr>
        <p:spPr>
          <a:xfrm>
            <a:off x="10886" y="3773125"/>
            <a:ext cx="1814966" cy="707886"/>
          </a:xfrm>
          <a:prstGeom prst="rect">
            <a:avLst/>
          </a:prstGeom>
          <a:noFill/>
        </p:spPr>
        <p:txBody>
          <a:bodyPr wrap="square" rtlCol="0">
            <a:spAutoFit/>
          </a:bodyPr>
          <a:lstStyle/>
          <a:p>
            <a:pPr algn="l"/>
            <a:r>
              <a:rPr lang="en-US" sz="2000" b="1">
                <a:solidFill>
                  <a:srgbClr val="0070C0"/>
                </a:solidFill>
                <a:latin typeface="Century Gothic" panose="020B0502020202020204" pitchFamily="34" charset="0"/>
              </a:rPr>
              <a:t>Coverage Profile (WIG)</a:t>
            </a:r>
            <a:endParaRPr lang="en-US" sz="2000" b="1" dirty="0">
              <a:solidFill>
                <a:srgbClr val="0070C0"/>
              </a:solidFill>
              <a:latin typeface="Century Gothic" panose="020B0502020202020204" pitchFamily="34" charset="0"/>
            </a:endParaRPr>
          </a:p>
        </p:txBody>
      </p:sp>
      <p:sp>
        <p:nvSpPr>
          <p:cNvPr id="7" name="TextBox 6">
            <a:extLst>
              <a:ext uri="{FF2B5EF4-FFF2-40B4-BE49-F238E27FC236}">
                <a16:creationId xmlns:a16="http://schemas.microsoft.com/office/drawing/2014/main" id="{3EDFA371-50A9-45FC-9430-04F411D55C8A}"/>
              </a:ext>
            </a:extLst>
          </p:cNvPr>
          <p:cNvSpPr txBox="1"/>
          <p:nvPr/>
        </p:nvSpPr>
        <p:spPr>
          <a:xfrm>
            <a:off x="139959" y="6018459"/>
            <a:ext cx="1404937" cy="400110"/>
          </a:xfrm>
          <a:prstGeom prst="rect">
            <a:avLst/>
          </a:prstGeom>
          <a:noFill/>
        </p:spPr>
        <p:txBody>
          <a:bodyPr wrap="square" rtlCol="0">
            <a:spAutoFit/>
          </a:bodyPr>
          <a:lstStyle/>
          <a:p>
            <a:pPr algn="l"/>
            <a:r>
              <a:rPr lang="en-US" sz="2000" b="1">
                <a:solidFill>
                  <a:srgbClr val="C00000"/>
                </a:solidFill>
                <a:latin typeface="Century Gothic" panose="020B0502020202020204" pitchFamily="34" charset="0"/>
              </a:rPr>
              <a:t>Genes</a:t>
            </a:r>
            <a:endParaRPr lang="en-US" sz="2000" b="1" dirty="0">
              <a:solidFill>
                <a:srgbClr val="C00000"/>
              </a:solidFill>
              <a:latin typeface="Century Gothic" panose="020B0502020202020204" pitchFamily="34" charset="0"/>
            </a:endParaRPr>
          </a:p>
        </p:txBody>
      </p:sp>
      <p:cxnSp>
        <p:nvCxnSpPr>
          <p:cNvPr id="8" name="Straight Connector 7">
            <a:extLst>
              <a:ext uri="{FF2B5EF4-FFF2-40B4-BE49-F238E27FC236}">
                <a16:creationId xmlns:a16="http://schemas.microsoft.com/office/drawing/2014/main" id="{74D3BAB3-B07C-4F00-97E0-8B7E09C4D916}"/>
              </a:ext>
            </a:extLst>
          </p:cNvPr>
          <p:cNvCxnSpPr/>
          <p:nvPr/>
        </p:nvCxnSpPr>
        <p:spPr>
          <a:xfrm>
            <a:off x="1825852" y="6218514"/>
            <a:ext cx="366054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328B799-DCF6-492C-811D-3BD36C27F0E9}"/>
              </a:ext>
            </a:extLst>
          </p:cNvPr>
          <p:cNvCxnSpPr>
            <a:cxnSpLocks/>
          </p:cNvCxnSpPr>
          <p:nvPr/>
        </p:nvCxnSpPr>
        <p:spPr>
          <a:xfrm>
            <a:off x="6019800" y="6218514"/>
            <a:ext cx="2057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241CD12-221A-4901-8620-73548BFE749F}"/>
              </a:ext>
            </a:extLst>
          </p:cNvPr>
          <p:cNvCxnSpPr>
            <a:cxnSpLocks/>
          </p:cNvCxnSpPr>
          <p:nvPr/>
        </p:nvCxnSpPr>
        <p:spPr>
          <a:xfrm>
            <a:off x="9067800" y="6218514"/>
            <a:ext cx="2819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142D913-DF20-4C30-9605-D95781AA9DE1}"/>
              </a:ext>
            </a:extLst>
          </p:cNvPr>
          <p:cNvSpPr/>
          <p:nvPr/>
        </p:nvSpPr>
        <p:spPr>
          <a:xfrm>
            <a:off x="1825852" y="6142315"/>
            <a:ext cx="460148" cy="1523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12">
            <a:extLst>
              <a:ext uri="{FF2B5EF4-FFF2-40B4-BE49-F238E27FC236}">
                <a16:creationId xmlns:a16="http://schemas.microsoft.com/office/drawing/2014/main" id="{09EEF6DB-FFB8-4D92-9952-6F1948CB662B}"/>
              </a:ext>
            </a:extLst>
          </p:cNvPr>
          <p:cNvSpPr/>
          <p:nvPr/>
        </p:nvSpPr>
        <p:spPr>
          <a:xfrm>
            <a:off x="3426052" y="6142314"/>
            <a:ext cx="841148" cy="1514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Rectangle 13">
            <a:extLst>
              <a:ext uri="{FF2B5EF4-FFF2-40B4-BE49-F238E27FC236}">
                <a16:creationId xmlns:a16="http://schemas.microsoft.com/office/drawing/2014/main" id="{E9508DE9-81D1-470E-9CDC-E04E6DC484E1}"/>
              </a:ext>
            </a:extLst>
          </p:cNvPr>
          <p:cNvSpPr/>
          <p:nvPr/>
        </p:nvSpPr>
        <p:spPr>
          <a:xfrm>
            <a:off x="5181599" y="6141423"/>
            <a:ext cx="318099" cy="1523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 name="Rectangle 14">
            <a:extLst>
              <a:ext uri="{FF2B5EF4-FFF2-40B4-BE49-F238E27FC236}">
                <a16:creationId xmlns:a16="http://schemas.microsoft.com/office/drawing/2014/main" id="{0A3F3C0B-D7B0-4261-9B64-9EE77EE9F888}"/>
              </a:ext>
            </a:extLst>
          </p:cNvPr>
          <p:cNvSpPr/>
          <p:nvPr/>
        </p:nvSpPr>
        <p:spPr>
          <a:xfrm>
            <a:off x="6006502" y="6129290"/>
            <a:ext cx="841148" cy="1514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 name="Rectangle 15">
            <a:extLst>
              <a:ext uri="{FF2B5EF4-FFF2-40B4-BE49-F238E27FC236}">
                <a16:creationId xmlns:a16="http://schemas.microsoft.com/office/drawing/2014/main" id="{9A7A5935-D94E-4300-995B-38019C401BA9}"/>
              </a:ext>
            </a:extLst>
          </p:cNvPr>
          <p:cNvSpPr/>
          <p:nvPr/>
        </p:nvSpPr>
        <p:spPr>
          <a:xfrm>
            <a:off x="11046052" y="6129290"/>
            <a:ext cx="841148" cy="1514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7" name="Rectangle 16">
            <a:extLst>
              <a:ext uri="{FF2B5EF4-FFF2-40B4-BE49-F238E27FC236}">
                <a16:creationId xmlns:a16="http://schemas.microsoft.com/office/drawing/2014/main" id="{FEAD5C29-29CD-431B-AA5C-83637387A22A}"/>
              </a:ext>
            </a:extLst>
          </p:cNvPr>
          <p:cNvSpPr/>
          <p:nvPr/>
        </p:nvSpPr>
        <p:spPr>
          <a:xfrm>
            <a:off x="9067800" y="6141869"/>
            <a:ext cx="318099" cy="151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8" name="Rectangle 17">
            <a:extLst>
              <a:ext uri="{FF2B5EF4-FFF2-40B4-BE49-F238E27FC236}">
                <a16:creationId xmlns:a16="http://schemas.microsoft.com/office/drawing/2014/main" id="{F8924EA6-D0C7-4FA7-B19C-88E9160375B8}"/>
              </a:ext>
            </a:extLst>
          </p:cNvPr>
          <p:cNvSpPr/>
          <p:nvPr/>
        </p:nvSpPr>
        <p:spPr>
          <a:xfrm>
            <a:off x="9628121" y="6129290"/>
            <a:ext cx="318099" cy="151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18">
            <a:extLst>
              <a:ext uri="{FF2B5EF4-FFF2-40B4-BE49-F238E27FC236}">
                <a16:creationId xmlns:a16="http://schemas.microsoft.com/office/drawing/2014/main" id="{2358B25D-406A-459F-ADBB-F71BC7ADF84F}"/>
              </a:ext>
            </a:extLst>
          </p:cNvPr>
          <p:cNvSpPr/>
          <p:nvPr/>
        </p:nvSpPr>
        <p:spPr>
          <a:xfrm>
            <a:off x="7225703" y="6141869"/>
            <a:ext cx="851498" cy="1389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TextBox 19">
            <a:extLst>
              <a:ext uri="{FF2B5EF4-FFF2-40B4-BE49-F238E27FC236}">
                <a16:creationId xmlns:a16="http://schemas.microsoft.com/office/drawing/2014/main" id="{1F117492-5E2E-4C0E-B12C-61845C8157B7}"/>
              </a:ext>
            </a:extLst>
          </p:cNvPr>
          <p:cNvSpPr txBox="1"/>
          <p:nvPr/>
        </p:nvSpPr>
        <p:spPr>
          <a:xfrm>
            <a:off x="1836738" y="6310847"/>
            <a:ext cx="457200" cy="215444"/>
          </a:xfrm>
          <a:prstGeom prst="rect">
            <a:avLst/>
          </a:prstGeom>
          <a:noFill/>
        </p:spPr>
        <p:txBody>
          <a:bodyPr wrap="square" rtlCol="0">
            <a:spAutoFit/>
          </a:bodyPr>
          <a:lstStyle/>
          <a:p>
            <a:pPr algn="l"/>
            <a:r>
              <a:rPr lang="en-US" sz="800" b="1">
                <a:solidFill>
                  <a:srgbClr val="C00000"/>
                </a:solidFill>
                <a:latin typeface="Century Gothic" panose="020B0502020202020204" pitchFamily="34" charset="0"/>
              </a:rPr>
              <a:t>Exon</a:t>
            </a:r>
            <a:endParaRPr lang="en-US" sz="800" b="1" dirty="0">
              <a:solidFill>
                <a:srgbClr val="C00000"/>
              </a:solidFill>
              <a:latin typeface="Century Gothic" panose="020B0502020202020204" pitchFamily="34" charset="0"/>
            </a:endParaRPr>
          </a:p>
        </p:txBody>
      </p:sp>
      <p:sp>
        <p:nvSpPr>
          <p:cNvPr id="21" name="TextBox 20">
            <a:extLst>
              <a:ext uri="{FF2B5EF4-FFF2-40B4-BE49-F238E27FC236}">
                <a16:creationId xmlns:a16="http://schemas.microsoft.com/office/drawing/2014/main" id="{2F6E6BE8-D0E5-4C15-BBB8-E6DD9F507534}"/>
              </a:ext>
            </a:extLst>
          </p:cNvPr>
          <p:cNvSpPr txBox="1"/>
          <p:nvPr/>
        </p:nvSpPr>
        <p:spPr>
          <a:xfrm>
            <a:off x="3547099" y="6310847"/>
            <a:ext cx="457200" cy="215444"/>
          </a:xfrm>
          <a:prstGeom prst="rect">
            <a:avLst/>
          </a:prstGeom>
          <a:noFill/>
        </p:spPr>
        <p:txBody>
          <a:bodyPr wrap="square" rtlCol="0">
            <a:spAutoFit/>
          </a:bodyPr>
          <a:lstStyle/>
          <a:p>
            <a:pPr algn="l"/>
            <a:r>
              <a:rPr lang="en-US" sz="800" b="1">
                <a:solidFill>
                  <a:srgbClr val="C00000"/>
                </a:solidFill>
                <a:latin typeface="Century Gothic" panose="020B0502020202020204" pitchFamily="34" charset="0"/>
              </a:rPr>
              <a:t>Exon</a:t>
            </a:r>
            <a:endParaRPr lang="en-US" sz="800" b="1" dirty="0">
              <a:solidFill>
                <a:srgbClr val="C00000"/>
              </a:solidFill>
              <a:latin typeface="Century Gothic" panose="020B0502020202020204" pitchFamily="34" charset="0"/>
            </a:endParaRPr>
          </a:p>
        </p:txBody>
      </p:sp>
      <p:sp>
        <p:nvSpPr>
          <p:cNvPr id="22" name="TextBox 21">
            <a:extLst>
              <a:ext uri="{FF2B5EF4-FFF2-40B4-BE49-F238E27FC236}">
                <a16:creationId xmlns:a16="http://schemas.microsoft.com/office/drawing/2014/main" id="{AC41D9A4-F201-4170-B64D-4A58A5A9C8C8}"/>
              </a:ext>
            </a:extLst>
          </p:cNvPr>
          <p:cNvSpPr txBox="1"/>
          <p:nvPr/>
        </p:nvSpPr>
        <p:spPr>
          <a:xfrm>
            <a:off x="5145743" y="6310847"/>
            <a:ext cx="457200" cy="215444"/>
          </a:xfrm>
          <a:prstGeom prst="rect">
            <a:avLst/>
          </a:prstGeom>
          <a:noFill/>
        </p:spPr>
        <p:txBody>
          <a:bodyPr wrap="square" rtlCol="0">
            <a:spAutoFit/>
          </a:bodyPr>
          <a:lstStyle/>
          <a:p>
            <a:pPr algn="l"/>
            <a:r>
              <a:rPr lang="en-US" sz="800" b="1">
                <a:solidFill>
                  <a:srgbClr val="C00000"/>
                </a:solidFill>
                <a:latin typeface="Century Gothic" panose="020B0502020202020204" pitchFamily="34" charset="0"/>
              </a:rPr>
              <a:t>Exon</a:t>
            </a:r>
            <a:endParaRPr lang="en-US" sz="800" b="1" dirty="0">
              <a:solidFill>
                <a:srgbClr val="C00000"/>
              </a:solidFill>
              <a:latin typeface="Century Gothic" panose="020B0502020202020204" pitchFamily="34" charset="0"/>
            </a:endParaRPr>
          </a:p>
        </p:txBody>
      </p:sp>
      <p:sp>
        <p:nvSpPr>
          <p:cNvPr id="23" name="TextBox 22">
            <a:extLst>
              <a:ext uri="{FF2B5EF4-FFF2-40B4-BE49-F238E27FC236}">
                <a16:creationId xmlns:a16="http://schemas.microsoft.com/office/drawing/2014/main" id="{657E75EE-9AE4-4B82-A951-80AA83A7EE2A}"/>
              </a:ext>
            </a:extLst>
          </p:cNvPr>
          <p:cNvSpPr txBox="1"/>
          <p:nvPr/>
        </p:nvSpPr>
        <p:spPr>
          <a:xfrm>
            <a:off x="2634744" y="6310847"/>
            <a:ext cx="602100" cy="215444"/>
          </a:xfrm>
          <a:prstGeom prst="rect">
            <a:avLst/>
          </a:prstGeom>
          <a:noFill/>
        </p:spPr>
        <p:txBody>
          <a:bodyPr wrap="square" rtlCol="0">
            <a:spAutoFit/>
          </a:bodyPr>
          <a:lstStyle/>
          <a:p>
            <a:pPr algn="ctr"/>
            <a:r>
              <a:rPr lang="en-US" sz="800" b="1">
                <a:solidFill>
                  <a:srgbClr val="C00000"/>
                </a:solidFill>
                <a:latin typeface="Century Gothic" panose="020B0502020202020204" pitchFamily="34" charset="0"/>
              </a:rPr>
              <a:t>Intron</a:t>
            </a:r>
            <a:endParaRPr lang="en-US" sz="800" b="1" dirty="0">
              <a:solidFill>
                <a:srgbClr val="C00000"/>
              </a:solidFill>
              <a:latin typeface="Century Gothic" panose="020B0502020202020204" pitchFamily="34" charset="0"/>
            </a:endParaRPr>
          </a:p>
        </p:txBody>
      </p:sp>
      <p:sp>
        <p:nvSpPr>
          <p:cNvPr id="24" name="TextBox 23">
            <a:extLst>
              <a:ext uri="{FF2B5EF4-FFF2-40B4-BE49-F238E27FC236}">
                <a16:creationId xmlns:a16="http://schemas.microsoft.com/office/drawing/2014/main" id="{C9ACE766-B1FD-4A0A-A778-06D0AFD68ED8}"/>
              </a:ext>
            </a:extLst>
          </p:cNvPr>
          <p:cNvSpPr txBox="1"/>
          <p:nvPr/>
        </p:nvSpPr>
        <p:spPr>
          <a:xfrm>
            <a:off x="4392798" y="6293361"/>
            <a:ext cx="602100" cy="215444"/>
          </a:xfrm>
          <a:prstGeom prst="rect">
            <a:avLst/>
          </a:prstGeom>
          <a:noFill/>
        </p:spPr>
        <p:txBody>
          <a:bodyPr wrap="square" rtlCol="0">
            <a:spAutoFit/>
          </a:bodyPr>
          <a:lstStyle/>
          <a:p>
            <a:pPr algn="ctr"/>
            <a:r>
              <a:rPr lang="en-US" sz="800" b="1">
                <a:solidFill>
                  <a:srgbClr val="C00000"/>
                </a:solidFill>
                <a:latin typeface="Century Gothic" panose="020B0502020202020204" pitchFamily="34" charset="0"/>
              </a:rPr>
              <a:t>Intron</a:t>
            </a:r>
            <a:endParaRPr lang="en-US" sz="800" b="1" dirty="0">
              <a:solidFill>
                <a:srgbClr val="C00000"/>
              </a:solidFill>
              <a:latin typeface="Century Gothic" panose="020B0502020202020204" pitchFamily="34" charset="0"/>
            </a:endParaRPr>
          </a:p>
        </p:txBody>
      </p:sp>
      <p:grpSp>
        <p:nvGrpSpPr>
          <p:cNvPr id="154" name="Group 153">
            <a:extLst>
              <a:ext uri="{FF2B5EF4-FFF2-40B4-BE49-F238E27FC236}">
                <a16:creationId xmlns:a16="http://schemas.microsoft.com/office/drawing/2014/main" id="{26CD004C-3AB0-4A4D-8482-9D77FF565F82}"/>
              </a:ext>
            </a:extLst>
          </p:cNvPr>
          <p:cNvGrpSpPr/>
          <p:nvPr/>
        </p:nvGrpSpPr>
        <p:grpSpPr>
          <a:xfrm>
            <a:off x="5184426" y="5519110"/>
            <a:ext cx="347954" cy="431306"/>
            <a:chOff x="5145743" y="4958660"/>
            <a:chExt cx="347954" cy="431306"/>
          </a:xfrm>
        </p:grpSpPr>
        <p:sp>
          <p:nvSpPr>
            <p:cNvPr id="32" name="Rectangle 31">
              <a:extLst>
                <a:ext uri="{FF2B5EF4-FFF2-40B4-BE49-F238E27FC236}">
                  <a16:creationId xmlns:a16="http://schemas.microsoft.com/office/drawing/2014/main" id="{3600C67C-D6D0-400C-900A-F9E60ADB3F4E}"/>
                </a:ext>
              </a:extLst>
            </p:cNvPr>
            <p:cNvSpPr/>
            <p:nvPr/>
          </p:nvSpPr>
          <p:spPr>
            <a:xfrm>
              <a:off x="5272091" y="495866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B146217-A89C-4EE5-AD14-C05EDDE37A50}"/>
                </a:ext>
              </a:extLst>
            </p:cNvPr>
            <p:cNvSpPr/>
            <p:nvPr/>
          </p:nvSpPr>
          <p:spPr>
            <a:xfrm>
              <a:off x="5161909" y="503575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82A652-0FAB-4D82-B138-1BF97CC5D5B4}"/>
                </a:ext>
              </a:extLst>
            </p:cNvPr>
            <p:cNvSpPr/>
            <p:nvPr/>
          </p:nvSpPr>
          <p:spPr>
            <a:xfrm>
              <a:off x="5211745" y="512809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5A7F2D7-1F8E-499A-AC18-647292436F5D}"/>
                </a:ext>
              </a:extLst>
            </p:cNvPr>
            <p:cNvSpPr/>
            <p:nvPr/>
          </p:nvSpPr>
          <p:spPr>
            <a:xfrm>
              <a:off x="5312835" y="522232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254B19-3D0B-4395-8FFE-45BE39FAEFF0}"/>
                </a:ext>
              </a:extLst>
            </p:cNvPr>
            <p:cNvSpPr/>
            <p:nvPr/>
          </p:nvSpPr>
          <p:spPr>
            <a:xfrm>
              <a:off x="5379397" y="53442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C43F87C-442C-4328-A881-B04078B48E3F}"/>
                </a:ext>
              </a:extLst>
            </p:cNvPr>
            <p:cNvSpPr/>
            <p:nvPr/>
          </p:nvSpPr>
          <p:spPr>
            <a:xfrm>
              <a:off x="5322247" y="505861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615AB3A-F84B-4BA8-BDCD-EC45C5A51A36}"/>
                </a:ext>
              </a:extLst>
            </p:cNvPr>
            <p:cNvSpPr/>
            <p:nvPr/>
          </p:nvSpPr>
          <p:spPr>
            <a:xfrm>
              <a:off x="5198535" y="534032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1B5C3EB-106C-4729-985D-7A16C996412D}"/>
                </a:ext>
              </a:extLst>
            </p:cNvPr>
            <p:cNvSpPr/>
            <p:nvPr/>
          </p:nvSpPr>
          <p:spPr>
            <a:xfrm>
              <a:off x="5145743" y="52223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2B6D3490-E6CE-4226-8BFC-1AEC2949CE12}"/>
              </a:ext>
            </a:extLst>
          </p:cNvPr>
          <p:cNvGrpSpPr/>
          <p:nvPr/>
        </p:nvGrpSpPr>
        <p:grpSpPr>
          <a:xfrm>
            <a:off x="3448955" y="5474098"/>
            <a:ext cx="797656" cy="431306"/>
            <a:chOff x="3422426" y="5006294"/>
            <a:chExt cx="797656" cy="431306"/>
          </a:xfrm>
        </p:grpSpPr>
        <p:sp>
          <p:nvSpPr>
            <p:cNvPr id="67" name="Rectangle 66">
              <a:extLst>
                <a:ext uri="{FF2B5EF4-FFF2-40B4-BE49-F238E27FC236}">
                  <a16:creationId xmlns:a16="http://schemas.microsoft.com/office/drawing/2014/main" id="{75F87EE8-C772-4AA8-850A-0DFB910276C4}"/>
                </a:ext>
              </a:extLst>
            </p:cNvPr>
            <p:cNvSpPr/>
            <p:nvPr/>
          </p:nvSpPr>
          <p:spPr>
            <a:xfrm>
              <a:off x="3548774" y="500629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BF14687-2454-4BDA-9533-21467AF86429}"/>
                </a:ext>
              </a:extLst>
            </p:cNvPr>
            <p:cNvSpPr/>
            <p:nvPr/>
          </p:nvSpPr>
          <p:spPr>
            <a:xfrm>
              <a:off x="3438592" y="508339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81F01EC-6F32-4D5A-A72F-292B3270582D}"/>
                </a:ext>
              </a:extLst>
            </p:cNvPr>
            <p:cNvSpPr/>
            <p:nvPr/>
          </p:nvSpPr>
          <p:spPr>
            <a:xfrm>
              <a:off x="3488428" y="517572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AD9959E-1AC3-49BD-920F-FCB6C5BFC0F8}"/>
                </a:ext>
              </a:extLst>
            </p:cNvPr>
            <p:cNvSpPr/>
            <p:nvPr/>
          </p:nvSpPr>
          <p:spPr>
            <a:xfrm>
              <a:off x="3589518" y="526996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67F483F-71A1-4395-BB15-9F912E8A489E}"/>
                </a:ext>
              </a:extLst>
            </p:cNvPr>
            <p:cNvSpPr/>
            <p:nvPr/>
          </p:nvSpPr>
          <p:spPr>
            <a:xfrm>
              <a:off x="3656080" y="539188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E9DE855-81E5-48BF-B56D-5718B750E6AF}"/>
                </a:ext>
              </a:extLst>
            </p:cNvPr>
            <p:cNvSpPr/>
            <p:nvPr/>
          </p:nvSpPr>
          <p:spPr>
            <a:xfrm>
              <a:off x="3598930" y="510625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8502B80-DCBB-419B-9D40-AE13C90DD2CC}"/>
                </a:ext>
              </a:extLst>
            </p:cNvPr>
            <p:cNvSpPr/>
            <p:nvPr/>
          </p:nvSpPr>
          <p:spPr>
            <a:xfrm>
              <a:off x="3475218" y="53879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42D735A-1C63-4183-9FB3-4A9794AD1342}"/>
                </a:ext>
              </a:extLst>
            </p:cNvPr>
            <p:cNvSpPr/>
            <p:nvPr/>
          </p:nvSpPr>
          <p:spPr>
            <a:xfrm>
              <a:off x="3422426" y="526996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C1B065D-6E1E-48C2-956B-9365E3DBE2DD}"/>
                </a:ext>
              </a:extLst>
            </p:cNvPr>
            <p:cNvSpPr/>
            <p:nvPr/>
          </p:nvSpPr>
          <p:spPr>
            <a:xfrm>
              <a:off x="3752279" y="529221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4E312C1-1E7D-40A8-B3B3-68D0F8DDF44C}"/>
                </a:ext>
              </a:extLst>
            </p:cNvPr>
            <p:cNvSpPr/>
            <p:nvPr/>
          </p:nvSpPr>
          <p:spPr>
            <a:xfrm>
              <a:off x="3752279" y="519946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80C324A-304E-4326-9F2F-E035D71BF369}"/>
                </a:ext>
              </a:extLst>
            </p:cNvPr>
            <p:cNvSpPr/>
            <p:nvPr/>
          </p:nvSpPr>
          <p:spPr>
            <a:xfrm>
              <a:off x="3809351" y="508446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433CEFF-F008-464D-87C8-0B5509A7A937}"/>
                </a:ext>
              </a:extLst>
            </p:cNvPr>
            <p:cNvSpPr/>
            <p:nvPr/>
          </p:nvSpPr>
          <p:spPr>
            <a:xfrm>
              <a:off x="3947149" y="538604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96475DE-EDF5-4702-96CE-A9645DEE0296}"/>
                </a:ext>
              </a:extLst>
            </p:cNvPr>
            <p:cNvSpPr/>
            <p:nvPr/>
          </p:nvSpPr>
          <p:spPr>
            <a:xfrm>
              <a:off x="3951271" y="52680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81667AE-A63F-4CD6-A72A-EB84CD78C2F6}"/>
                </a:ext>
              </a:extLst>
            </p:cNvPr>
            <p:cNvSpPr/>
            <p:nvPr/>
          </p:nvSpPr>
          <p:spPr>
            <a:xfrm>
              <a:off x="4082967" y="52985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827266A-9C0D-4EAF-8C1D-62E04EA1D4A2}"/>
                </a:ext>
              </a:extLst>
            </p:cNvPr>
            <p:cNvSpPr/>
            <p:nvPr/>
          </p:nvSpPr>
          <p:spPr>
            <a:xfrm>
              <a:off x="3889999" y="517986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F4D1CF0-6384-4AE2-B729-488307A5605A}"/>
                </a:ext>
              </a:extLst>
            </p:cNvPr>
            <p:cNvSpPr/>
            <p:nvPr/>
          </p:nvSpPr>
          <p:spPr>
            <a:xfrm>
              <a:off x="3809351" y="53592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E01B69F-035B-404D-BD08-9E4CF17683CD}"/>
                </a:ext>
              </a:extLst>
            </p:cNvPr>
            <p:cNvSpPr/>
            <p:nvPr/>
          </p:nvSpPr>
          <p:spPr>
            <a:xfrm>
              <a:off x="4037424" y="515651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483A64B-F450-47B8-804A-7CD9B463F76D}"/>
                </a:ext>
              </a:extLst>
            </p:cNvPr>
            <p:cNvSpPr/>
            <p:nvPr/>
          </p:nvSpPr>
          <p:spPr>
            <a:xfrm>
              <a:off x="4105782" y="501795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A0F3FA7-48A3-4F85-A188-4A20205D53D1}"/>
                </a:ext>
              </a:extLst>
            </p:cNvPr>
            <p:cNvSpPr/>
            <p:nvPr/>
          </p:nvSpPr>
          <p:spPr>
            <a:xfrm>
              <a:off x="3974930" y="508648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F299FAD-9592-4C96-9DE6-6059A666B4F8}"/>
                </a:ext>
              </a:extLst>
            </p:cNvPr>
            <p:cNvSpPr/>
            <p:nvPr/>
          </p:nvSpPr>
          <p:spPr>
            <a:xfrm>
              <a:off x="3725955" y="501448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ectangle 87">
            <a:extLst>
              <a:ext uri="{FF2B5EF4-FFF2-40B4-BE49-F238E27FC236}">
                <a16:creationId xmlns:a16="http://schemas.microsoft.com/office/drawing/2014/main" id="{2407835B-C507-42B6-85BF-EA9B3348B0B4}"/>
              </a:ext>
            </a:extLst>
          </p:cNvPr>
          <p:cNvSpPr/>
          <p:nvPr/>
        </p:nvSpPr>
        <p:spPr>
          <a:xfrm>
            <a:off x="6145980" y="569714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BD77B65-6F49-49EB-A8A7-15E43BC163F0}"/>
              </a:ext>
            </a:extLst>
          </p:cNvPr>
          <p:cNvSpPr/>
          <p:nvPr/>
        </p:nvSpPr>
        <p:spPr>
          <a:xfrm>
            <a:off x="6035798" y="577424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34CFE7E-7E4D-475A-91BB-11E8FB733164}"/>
              </a:ext>
            </a:extLst>
          </p:cNvPr>
          <p:cNvSpPr/>
          <p:nvPr/>
        </p:nvSpPr>
        <p:spPr>
          <a:xfrm>
            <a:off x="6196136" y="579710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E6EC21B-C4B4-4139-9C4B-DAACE9CE25C9}"/>
              </a:ext>
            </a:extLst>
          </p:cNvPr>
          <p:cNvSpPr/>
          <p:nvPr/>
        </p:nvSpPr>
        <p:spPr>
          <a:xfrm>
            <a:off x="6406557" y="577531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4290BB70-40B8-4370-A09B-47912D50DEE8}"/>
              </a:ext>
            </a:extLst>
          </p:cNvPr>
          <p:cNvSpPr/>
          <p:nvPr/>
        </p:nvSpPr>
        <p:spPr>
          <a:xfrm>
            <a:off x="6634630" y="584736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C943C94E-5B6A-40B1-988A-A1DED12BD7D4}"/>
              </a:ext>
            </a:extLst>
          </p:cNvPr>
          <p:cNvSpPr/>
          <p:nvPr/>
        </p:nvSpPr>
        <p:spPr>
          <a:xfrm>
            <a:off x="6702988" y="570880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5996654-90F3-4FDE-97F1-50DA63E87994}"/>
              </a:ext>
            </a:extLst>
          </p:cNvPr>
          <p:cNvSpPr/>
          <p:nvPr/>
        </p:nvSpPr>
        <p:spPr>
          <a:xfrm>
            <a:off x="6572136" y="577734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7201D79-8383-4E5B-9C10-F82FE08706DB}"/>
              </a:ext>
            </a:extLst>
          </p:cNvPr>
          <p:cNvSpPr/>
          <p:nvPr/>
        </p:nvSpPr>
        <p:spPr>
          <a:xfrm>
            <a:off x="6323161" y="570533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521DE78-586D-4C4B-AA6F-5F1CA5142D10}"/>
              </a:ext>
            </a:extLst>
          </p:cNvPr>
          <p:cNvSpPr/>
          <p:nvPr/>
        </p:nvSpPr>
        <p:spPr>
          <a:xfrm>
            <a:off x="7330699" y="572310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4F46AA3-7C8A-4A92-83F3-04BC2A91A7C3}"/>
              </a:ext>
            </a:extLst>
          </p:cNvPr>
          <p:cNvSpPr/>
          <p:nvPr/>
        </p:nvSpPr>
        <p:spPr>
          <a:xfrm>
            <a:off x="7220517" y="580020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6D85238A-9B4B-402A-B38D-E1C2445DBCAF}"/>
              </a:ext>
            </a:extLst>
          </p:cNvPr>
          <p:cNvSpPr/>
          <p:nvPr/>
        </p:nvSpPr>
        <p:spPr>
          <a:xfrm>
            <a:off x="7380855" y="582305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1DBDE2B1-5159-49D8-857B-4D35A75FE3A2}"/>
              </a:ext>
            </a:extLst>
          </p:cNvPr>
          <p:cNvSpPr/>
          <p:nvPr/>
        </p:nvSpPr>
        <p:spPr>
          <a:xfrm>
            <a:off x="7591276" y="580126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EEEEB138-9366-4AEE-90A9-39698E988329}"/>
              </a:ext>
            </a:extLst>
          </p:cNvPr>
          <p:cNvSpPr/>
          <p:nvPr/>
        </p:nvSpPr>
        <p:spPr>
          <a:xfrm>
            <a:off x="7887707" y="573476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FC079A8-A07C-4045-9440-0EF2EED4CB29}"/>
              </a:ext>
            </a:extLst>
          </p:cNvPr>
          <p:cNvSpPr/>
          <p:nvPr/>
        </p:nvSpPr>
        <p:spPr>
          <a:xfrm>
            <a:off x="7756855" y="580329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DEF2FC03-C3A5-4584-AAAC-60874839A213}"/>
              </a:ext>
            </a:extLst>
          </p:cNvPr>
          <p:cNvSpPr/>
          <p:nvPr/>
        </p:nvSpPr>
        <p:spPr>
          <a:xfrm>
            <a:off x="7507880" y="573129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F67945EF-EC93-4D3D-AAFB-2A48841778DA}"/>
              </a:ext>
            </a:extLst>
          </p:cNvPr>
          <p:cNvSpPr/>
          <p:nvPr/>
        </p:nvSpPr>
        <p:spPr>
          <a:xfrm>
            <a:off x="2243147" y="5444960"/>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60941A-65B2-4280-98EA-7DC3E931DB48}"/>
              </a:ext>
            </a:extLst>
          </p:cNvPr>
          <p:cNvSpPr/>
          <p:nvPr/>
        </p:nvSpPr>
        <p:spPr>
          <a:xfrm>
            <a:off x="1824928" y="549858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09C001-32FE-4B50-9497-A6FBD512A5C5}"/>
              </a:ext>
            </a:extLst>
          </p:cNvPr>
          <p:cNvSpPr/>
          <p:nvPr/>
        </p:nvSpPr>
        <p:spPr>
          <a:xfrm>
            <a:off x="1800051" y="558420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B11B74D-0DE3-415C-9456-9FBC60255956}"/>
              </a:ext>
            </a:extLst>
          </p:cNvPr>
          <p:cNvSpPr/>
          <p:nvPr/>
        </p:nvSpPr>
        <p:spPr>
          <a:xfrm>
            <a:off x="1879054" y="567653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5C944C-C263-47E0-ADC1-9EE7C6E8C2F1}"/>
              </a:ext>
            </a:extLst>
          </p:cNvPr>
          <p:cNvSpPr/>
          <p:nvPr/>
        </p:nvSpPr>
        <p:spPr>
          <a:xfrm>
            <a:off x="1950977" y="577077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4A0AC0-EA97-4864-A95F-CB4560F21347}"/>
              </a:ext>
            </a:extLst>
          </p:cNvPr>
          <p:cNvSpPr/>
          <p:nvPr/>
        </p:nvSpPr>
        <p:spPr>
          <a:xfrm>
            <a:off x="2017539" y="589268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A68A80F-9A6D-4A36-ADEB-32A84D18B24F}"/>
              </a:ext>
            </a:extLst>
          </p:cNvPr>
          <p:cNvSpPr/>
          <p:nvPr/>
        </p:nvSpPr>
        <p:spPr>
          <a:xfrm>
            <a:off x="1960389" y="560705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6BAF4CE-EE12-4F61-BEA0-6648EA92BEC8}"/>
              </a:ext>
            </a:extLst>
          </p:cNvPr>
          <p:cNvSpPr/>
          <p:nvPr/>
        </p:nvSpPr>
        <p:spPr>
          <a:xfrm>
            <a:off x="1836677" y="588876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A4806E-9FCC-460B-BEE4-2F210021DB43}"/>
              </a:ext>
            </a:extLst>
          </p:cNvPr>
          <p:cNvSpPr/>
          <p:nvPr/>
        </p:nvSpPr>
        <p:spPr>
          <a:xfrm>
            <a:off x="1818094" y="577173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3C39354-6B8C-4615-87FF-EFF57B5A9712}"/>
              </a:ext>
            </a:extLst>
          </p:cNvPr>
          <p:cNvSpPr/>
          <p:nvPr/>
        </p:nvSpPr>
        <p:spPr>
          <a:xfrm>
            <a:off x="2008127" y="549695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BCE1CA3-9692-4BE5-80E3-EB77C232AE47}"/>
              </a:ext>
            </a:extLst>
          </p:cNvPr>
          <p:cNvSpPr/>
          <p:nvPr/>
        </p:nvSpPr>
        <p:spPr>
          <a:xfrm>
            <a:off x="2074689" y="568650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42353458-D6F1-47B7-A55A-22347FA6A63B}"/>
              </a:ext>
            </a:extLst>
          </p:cNvPr>
          <p:cNvSpPr/>
          <p:nvPr/>
        </p:nvSpPr>
        <p:spPr>
          <a:xfrm>
            <a:off x="2164793" y="557173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692C9330-B31B-4B46-998C-6E962347A136}"/>
              </a:ext>
            </a:extLst>
          </p:cNvPr>
          <p:cNvSpPr/>
          <p:nvPr/>
        </p:nvSpPr>
        <p:spPr>
          <a:xfrm>
            <a:off x="3423559" y="5444960"/>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F1D08BB1-15AA-4D09-97AC-FA80C8B5C5D0}"/>
              </a:ext>
            </a:extLst>
          </p:cNvPr>
          <p:cNvCxnSpPr>
            <a:cxnSpLocks/>
            <a:stCxn id="150" idx="0"/>
          </p:cNvCxnSpPr>
          <p:nvPr/>
        </p:nvCxnSpPr>
        <p:spPr>
          <a:xfrm flipV="1">
            <a:off x="2268543" y="5214477"/>
            <a:ext cx="572698" cy="2304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353FA0-763D-47B3-906C-D0B5200F0B84}"/>
              </a:ext>
            </a:extLst>
          </p:cNvPr>
          <p:cNvCxnSpPr>
            <a:cxnSpLocks/>
            <a:endCxn id="156" idx="0"/>
          </p:cNvCxnSpPr>
          <p:nvPr/>
        </p:nvCxnSpPr>
        <p:spPr>
          <a:xfrm>
            <a:off x="2841241" y="5214477"/>
            <a:ext cx="607714" cy="2304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91" name="Group 190">
            <a:extLst>
              <a:ext uri="{FF2B5EF4-FFF2-40B4-BE49-F238E27FC236}">
                <a16:creationId xmlns:a16="http://schemas.microsoft.com/office/drawing/2014/main" id="{A091E1D2-06CE-45D7-BE13-C6D501C21FDB}"/>
              </a:ext>
            </a:extLst>
          </p:cNvPr>
          <p:cNvGrpSpPr/>
          <p:nvPr/>
        </p:nvGrpSpPr>
        <p:grpSpPr>
          <a:xfrm>
            <a:off x="2248077" y="5603008"/>
            <a:ext cx="1231203" cy="281067"/>
            <a:chOff x="2248077" y="5603008"/>
            <a:chExt cx="1231203" cy="281067"/>
          </a:xfrm>
        </p:grpSpPr>
        <p:sp>
          <p:nvSpPr>
            <p:cNvPr id="165" name="Rectangle 164">
              <a:extLst>
                <a:ext uri="{FF2B5EF4-FFF2-40B4-BE49-F238E27FC236}">
                  <a16:creationId xmlns:a16="http://schemas.microsoft.com/office/drawing/2014/main" id="{64342BA9-83CD-4540-B680-054F54584367}"/>
                </a:ext>
              </a:extLst>
            </p:cNvPr>
            <p:cNvSpPr/>
            <p:nvPr/>
          </p:nvSpPr>
          <p:spPr>
            <a:xfrm>
              <a:off x="2248077" y="5833491"/>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F6F65A2-2921-4C6C-8B60-3BA6427BF17C}"/>
                </a:ext>
              </a:extLst>
            </p:cNvPr>
            <p:cNvSpPr/>
            <p:nvPr/>
          </p:nvSpPr>
          <p:spPr>
            <a:xfrm>
              <a:off x="3428489" y="5833491"/>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BADD553B-A718-4BF9-BBC0-7F43BFAF014F}"/>
                </a:ext>
              </a:extLst>
            </p:cNvPr>
            <p:cNvCxnSpPr>
              <a:cxnSpLocks/>
              <a:stCxn id="165" idx="0"/>
            </p:cNvCxnSpPr>
            <p:nvPr/>
          </p:nvCxnSpPr>
          <p:spPr>
            <a:xfrm flipV="1">
              <a:off x="2273473" y="5603008"/>
              <a:ext cx="572698" cy="2304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B9C5EC1-FFA8-47C4-BA26-235660224F3A}"/>
                </a:ext>
              </a:extLst>
            </p:cNvPr>
            <p:cNvCxnSpPr>
              <a:cxnSpLocks/>
              <a:endCxn id="166" idx="0"/>
            </p:cNvCxnSpPr>
            <p:nvPr/>
          </p:nvCxnSpPr>
          <p:spPr>
            <a:xfrm>
              <a:off x="2846171" y="5603008"/>
              <a:ext cx="607714" cy="2304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9" name="Rectangle 168">
            <a:extLst>
              <a:ext uri="{FF2B5EF4-FFF2-40B4-BE49-F238E27FC236}">
                <a16:creationId xmlns:a16="http://schemas.microsoft.com/office/drawing/2014/main" id="{AC99CAC3-7E5D-438C-BE50-5759955BC930}"/>
              </a:ext>
            </a:extLst>
          </p:cNvPr>
          <p:cNvSpPr/>
          <p:nvPr/>
        </p:nvSpPr>
        <p:spPr>
          <a:xfrm>
            <a:off x="4218221" y="5934483"/>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2DF0D980-4FFF-4C50-9A02-1E45F224CF34}"/>
              </a:ext>
            </a:extLst>
          </p:cNvPr>
          <p:cNvSpPr/>
          <p:nvPr/>
        </p:nvSpPr>
        <p:spPr>
          <a:xfrm>
            <a:off x="5175015" y="5954852"/>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BC775EC3-AF48-4D25-A2E8-824489602938}"/>
              </a:ext>
            </a:extLst>
          </p:cNvPr>
          <p:cNvCxnSpPr>
            <a:cxnSpLocks/>
            <a:stCxn id="169" idx="0"/>
          </p:cNvCxnSpPr>
          <p:nvPr/>
        </p:nvCxnSpPr>
        <p:spPr>
          <a:xfrm flipV="1">
            <a:off x="4243617" y="5737766"/>
            <a:ext cx="480408" cy="1967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80C4174-FAA5-4293-B09E-55E5231FF5E5}"/>
              </a:ext>
            </a:extLst>
          </p:cNvPr>
          <p:cNvCxnSpPr>
            <a:cxnSpLocks/>
            <a:endCxn id="170" idx="0"/>
          </p:cNvCxnSpPr>
          <p:nvPr/>
        </p:nvCxnSpPr>
        <p:spPr>
          <a:xfrm>
            <a:off x="4722107" y="5737766"/>
            <a:ext cx="478304" cy="2170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A6E1987D-425C-43FF-962B-841F5DC120FA}"/>
              </a:ext>
            </a:extLst>
          </p:cNvPr>
          <p:cNvSpPr/>
          <p:nvPr/>
        </p:nvSpPr>
        <p:spPr>
          <a:xfrm>
            <a:off x="4208854" y="5666194"/>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01C3DB8B-4E00-4B3E-AF14-3E50365E73AF}"/>
              </a:ext>
            </a:extLst>
          </p:cNvPr>
          <p:cNvSpPr/>
          <p:nvPr/>
        </p:nvSpPr>
        <p:spPr>
          <a:xfrm>
            <a:off x="5169318" y="5661581"/>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Connector 177">
            <a:extLst>
              <a:ext uri="{FF2B5EF4-FFF2-40B4-BE49-F238E27FC236}">
                <a16:creationId xmlns:a16="http://schemas.microsoft.com/office/drawing/2014/main" id="{372F25B3-255D-4C48-B8AA-270B75642B4B}"/>
              </a:ext>
            </a:extLst>
          </p:cNvPr>
          <p:cNvCxnSpPr>
            <a:cxnSpLocks/>
          </p:cNvCxnSpPr>
          <p:nvPr/>
        </p:nvCxnSpPr>
        <p:spPr>
          <a:xfrm flipV="1">
            <a:off x="4231534" y="5475696"/>
            <a:ext cx="480408" cy="1967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72E23E5-DF5D-4DA5-910A-1201AB29C8C1}"/>
              </a:ext>
            </a:extLst>
          </p:cNvPr>
          <p:cNvCxnSpPr>
            <a:cxnSpLocks/>
            <a:endCxn id="177" idx="0"/>
          </p:cNvCxnSpPr>
          <p:nvPr/>
        </p:nvCxnSpPr>
        <p:spPr>
          <a:xfrm>
            <a:off x="4710024" y="5475696"/>
            <a:ext cx="484690" cy="1858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BD90AD91-A0F7-462A-AD89-1C1819509911}"/>
              </a:ext>
            </a:extLst>
          </p:cNvPr>
          <p:cNvSpPr/>
          <p:nvPr/>
        </p:nvSpPr>
        <p:spPr>
          <a:xfrm>
            <a:off x="4208854" y="5856581"/>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22D1206-C42A-4B71-B47F-78AABC418C8D}"/>
              </a:ext>
            </a:extLst>
          </p:cNvPr>
          <p:cNvSpPr/>
          <p:nvPr/>
        </p:nvSpPr>
        <p:spPr>
          <a:xfrm>
            <a:off x="5169318" y="5851968"/>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57B6CF5D-4CE1-40E0-8C0A-E66D19D4BA4D}"/>
              </a:ext>
            </a:extLst>
          </p:cNvPr>
          <p:cNvCxnSpPr>
            <a:cxnSpLocks/>
          </p:cNvCxnSpPr>
          <p:nvPr/>
        </p:nvCxnSpPr>
        <p:spPr>
          <a:xfrm flipV="1">
            <a:off x="4231534" y="5666083"/>
            <a:ext cx="480408" cy="1967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F2494F6-B1C6-466D-BF02-FD814028538C}"/>
              </a:ext>
            </a:extLst>
          </p:cNvPr>
          <p:cNvCxnSpPr>
            <a:cxnSpLocks/>
            <a:endCxn id="184" idx="0"/>
          </p:cNvCxnSpPr>
          <p:nvPr/>
        </p:nvCxnSpPr>
        <p:spPr>
          <a:xfrm>
            <a:off x="4710024" y="5666083"/>
            <a:ext cx="484690" cy="1858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0E54CC88-CCB0-42F6-9012-CC73EC253143}"/>
              </a:ext>
            </a:extLst>
          </p:cNvPr>
          <p:cNvGrpSpPr/>
          <p:nvPr/>
        </p:nvGrpSpPr>
        <p:grpSpPr>
          <a:xfrm>
            <a:off x="6751640" y="5492344"/>
            <a:ext cx="539944" cy="144137"/>
            <a:chOff x="6751640" y="5492344"/>
            <a:chExt cx="539944" cy="144137"/>
          </a:xfrm>
        </p:grpSpPr>
        <p:sp>
          <p:nvSpPr>
            <p:cNvPr id="187" name="Rectangle 186">
              <a:extLst>
                <a:ext uri="{FF2B5EF4-FFF2-40B4-BE49-F238E27FC236}">
                  <a16:creationId xmlns:a16="http://schemas.microsoft.com/office/drawing/2014/main" id="{BB4A07F0-F50C-45E0-B2F2-A96978892C98}"/>
                </a:ext>
              </a:extLst>
            </p:cNvPr>
            <p:cNvSpPr/>
            <p:nvPr/>
          </p:nvSpPr>
          <p:spPr>
            <a:xfrm>
              <a:off x="6751640" y="5576348"/>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CDFFC2F5-F852-4C8E-8709-A286942349F7}"/>
                </a:ext>
              </a:extLst>
            </p:cNvPr>
            <p:cNvSpPr/>
            <p:nvPr/>
          </p:nvSpPr>
          <p:spPr>
            <a:xfrm>
              <a:off x="7240793" y="5585897"/>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5269B1A1-0638-49DE-BF37-649E51E55AC0}"/>
                </a:ext>
              </a:extLst>
            </p:cNvPr>
            <p:cNvCxnSpPr>
              <a:cxnSpLocks/>
            </p:cNvCxnSpPr>
            <p:nvPr/>
          </p:nvCxnSpPr>
          <p:spPr>
            <a:xfrm flipV="1">
              <a:off x="6774320" y="5492344"/>
              <a:ext cx="247827" cy="9022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89511B7-F4B4-4843-8499-1C3C38ECFA8B}"/>
                </a:ext>
              </a:extLst>
            </p:cNvPr>
            <p:cNvCxnSpPr>
              <a:cxnSpLocks/>
              <a:endCxn id="188" idx="0"/>
            </p:cNvCxnSpPr>
            <p:nvPr/>
          </p:nvCxnSpPr>
          <p:spPr>
            <a:xfrm>
              <a:off x="7021077" y="5492344"/>
              <a:ext cx="245112" cy="935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B6231587-B5B3-4AD1-8E90-4BCBE1609759}"/>
              </a:ext>
            </a:extLst>
          </p:cNvPr>
          <p:cNvGrpSpPr/>
          <p:nvPr/>
        </p:nvGrpSpPr>
        <p:grpSpPr>
          <a:xfrm>
            <a:off x="2247838" y="5693392"/>
            <a:ext cx="1231203" cy="281067"/>
            <a:chOff x="2248077" y="5603008"/>
            <a:chExt cx="1231203" cy="281067"/>
          </a:xfrm>
        </p:grpSpPr>
        <p:sp>
          <p:nvSpPr>
            <p:cNvPr id="193" name="Rectangle 192">
              <a:extLst>
                <a:ext uri="{FF2B5EF4-FFF2-40B4-BE49-F238E27FC236}">
                  <a16:creationId xmlns:a16="http://schemas.microsoft.com/office/drawing/2014/main" id="{2B22DF43-7D79-4AAB-A09E-792B2E64BD4A}"/>
                </a:ext>
              </a:extLst>
            </p:cNvPr>
            <p:cNvSpPr/>
            <p:nvPr/>
          </p:nvSpPr>
          <p:spPr>
            <a:xfrm>
              <a:off x="2248077" y="5833491"/>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5F6D6549-BD1A-460F-9E97-5D80236EC7EA}"/>
                </a:ext>
              </a:extLst>
            </p:cNvPr>
            <p:cNvSpPr/>
            <p:nvPr/>
          </p:nvSpPr>
          <p:spPr>
            <a:xfrm>
              <a:off x="3428489" y="5833491"/>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40A6255E-E72A-42AE-AEC6-8B79CA96F31B}"/>
                </a:ext>
              </a:extLst>
            </p:cNvPr>
            <p:cNvCxnSpPr>
              <a:cxnSpLocks/>
              <a:stCxn id="193" idx="0"/>
            </p:cNvCxnSpPr>
            <p:nvPr/>
          </p:nvCxnSpPr>
          <p:spPr>
            <a:xfrm flipV="1">
              <a:off x="2273473" y="5603008"/>
              <a:ext cx="572698" cy="2304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DB6C61E-8C16-4E90-BDB4-50FF93ACE3E6}"/>
                </a:ext>
              </a:extLst>
            </p:cNvPr>
            <p:cNvCxnSpPr>
              <a:cxnSpLocks/>
              <a:endCxn id="194" idx="0"/>
            </p:cNvCxnSpPr>
            <p:nvPr/>
          </p:nvCxnSpPr>
          <p:spPr>
            <a:xfrm>
              <a:off x="2846171" y="5603008"/>
              <a:ext cx="607714" cy="2304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94A9E00F-949A-4A68-85B4-DAD98A0200F1}"/>
              </a:ext>
            </a:extLst>
          </p:cNvPr>
          <p:cNvGrpSpPr/>
          <p:nvPr/>
        </p:nvGrpSpPr>
        <p:grpSpPr>
          <a:xfrm>
            <a:off x="2228853" y="5421028"/>
            <a:ext cx="1231203" cy="281067"/>
            <a:chOff x="2248077" y="5603008"/>
            <a:chExt cx="1231203" cy="281067"/>
          </a:xfrm>
        </p:grpSpPr>
        <p:sp>
          <p:nvSpPr>
            <p:cNvPr id="198" name="Rectangle 197">
              <a:extLst>
                <a:ext uri="{FF2B5EF4-FFF2-40B4-BE49-F238E27FC236}">
                  <a16:creationId xmlns:a16="http://schemas.microsoft.com/office/drawing/2014/main" id="{9D8A289E-E15B-49AB-A7B1-158FDB8D99A0}"/>
                </a:ext>
              </a:extLst>
            </p:cNvPr>
            <p:cNvSpPr/>
            <p:nvPr/>
          </p:nvSpPr>
          <p:spPr>
            <a:xfrm>
              <a:off x="2248077" y="5833491"/>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6BD704B0-2F64-499F-A42F-46E1CA4071CE}"/>
                </a:ext>
              </a:extLst>
            </p:cNvPr>
            <p:cNvSpPr/>
            <p:nvPr/>
          </p:nvSpPr>
          <p:spPr>
            <a:xfrm>
              <a:off x="3428489" y="5833491"/>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DC69DE83-ED0E-44A4-B3D2-3B7F2E8A88A7}"/>
                </a:ext>
              </a:extLst>
            </p:cNvPr>
            <p:cNvCxnSpPr>
              <a:cxnSpLocks/>
              <a:stCxn id="198" idx="0"/>
            </p:cNvCxnSpPr>
            <p:nvPr/>
          </p:nvCxnSpPr>
          <p:spPr>
            <a:xfrm flipV="1">
              <a:off x="2273473" y="5603008"/>
              <a:ext cx="572698" cy="2304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671835-7393-45E2-81F6-385BAC425437}"/>
                </a:ext>
              </a:extLst>
            </p:cNvPr>
            <p:cNvCxnSpPr>
              <a:cxnSpLocks/>
              <a:endCxn id="199" idx="0"/>
            </p:cNvCxnSpPr>
            <p:nvPr/>
          </p:nvCxnSpPr>
          <p:spPr>
            <a:xfrm>
              <a:off x="2846171" y="5603008"/>
              <a:ext cx="607714" cy="2304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831F476B-2F24-4FB6-BD8D-DCBF2C3EA9A8}"/>
              </a:ext>
            </a:extLst>
          </p:cNvPr>
          <p:cNvGrpSpPr/>
          <p:nvPr/>
        </p:nvGrpSpPr>
        <p:grpSpPr>
          <a:xfrm>
            <a:off x="6760138" y="5797103"/>
            <a:ext cx="539944" cy="144137"/>
            <a:chOff x="6751640" y="5492344"/>
            <a:chExt cx="539944" cy="144137"/>
          </a:xfrm>
        </p:grpSpPr>
        <p:sp>
          <p:nvSpPr>
            <p:cNvPr id="206" name="Rectangle 205">
              <a:extLst>
                <a:ext uri="{FF2B5EF4-FFF2-40B4-BE49-F238E27FC236}">
                  <a16:creationId xmlns:a16="http://schemas.microsoft.com/office/drawing/2014/main" id="{8B41374F-649B-4EE0-8C9E-4C9ADD1CD73A}"/>
                </a:ext>
              </a:extLst>
            </p:cNvPr>
            <p:cNvSpPr/>
            <p:nvPr/>
          </p:nvSpPr>
          <p:spPr>
            <a:xfrm>
              <a:off x="6751640" y="5576348"/>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23808353-DFF4-49C8-82BD-360DB3623C35}"/>
                </a:ext>
              </a:extLst>
            </p:cNvPr>
            <p:cNvSpPr/>
            <p:nvPr/>
          </p:nvSpPr>
          <p:spPr>
            <a:xfrm>
              <a:off x="7240793" y="5585897"/>
              <a:ext cx="50791" cy="50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E08AF9EE-CF38-4A95-A243-6B2795C2686D}"/>
                </a:ext>
              </a:extLst>
            </p:cNvPr>
            <p:cNvCxnSpPr>
              <a:cxnSpLocks/>
            </p:cNvCxnSpPr>
            <p:nvPr/>
          </p:nvCxnSpPr>
          <p:spPr>
            <a:xfrm flipV="1">
              <a:off x="6774320" y="5492344"/>
              <a:ext cx="247827" cy="9022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D9C271A-65DC-414C-B14A-D945A4A43F38}"/>
                </a:ext>
              </a:extLst>
            </p:cNvPr>
            <p:cNvCxnSpPr>
              <a:cxnSpLocks/>
              <a:endCxn id="207" idx="0"/>
            </p:cNvCxnSpPr>
            <p:nvPr/>
          </p:nvCxnSpPr>
          <p:spPr>
            <a:xfrm>
              <a:off x="7021077" y="5492344"/>
              <a:ext cx="245112" cy="935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10" name="Rectangle 209">
            <a:extLst>
              <a:ext uri="{FF2B5EF4-FFF2-40B4-BE49-F238E27FC236}">
                <a16:creationId xmlns:a16="http://schemas.microsoft.com/office/drawing/2014/main" id="{41441B03-F0EC-4F1F-9737-EC11F184E87C}"/>
              </a:ext>
            </a:extLst>
          </p:cNvPr>
          <p:cNvSpPr/>
          <p:nvPr/>
        </p:nvSpPr>
        <p:spPr>
          <a:xfrm>
            <a:off x="1818094" y="3756978"/>
            <a:ext cx="425053" cy="6626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92CEA4DD-256E-402C-A36E-169A6555D97B}"/>
              </a:ext>
            </a:extLst>
          </p:cNvPr>
          <p:cNvSpPr/>
          <p:nvPr/>
        </p:nvSpPr>
        <p:spPr>
          <a:xfrm>
            <a:off x="3448954" y="3633351"/>
            <a:ext cx="794663" cy="7862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0C5AB1C7-46FE-43FE-A813-A8AFEC77A292}"/>
              </a:ext>
            </a:extLst>
          </p:cNvPr>
          <p:cNvSpPr/>
          <p:nvPr/>
        </p:nvSpPr>
        <p:spPr>
          <a:xfrm>
            <a:off x="5169319" y="3780289"/>
            <a:ext cx="330380" cy="6626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E4595329-D293-4CED-82B8-EE06F9C4D69C}"/>
              </a:ext>
            </a:extLst>
          </p:cNvPr>
          <p:cNvSpPr/>
          <p:nvPr/>
        </p:nvSpPr>
        <p:spPr>
          <a:xfrm>
            <a:off x="6006502" y="4213708"/>
            <a:ext cx="841148" cy="2542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595151CF-A698-4989-85AB-6C481C6659C5}"/>
              </a:ext>
            </a:extLst>
          </p:cNvPr>
          <p:cNvSpPr/>
          <p:nvPr/>
        </p:nvSpPr>
        <p:spPr>
          <a:xfrm>
            <a:off x="7142282" y="4213708"/>
            <a:ext cx="841148" cy="2542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DBB66FF4-3B77-4EDC-A065-B162A69B6F49}"/>
              </a:ext>
            </a:extLst>
          </p:cNvPr>
          <p:cNvSpPr txBox="1"/>
          <p:nvPr/>
        </p:nvSpPr>
        <p:spPr>
          <a:xfrm>
            <a:off x="119063" y="2870583"/>
            <a:ext cx="1404937" cy="400110"/>
          </a:xfrm>
          <a:prstGeom prst="rect">
            <a:avLst/>
          </a:prstGeom>
          <a:noFill/>
        </p:spPr>
        <p:txBody>
          <a:bodyPr wrap="square" rtlCol="0">
            <a:spAutoFit/>
          </a:bodyPr>
          <a:lstStyle/>
          <a:p>
            <a:pPr algn="l"/>
            <a:r>
              <a:rPr lang="en-US" sz="2000" b="1">
                <a:latin typeface="Century Gothic" panose="020B0502020202020204" pitchFamily="34" charset="0"/>
              </a:rPr>
              <a:t>Genome</a:t>
            </a:r>
            <a:endParaRPr lang="en-US" sz="2000" b="1" dirty="0">
              <a:latin typeface="Century Gothic" panose="020B0502020202020204" pitchFamily="34" charset="0"/>
            </a:endParaRPr>
          </a:p>
        </p:txBody>
      </p:sp>
    </p:spTree>
    <p:extLst>
      <p:ext uri="{BB962C8B-B14F-4D97-AF65-F5344CB8AC3E}">
        <p14:creationId xmlns:p14="http://schemas.microsoft.com/office/powerpoint/2010/main" val="436420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1265A2-2DDE-4795-8B3E-C471CF6E9DAE}"/>
              </a:ext>
            </a:extLst>
          </p:cNvPr>
          <p:cNvSpPr>
            <a:spLocks noGrp="1"/>
          </p:cNvSpPr>
          <p:nvPr>
            <p:ph type="body" sz="quarter" idx="11"/>
          </p:nvPr>
        </p:nvSpPr>
        <p:spPr>
          <a:xfrm>
            <a:off x="527051" y="836713"/>
            <a:ext cx="11233149" cy="2820887"/>
          </a:xfrm>
        </p:spPr>
        <p:txBody>
          <a:bodyPr/>
          <a:lstStyle/>
          <a:p>
            <a:r>
              <a:rPr lang="en-US"/>
              <a:t>Measures DNA bound to specific proteins</a:t>
            </a:r>
          </a:p>
          <a:p>
            <a:r>
              <a:rPr lang="en-US"/>
              <a:t>Why?</a:t>
            </a:r>
          </a:p>
          <a:p>
            <a:pPr lvl="1"/>
            <a:r>
              <a:rPr lang="en-US"/>
              <a:t>You want to know where a protein binds on the genome</a:t>
            </a:r>
          </a:p>
          <a:p>
            <a:pPr lvl="1"/>
            <a:r>
              <a:rPr lang="en-US"/>
              <a:t>E.g. a Transcription Factor (TF)</a:t>
            </a:r>
          </a:p>
          <a:p>
            <a:pPr lvl="2"/>
            <a:r>
              <a:rPr lang="en-US"/>
              <a:t>DNA-binding protein which recruits the RNA polymerase II complex</a:t>
            </a:r>
          </a:p>
          <a:p>
            <a:pPr lvl="2"/>
            <a:r>
              <a:rPr lang="en-US"/>
              <a:t>A TF typically </a:t>
            </a:r>
            <a:r>
              <a:rPr lang="en-US" b="1" i="1"/>
              <a:t>binds the promoter of some target genes</a:t>
            </a:r>
          </a:p>
          <a:p>
            <a:pPr lvl="2"/>
            <a:r>
              <a:rPr lang="en-US"/>
              <a:t>What are the genes regulated by this Transcription Factor then? ChIP-Seq tells us</a:t>
            </a:r>
          </a:p>
        </p:txBody>
      </p:sp>
      <p:sp>
        <p:nvSpPr>
          <p:cNvPr id="3" name="Text Placeholder 2">
            <a:extLst>
              <a:ext uri="{FF2B5EF4-FFF2-40B4-BE49-F238E27FC236}">
                <a16:creationId xmlns:a16="http://schemas.microsoft.com/office/drawing/2014/main" id="{AC916F47-EFD9-401F-B6C0-29AE4D3E550D}"/>
              </a:ext>
            </a:extLst>
          </p:cNvPr>
          <p:cNvSpPr>
            <a:spLocks noGrp="1"/>
          </p:cNvSpPr>
          <p:nvPr>
            <p:ph type="body" sz="quarter" idx="10"/>
          </p:nvPr>
        </p:nvSpPr>
        <p:spPr/>
        <p:txBody>
          <a:bodyPr/>
          <a:lstStyle/>
          <a:p>
            <a:r>
              <a:rPr lang="en-US"/>
              <a:t>Chromatin ImmunoPrecipitation Sequencing (ChIP-Seq)</a:t>
            </a:r>
          </a:p>
        </p:txBody>
      </p:sp>
      <p:sp>
        <p:nvSpPr>
          <p:cNvPr id="4" name="Oval 3">
            <a:extLst>
              <a:ext uri="{FF2B5EF4-FFF2-40B4-BE49-F238E27FC236}">
                <a16:creationId xmlns:a16="http://schemas.microsoft.com/office/drawing/2014/main" id="{E1B173AE-8ACB-4202-9DBA-B1DB99404B9A}"/>
              </a:ext>
            </a:extLst>
          </p:cNvPr>
          <p:cNvSpPr/>
          <p:nvPr/>
        </p:nvSpPr>
        <p:spPr>
          <a:xfrm>
            <a:off x="1143000" y="4460896"/>
            <a:ext cx="20574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t>TF</a:t>
            </a:r>
          </a:p>
        </p:txBody>
      </p:sp>
      <p:sp>
        <p:nvSpPr>
          <p:cNvPr id="5" name="Oval 4">
            <a:extLst>
              <a:ext uri="{FF2B5EF4-FFF2-40B4-BE49-F238E27FC236}">
                <a16:creationId xmlns:a16="http://schemas.microsoft.com/office/drawing/2014/main" id="{6D278E30-E565-4692-B76F-9F8C24532B5A}"/>
              </a:ext>
            </a:extLst>
          </p:cNvPr>
          <p:cNvSpPr/>
          <p:nvPr/>
        </p:nvSpPr>
        <p:spPr>
          <a:xfrm>
            <a:off x="3810000" y="4319636"/>
            <a:ext cx="1447800" cy="434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Gene1</a:t>
            </a:r>
          </a:p>
        </p:txBody>
      </p:sp>
      <p:sp>
        <p:nvSpPr>
          <p:cNvPr id="6" name="Oval 5">
            <a:extLst>
              <a:ext uri="{FF2B5EF4-FFF2-40B4-BE49-F238E27FC236}">
                <a16:creationId xmlns:a16="http://schemas.microsoft.com/office/drawing/2014/main" id="{2D81BB1A-D16E-40D1-A613-5F8777370480}"/>
              </a:ext>
            </a:extLst>
          </p:cNvPr>
          <p:cNvSpPr/>
          <p:nvPr/>
        </p:nvSpPr>
        <p:spPr>
          <a:xfrm>
            <a:off x="3810000" y="5108596"/>
            <a:ext cx="1447800" cy="434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Gene2</a:t>
            </a:r>
          </a:p>
        </p:txBody>
      </p:sp>
      <p:sp>
        <p:nvSpPr>
          <p:cNvPr id="7" name="Oval 6">
            <a:extLst>
              <a:ext uri="{FF2B5EF4-FFF2-40B4-BE49-F238E27FC236}">
                <a16:creationId xmlns:a16="http://schemas.microsoft.com/office/drawing/2014/main" id="{E660AFC2-92FB-4CAE-BCA7-947DF688B293}"/>
              </a:ext>
            </a:extLst>
          </p:cNvPr>
          <p:cNvSpPr/>
          <p:nvPr/>
        </p:nvSpPr>
        <p:spPr>
          <a:xfrm>
            <a:off x="3810000" y="5897556"/>
            <a:ext cx="1447800" cy="434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Gene3</a:t>
            </a:r>
          </a:p>
        </p:txBody>
      </p:sp>
      <p:sp>
        <p:nvSpPr>
          <p:cNvPr id="8" name="TextBox 7">
            <a:extLst>
              <a:ext uri="{FF2B5EF4-FFF2-40B4-BE49-F238E27FC236}">
                <a16:creationId xmlns:a16="http://schemas.microsoft.com/office/drawing/2014/main" id="{15656B2C-C9B3-43A2-867F-3381D572B290}"/>
              </a:ext>
            </a:extLst>
          </p:cNvPr>
          <p:cNvSpPr txBox="1"/>
          <p:nvPr/>
        </p:nvSpPr>
        <p:spPr>
          <a:xfrm>
            <a:off x="2514600" y="6400800"/>
            <a:ext cx="4038600" cy="412750"/>
          </a:xfrm>
          <a:prstGeom prst="rect">
            <a:avLst/>
          </a:prstGeom>
          <a:noFill/>
        </p:spPr>
        <p:txBody>
          <a:bodyPr wrap="square" rtlCol="0">
            <a:spAutoFit/>
          </a:bodyPr>
          <a:lstStyle/>
          <a:p>
            <a:pPr algn="ctr"/>
            <a:r>
              <a:rPr lang="en-US" sz="2000">
                <a:latin typeface="Century Gothic" panose="020B0502020202020204" pitchFamily="34" charset="0"/>
              </a:rPr>
              <a:t>Target genes ("regulon")</a:t>
            </a:r>
            <a:endParaRPr lang="en-US" sz="2000" dirty="0">
              <a:latin typeface="Century Gothic" panose="020B0502020202020204" pitchFamily="34" charset="0"/>
            </a:endParaRPr>
          </a:p>
        </p:txBody>
      </p:sp>
      <p:sp>
        <p:nvSpPr>
          <p:cNvPr id="9" name="Oval 8">
            <a:extLst>
              <a:ext uri="{FF2B5EF4-FFF2-40B4-BE49-F238E27FC236}">
                <a16:creationId xmlns:a16="http://schemas.microsoft.com/office/drawing/2014/main" id="{2B085257-9C3B-4E2C-A2A6-301FFA925D9B}"/>
              </a:ext>
            </a:extLst>
          </p:cNvPr>
          <p:cNvSpPr/>
          <p:nvPr/>
        </p:nvSpPr>
        <p:spPr>
          <a:xfrm>
            <a:off x="7548467" y="4102226"/>
            <a:ext cx="1447800" cy="434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Gene4</a:t>
            </a:r>
          </a:p>
        </p:txBody>
      </p:sp>
      <p:sp>
        <p:nvSpPr>
          <p:cNvPr id="10" name="Oval 9">
            <a:extLst>
              <a:ext uri="{FF2B5EF4-FFF2-40B4-BE49-F238E27FC236}">
                <a16:creationId xmlns:a16="http://schemas.microsoft.com/office/drawing/2014/main" id="{FA00E47F-AACF-4A24-892D-EB46A1A71AC4}"/>
              </a:ext>
            </a:extLst>
          </p:cNvPr>
          <p:cNvSpPr/>
          <p:nvPr/>
        </p:nvSpPr>
        <p:spPr>
          <a:xfrm>
            <a:off x="7391400" y="5439495"/>
            <a:ext cx="1447800" cy="434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Gene7</a:t>
            </a:r>
          </a:p>
        </p:txBody>
      </p:sp>
      <p:sp>
        <p:nvSpPr>
          <p:cNvPr id="11" name="Oval 10">
            <a:extLst>
              <a:ext uri="{FF2B5EF4-FFF2-40B4-BE49-F238E27FC236}">
                <a16:creationId xmlns:a16="http://schemas.microsoft.com/office/drawing/2014/main" id="{42BAE648-747F-4DD7-B271-C80376A216A3}"/>
              </a:ext>
            </a:extLst>
          </p:cNvPr>
          <p:cNvSpPr/>
          <p:nvPr/>
        </p:nvSpPr>
        <p:spPr>
          <a:xfrm>
            <a:off x="9220200" y="5462736"/>
            <a:ext cx="1447800" cy="434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Gene8</a:t>
            </a:r>
          </a:p>
        </p:txBody>
      </p:sp>
      <p:sp>
        <p:nvSpPr>
          <p:cNvPr id="12" name="Oval 11">
            <a:extLst>
              <a:ext uri="{FF2B5EF4-FFF2-40B4-BE49-F238E27FC236}">
                <a16:creationId xmlns:a16="http://schemas.microsoft.com/office/drawing/2014/main" id="{5F137152-C6F5-4E37-A602-8A5DA28A7895}"/>
              </a:ext>
            </a:extLst>
          </p:cNvPr>
          <p:cNvSpPr/>
          <p:nvPr/>
        </p:nvSpPr>
        <p:spPr>
          <a:xfrm>
            <a:off x="6667500" y="4787095"/>
            <a:ext cx="1447800" cy="434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Gene5</a:t>
            </a:r>
          </a:p>
        </p:txBody>
      </p:sp>
      <p:sp>
        <p:nvSpPr>
          <p:cNvPr id="13" name="Oval 12">
            <a:extLst>
              <a:ext uri="{FF2B5EF4-FFF2-40B4-BE49-F238E27FC236}">
                <a16:creationId xmlns:a16="http://schemas.microsoft.com/office/drawing/2014/main" id="{948DC0D4-F04C-4BFD-8230-2F5F759E3F40}"/>
              </a:ext>
            </a:extLst>
          </p:cNvPr>
          <p:cNvSpPr/>
          <p:nvPr/>
        </p:nvSpPr>
        <p:spPr>
          <a:xfrm>
            <a:off x="9753600" y="4319636"/>
            <a:ext cx="1447800" cy="434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Gene9</a:t>
            </a:r>
          </a:p>
        </p:txBody>
      </p:sp>
      <p:sp>
        <p:nvSpPr>
          <p:cNvPr id="14" name="Oval 13">
            <a:extLst>
              <a:ext uri="{FF2B5EF4-FFF2-40B4-BE49-F238E27FC236}">
                <a16:creationId xmlns:a16="http://schemas.microsoft.com/office/drawing/2014/main" id="{1B8785F4-BB3D-42BE-A3E5-33F4AE5A76D5}"/>
              </a:ext>
            </a:extLst>
          </p:cNvPr>
          <p:cNvSpPr/>
          <p:nvPr/>
        </p:nvSpPr>
        <p:spPr>
          <a:xfrm>
            <a:off x="8420100" y="4773110"/>
            <a:ext cx="1447800" cy="4348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Gene6</a:t>
            </a:r>
          </a:p>
        </p:txBody>
      </p:sp>
      <p:sp>
        <p:nvSpPr>
          <p:cNvPr id="15" name="TextBox 14">
            <a:extLst>
              <a:ext uri="{FF2B5EF4-FFF2-40B4-BE49-F238E27FC236}">
                <a16:creationId xmlns:a16="http://schemas.microsoft.com/office/drawing/2014/main" id="{31450F57-754A-412D-AE3D-B6DE5223039B}"/>
              </a:ext>
            </a:extLst>
          </p:cNvPr>
          <p:cNvSpPr txBox="1"/>
          <p:nvPr/>
        </p:nvSpPr>
        <p:spPr>
          <a:xfrm>
            <a:off x="6976967" y="6193086"/>
            <a:ext cx="4038600" cy="412750"/>
          </a:xfrm>
          <a:prstGeom prst="rect">
            <a:avLst/>
          </a:prstGeom>
          <a:noFill/>
        </p:spPr>
        <p:txBody>
          <a:bodyPr wrap="square" rtlCol="0">
            <a:spAutoFit/>
          </a:bodyPr>
          <a:lstStyle/>
          <a:p>
            <a:pPr algn="ctr"/>
            <a:r>
              <a:rPr lang="en-US" sz="2000">
                <a:latin typeface="Century Gothic" panose="020B0502020202020204" pitchFamily="34" charset="0"/>
              </a:rPr>
              <a:t>Other genes</a:t>
            </a:r>
            <a:endParaRPr lang="en-US" sz="2000" dirty="0">
              <a:latin typeface="Century Gothic" panose="020B0502020202020204" pitchFamily="34" charset="0"/>
            </a:endParaRPr>
          </a:p>
        </p:txBody>
      </p:sp>
      <p:cxnSp>
        <p:nvCxnSpPr>
          <p:cNvPr id="17" name="Straight Arrow Connector 16">
            <a:extLst>
              <a:ext uri="{FF2B5EF4-FFF2-40B4-BE49-F238E27FC236}">
                <a16:creationId xmlns:a16="http://schemas.microsoft.com/office/drawing/2014/main" id="{0CD93B44-7F78-4791-A55D-DF80732043EC}"/>
              </a:ext>
            </a:extLst>
          </p:cNvPr>
          <p:cNvCxnSpPr>
            <a:cxnSpLocks/>
            <a:stCxn id="4" idx="7"/>
            <a:endCxn id="5" idx="2"/>
          </p:cNvCxnSpPr>
          <p:nvPr/>
        </p:nvCxnSpPr>
        <p:spPr>
          <a:xfrm flipV="1">
            <a:off x="2899101" y="4537046"/>
            <a:ext cx="910899" cy="11355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954D8C5-5104-472B-811B-5E28AFC2C0F9}"/>
              </a:ext>
            </a:extLst>
          </p:cNvPr>
          <p:cNvCxnSpPr>
            <a:cxnSpLocks/>
            <a:stCxn id="4" idx="6"/>
            <a:endCxn id="6" idx="2"/>
          </p:cNvCxnSpPr>
          <p:nvPr/>
        </p:nvCxnSpPr>
        <p:spPr>
          <a:xfrm>
            <a:off x="3200400" y="5108596"/>
            <a:ext cx="609600" cy="2174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DECF364-A83A-4FD4-8F12-2E4AF57EC870}"/>
              </a:ext>
            </a:extLst>
          </p:cNvPr>
          <p:cNvCxnSpPr>
            <a:cxnSpLocks/>
            <a:stCxn id="4" idx="5"/>
            <a:endCxn id="7" idx="2"/>
          </p:cNvCxnSpPr>
          <p:nvPr/>
        </p:nvCxnSpPr>
        <p:spPr>
          <a:xfrm>
            <a:off x="2899101" y="5566589"/>
            <a:ext cx="910899" cy="54837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8038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D4693C-853E-42F7-9D38-42E512D73D56}"/>
              </a:ext>
            </a:extLst>
          </p:cNvPr>
          <p:cNvSpPr>
            <a:spLocks noGrp="1"/>
          </p:cNvSpPr>
          <p:nvPr>
            <p:ph type="body" sz="quarter" idx="10"/>
          </p:nvPr>
        </p:nvSpPr>
        <p:spPr/>
        <p:txBody>
          <a:bodyPr/>
          <a:lstStyle/>
          <a:p>
            <a:r>
              <a:rPr lang="en-US"/>
              <a:t>Next Generation Sequencing of mRNA</a:t>
            </a:r>
          </a:p>
        </p:txBody>
      </p:sp>
      <p:pic>
        <p:nvPicPr>
          <p:cNvPr id="52" name="Picture 2" descr="Cell Culture Flask Cartoon ~ 35+ images cell culture flask free transparent  clipart, cell culture flask clipart 20 free cliparts, cell culture flask  illustrations royalty">
            <a:extLst>
              <a:ext uri="{FF2B5EF4-FFF2-40B4-BE49-F238E27FC236}">
                <a16:creationId xmlns:a16="http://schemas.microsoft.com/office/drawing/2014/main" id="{15E394CF-31DE-4CB4-A554-8B5933784B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800" b="22800"/>
          <a:stretch/>
        </p:blipFill>
        <p:spPr bwMode="auto">
          <a:xfrm>
            <a:off x="533400" y="1756661"/>
            <a:ext cx="1059261" cy="57623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65F57327-D1DC-4920-A1CC-802B17842A4C}"/>
              </a:ext>
            </a:extLst>
          </p:cNvPr>
          <p:cNvSpPr/>
          <p:nvPr/>
        </p:nvSpPr>
        <p:spPr>
          <a:xfrm>
            <a:off x="304800" y="1219200"/>
            <a:ext cx="1524000" cy="1476060"/>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FFC1FEA-8BB4-4448-BEEA-483CACFF51FD}"/>
              </a:ext>
            </a:extLst>
          </p:cNvPr>
          <p:cNvSpPr txBox="1"/>
          <p:nvPr/>
        </p:nvSpPr>
        <p:spPr>
          <a:xfrm>
            <a:off x="2751909" y="1756661"/>
            <a:ext cx="1295400" cy="400110"/>
          </a:xfrm>
          <a:prstGeom prst="rect">
            <a:avLst/>
          </a:prstGeom>
          <a:ln w="57150">
            <a:solidFill>
              <a:srgbClr val="C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a:latin typeface="Century Gothic" panose="020B0502020202020204" pitchFamily="34" charset="0"/>
              </a:rPr>
              <a:t>mRNAs</a:t>
            </a:r>
            <a:endParaRPr lang="en-US" sz="2000" dirty="0">
              <a:latin typeface="Century Gothic" panose="020B0502020202020204" pitchFamily="34" charset="0"/>
            </a:endParaRPr>
          </a:p>
        </p:txBody>
      </p:sp>
      <p:cxnSp>
        <p:nvCxnSpPr>
          <p:cNvPr id="5" name="Straight Arrow Connector 4">
            <a:extLst>
              <a:ext uri="{FF2B5EF4-FFF2-40B4-BE49-F238E27FC236}">
                <a16:creationId xmlns:a16="http://schemas.microsoft.com/office/drawing/2014/main" id="{9031498F-6308-4AB2-8390-3084CC9127FD}"/>
              </a:ext>
            </a:extLst>
          </p:cNvPr>
          <p:cNvCxnSpPr>
            <a:cxnSpLocks/>
          </p:cNvCxnSpPr>
          <p:nvPr/>
        </p:nvCxnSpPr>
        <p:spPr>
          <a:xfrm flipV="1">
            <a:off x="1805463" y="1957230"/>
            <a:ext cx="93773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0E299848-4846-4527-BB78-F4EE13BDE3C6}"/>
              </a:ext>
            </a:extLst>
          </p:cNvPr>
          <p:cNvSpPr/>
          <p:nvPr/>
        </p:nvSpPr>
        <p:spPr>
          <a:xfrm>
            <a:off x="4241074" y="1122742"/>
            <a:ext cx="5216435" cy="653807"/>
          </a:xfrm>
          <a:custGeom>
            <a:avLst/>
            <a:gdLst>
              <a:gd name="connsiteX0" fmla="*/ 0 w 5216435"/>
              <a:gd name="connsiteY0" fmla="*/ 575429 h 653807"/>
              <a:gd name="connsiteX1" fmla="*/ 121920 w 5216435"/>
              <a:gd name="connsiteY1" fmla="*/ 505761 h 653807"/>
              <a:gd name="connsiteX2" fmla="*/ 348343 w 5216435"/>
              <a:gd name="connsiteY2" fmla="*/ 392549 h 653807"/>
              <a:gd name="connsiteX3" fmla="*/ 478972 w 5216435"/>
              <a:gd name="connsiteY3" fmla="*/ 436092 h 653807"/>
              <a:gd name="connsiteX4" fmla="*/ 592183 w 5216435"/>
              <a:gd name="connsiteY4" fmla="*/ 540595 h 653807"/>
              <a:gd name="connsiteX5" fmla="*/ 679269 w 5216435"/>
              <a:gd name="connsiteY5" fmla="*/ 645098 h 653807"/>
              <a:gd name="connsiteX6" fmla="*/ 740229 w 5216435"/>
              <a:gd name="connsiteY6" fmla="*/ 653807 h 653807"/>
              <a:gd name="connsiteX7" fmla="*/ 853440 w 5216435"/>
              <a:gd name="connsiteY7" fmla="*/ 645098 h 653807"/>
              <a:gd name="connsiteX8" fmla="*/ 940526 w 5216435"/>
              <a:gd name="connsiteY8" fmla="*/ 566721 h 653807"/>
              <a:gd name="connsiteX9" fmla="*/ 1079863 w 5216435"/>
              <a:gd name="connsiteY9" fmla="*/ 401258 h 653807"/>
              <a:gd name="connsiteX10" fmla="*/ 1123406 w 5216435"/>
              <a:gd name="connsiteY10" fmla="*/ 392549 h 653807"/>
              <a:gd name="connsiteX11" fmla="*/ 1193075 w 5216435"/>
              <a:gd name="connsiteY11" fmla="*/ 427384 h 653807"/>
              <a:gd name="connsiteX12" fmla="*/ 1367246 w 5216435"/>
              <a:gd name="connsiteY12" fmla="*/ 558012 h 653807"/>
              <a:gd name="connsiteX13" fmla="*/ 1567543 w 5216435"/>
              <a:gd name="connsiteY13" fmla="*/ 601555 h 653807"/>
              <a:gd name="connsiteX14" fmla="*/ 1741715 w 5216435"/>
              <a:gd name="connsiteY14" fmla="*/ 531887 h 653807"/>
              <a:gd name="connsiteX15" fmla="*/ 1933303 w 5216435"/>
              <a:gd name="connsiteY15" fmla="*/ 444801 h 653807"/>
              <a:gd name="connsiteX16" fmla="*/ 2072640 w 5216435"/>
              <a:gd name="connsiteY16" fmla="*/ 401258 h 653807"/>
              <a:gd name="connsiteX17" fmla="*/ 2177143 w 5216435"/>
              <a:gd name="connsiteY17" fmla="*/ 427384 h 653807"/>
              <a:gd name="connsiteX18" fmla="*/ 2255520 w 5216435"/>
              <a:gd name="connsiteY18" fmla="*/ 505761 h 653807"/>
              <a:gd name="connsiteX19" fmla="*/ 2325189 w 5216435"/>
              <a:gd name="connsiteY19" fmla="*/ 566721 h 653807"/>
              <a:gd name="connsiteX20" fmla="*/ 2360023 w 5216435"/>
              <a:gd name="connsiteY20" fmla="*/ 575429 h 653807"/>
              <a:gd name="connsiteX21" fmla="*/ 2908663 w 5216435"/>
              <a:gd name="connsiteY21" fmla="*/ 427384 h 653807"/>
              <a:gd name="connsiteX22" fmla="*/ 3100252 w 5216435"/>
              <a:gd name="connsiteY22" fmla="*/ 383841 h 653807"/>
              <a:gd name="connsiteX23" fmla="*/ 3152503 w 5216435"/>
              <a:gd name="connsiteY23" fmla="*/ 392549 h 653807"/>
              <a:gd name="connsiteX24" fmla="*/ 3230880 w 5216435"/>
              <a:gd name="connsiteY24" fmla="*/ 505761 h 653807"/>
              <a:gd name="connsiteX25" fmla="*/ 3283132 w 5216435"/>
              <a:gd name="connsiteY25" fmla="*/ 566721 h 653807"/>
              <a:gd name="connsiteX26" fmla="*/ 3535680 w 5216435"/>
              <a:gd name="connsiteY26" fmla="*/ 418675 h 653807"/>
              <a:gd name="connsiteX27" fmla="*/ 3675017 w 5216435"/>
              <a:gd name="connsiteY27" fmla="*/ 349007 h 653807"/>
              <a:gd name="connsiteX28" fmla="*/ 3779520 w 5216435"/>
              <a:gd name="connsiteY28" fmla="*/ 314172 h 653807"/>
              <a:gd name="connsiteX29" fmla="*/ 3936275 w 5216435"/>
              <a:gd name="connsiteY29" fmla="*/ 366424 h 653807"/>
              <a:gd name="connsiteX30" fmla="*/ 4171406 w 5216435"/>
              <a:gd name="connsiteY30" fmla="*/ 305464 h 653807"/>
              <a:gd name="connsiteX31" fmla="*/ 4397829 w 5216435"/>
              <a:gd name="connsiteY31" fmla="*/ 192252 h 653807"/>
              <a:gd name="connsiteX32" fmla="*/ 4763589 w 5216435"/>
              <a:gd name="connsiteY32" fmla="*/ 52915 h 653807"/>
              <a:gd name="connsiteX33" fmla="*/ 4990012 w 5216435"/>
              <a:gd name="connsiteY33" fmla="*/ 105167 h 653807"/>
              <a:gd name="connsiteX34" fmla="*/ 5103223 w 5216435"/>
              <a:gd name="connsiteY34" fmla="*/ 87749 h 653807"/>
              <a:gd name="connsiteX35" fmla="*/ 5207726 w 5216435"/>
              <a:gd name="connsiteY35" fmla="*/ 664 h 653807"/>
              <a:gd name="connsiteX36" fmla="*/ 5216435 w 5216435"/>
              <a:gd name="connsiteY36" fmla="*/ 664 h 65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16435" h="653807">
                <a:moveTo>
                  <a:pt x="0" y="575429"/>
                </a:moveTo>
                <a:cubicBezTo>
                  <a:pt x="87185" y="557993"/>
                  <a:pt x="6843" y="580811"/>
                  <a:pt x="121920" y="505761"/>
                </a:cubicBezTo>
                <a:cubicBezTo>
                  <a:pt x="223571" y="439466"/>
                  <a:pt x="243391" y="436279"/>
                  <a:pt x="348343" y="392549"/>
                </a:cubicBezTo>
                <a:cubicBezTo>
                  <a:pt x="391886" y="407063"/>
                  <a:pt x="439739" y="412272"/>
                  <a:pt x="478972" y="436092"/>
                </a:cubicBezTo>
                <a:cubicBezTo>
                  <a:pt x="522871" y="462745"/>
                  <a:pt x="556811" y="503361"/>
                  <a:pt x="592183" y="540595"/>
                </a:cubicBezTo>
                <a:cubicBezTo>
                  <a:pt x="594181" y="542698"/>
                  <a:pt x="657909" y="635389"/>
                  <a:pt x="679269" y="645098"/>
                </a:cubicBezTo>
                <a:cubicBezTo>
                  <a:pt x="697955" y="653592"/>
                  <a:pt x="719909" y="650904"/>
                  <a:pt x="740229" y="653807"/>
                </a:cubicBezTo>
                <a:lnTo>
                  <a:pt x="853440" y="645098"/>
                </a:lnTo>
                <a:cubicBezTo>
                  <a:pt x="889255" y="629526"/>
                  <a:pt x="914400" y="595750"/>
                  <a:pt x="940526" y="566721"/>
                </a:cubicBezTo>
                <a:cubicBezTo>
                  <a:pt x="999384" y="501323"/>
                  <a:pt x="1007336" y="451469"/>
                  <a:pt x="1079863" y="401258"/>
                </a:cubicBezTo>
                <a:cubicBezTo>
                  <a:pt x="1092033" y="392833"/>
                  <a:pt x="1108892" y="395452"/>
                  <a:pt x="1123406" y="392549"/>
                </a:cubicBezTo>
                <a:cubicBezTo>
                  <a:pt x="1146629" y="404161"/>
                  <a:pt x="1171590" y="412805"/>
                  <a:pt x="1193075" y="427384"/>
                </a:cubicBezTo>
                <a:cubicBezTo>
                  <a:pt x="1253126" y="468133"/>
                  <a:pt x="1297232" y="538917"/>
                  <a:pt x="1367246" y="558012"/>
                </a:cubicBezTo>
                <a:cubicBezTo>
                  <a:pt x="1497110" y="593430"/>
                  <a:pt x="1430393" y="578697"/>
                  <a:pt x="1567543" y="601555"/>
                </a:cubicBezTo>
                <a:cubicBezTo>
                  <a:pt x="1625600" y="578332"/>
                  <a:pt x="1684241" y="556519"/>
                  <a:pt x="1741715" y="531887"/>
                </a:cubicBezTo>
                <a:cubicBezTo>
                  <a:pt x="1806194" y="504253"/>
                  <a:pt x="1868052" y="470558"/>
                  <a:pt x="1933303" y="444801"/>
                </a:cubicBezTo>
                <a:cubicBezTo>
                  <a:pt x="1978565" y="426934"/>
                  <a:pt x="2026194" y="415772"/>
                  <a:pt x="2072640" y="401258"/>
                </a:cubicBezTo>
                <a:cubicBezTo>
                  <a:pt x="2107474" y="409967"/>
                  <a:pt x="2145967" y="409569"/>
                  <a:pt x="2177143" y="427384"/>
                </a:cubicBezTo>
                <a:cubicBezTo>
                  <a:pt x="2209222" y="445715"/>
                  <a:pt x="2228615" y="480439"/>
                  <a:pt x="2255520" y="505761"/>
                </a:cubicBezTo>
                <a:cubicBezTo>
                  <a:pt x="2277991" y="526910"/>
                  <a:pt x="2299514" y="549604"/>
                  <a:pt x="2325189" y="566721"/>
                </a:cubicBezTo>
                <a:cubicBezTo>
                  <a:pt x="2335148" y="573360"/>
                  <a:pt x="2348412" y="572526"/>
                  <a:pt x="2360023" y="575429"/>
                </a:cubicBezTo>
                <a:lnTo>
                  <a:pt x="2908663" y="427384"/>
                </a:lnTo>
                <a:cubicBezTo>
                  <a:pt x="3053086" y="386119"/>
                  <a:pt x="2988643" y="397791"/>
                  <a:pt x="3100252" y="383841"/>
                </a:cubicBezTo>
                <a:cubicBezTo>
                  <a:pt x="3117669" y="386744"/>
                  <a:pt x="3139595" y="380501"/>
                  <a:pt x="3152503" y="392549"/>
                </a:cubicBezTo>
                <a:cubicBezTo>
                  <a:pt x="3186057" y="423866"/>
                  <a:pt x="3203341" y="469042"/>
                  <a:pt x="3230880" y="505761"/>
                </a:cubicBezTo>
                <a:cubicBezTo>
                  <a:pt x="3246938" y="527172"/>
                  <a:pt x="3265715" y="546401"/>
                  <a:pt x="3283132" y="566721"/>
                </a:cubicBezTo>
                <a:cubicBezTo>
                  <a:pt x="3399968" y="492371"/>
                  <a:pt x="3392250" y="494608"/>
                  <a:pt x="3535680" y="418675"/>
                </a:cubicBezTo>
                <a:cubicBezTo>
                  <a:pt x="3581573" y="394379"/>
                  <a:pt x="3627288" y="369462"/>
                  <a:pt x="3675017" y="349007"/>
                </a:cubicBezTo>
                <a:cubicBezTo>
                  <a:pt x="3708767" y="334543"/>
                  <a:pt x="3744686" y="325784"/>
                  <a:pt x="3779520" y="314172"/>
                </a:cubicBezTo>
                <a:cubicBezTo>
                  <a:pt x="3831772" y="331589"/>
                  <a:pt x="3882960" y="380247"/>
                  <a:pt x="3936275" y="366424"/>
                </a:cubicBezTo>
                <a:cubicBezTo>
                  <a:pt x="4014652" y="346104"/>
                  <a:pt x="4095652" y="334051"/>
                  <a:pt x="4171406" y="305464"/>
                </a:cubicBezTo>
                <a:cubicBezTo>
                  <a:pt x="4250355" y="275672"/>
                  <a:pt x="4321213" y="227613"/>
                  <a:pt x="4397829" y="192252"/>
                </a:cubicBezTo>
                <a:cubicBezTo>
                  <a:pt x="4599066" y="99373"/>
                  <a:pt x="4587596" y="107913"/>
                  <a:pt x="4763589" y="52915"/>
                </a:cubicBezTo>
                <a:cubicBezTo>
                  <a:pt x="4833427" y="73866"/>
                  <a:pt x="4918355" y="102696"/>
                  <a:pt x="4990012" y="105167"/>
                </a:cubicBezTo>
                <a:cubicBezTo>
                  <a:pt x="5028170" y="106483"/>
                  <a:pt x="5065486" y="93555"/>
                  <a:pt x="5103223" y="87749"/>
                </a:cubicBezTo>
                <a:cubicBezTo>
                  <a:pt x="5114792" y="77626"/>
                  <a:pt x="5180671" y="16897"/>
                  <a:pt x="5207726" y="664"/>
                </a:cubicBezTo>
                <a:cubicBezTo>
                  <a:pt x="5210215" y="-830"/>
                  <a:pt x="5213532" y="664"/>
                  <a:pt x="5216435" y="6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461A876-DB04-415B-954F-5E09C683626E}"/>
              </a:ext>
            </a:extLst>
          </p:cNvPr>
          <p:cNvSpPr/>
          <p:nvPr/>
        </p:nvSpPr>
        <p:spPr>
          <a:xfrm>
            <a:off x="4302034" y="2203269"/>
            <a:ext cx="3962400" cy="374468"/>
          </a:xfrm>
          <a:custGeom>
            <a:avLst/>
            <a:gdLst>
              <a:gd name="connsiteX0" fmla="*/ 0 w 3962400"/>
              <a:gd name="connsiteY0" fmla="*/ 217714 h 374468"/>
              <a:gd name="connsiteX1" fmla="*/ 278675 w 3962400"/>
              <a:gd name="connsiteY1" fmla="*/ 8708 h 374468"/>
              <a:gd name="connsiteX2" fmla="*/ 374469 w 3962400"/>
              <a:gd name="connsiteY2" fmla="*/ 0 h 374468"/>
              <a:gd name="connsiteX3" fmla="*/ 461555 w 3962400"/>
              <a:gd name="connsiteY3" fmla="*/ 34834 h 374468"/>
              <a:gd name="connsiteX4" fmla="*/ 574766 w 3962400"/>
              <a:gd name="connsiteY4" fmla="*/ 69668 h 374468"/>
              <a:gd name="connsiteX5" fmla="*/ 627017 w 3962400"/>
              <a:gd name="connsiteY5" fmla="*/ 95794 h 374468"/>
              <a:gd name="connsiteX6" fmla="*/ 714103 w 3962400"/>
              <a:gd name="connsiteY6" fmla="*/ 130628 h 374468"/>
              <a:gd name="connsiteX7" fmla="*/ 783772 w 3962400"/>
              <a:gd name="connsiteY7" fmla="*/ 174171 h 374468"/>
              <a:gd name="connsiteX8" fmla="*/ 949235 w 3962400"/>
              <a:gd name="connsiteY8" fmla="*/ 252548 h 374468"/>
              <a:gd name="connsiteX9" fmla="*/ 1010195 w 3962400"/>
              <a:gd name="connsiteY9" fmla="*/ 287382 h 374468"/>
              <a:gd name="connsiteX10" fmla="*/ 1132115 w 3962400"/>
              <a:gd name="connsiteY10" fmla="*/ 304800 h 374468"/>
              <a:gd name="connsiteX11" fmla="*/ 1297577 w 3962400"/>
              <a:gd name="connsiteY11" fmla="*/ 269965 h 374468"/>
              <a:gd name="connsiteX12" fmla="*/ 1584960 w 3962400"/>
              <a:gd name="connsiteY12" fmla="*/ 209005 h 374468"/>
              <a:gd name="connsiteX13" fmla="*/ 1689463 w 3962400"/>
              <a:gd name="connsiteY13" fmla="*/ 200297 h 374468"/>
              <a:gd name="connsiteX14" fmla="*/ 1767840 w 3962400"/>
              <a:gd name="connsiteY14" fmla="*/ 217714 h 374468"/>
              <a:gd name="connsiteX15" fmla="*/ 1837509 w 3962400"/>
              <a:gd name="connsiteY15" fmla="*/ 287382 h 374468"/>
              <a:gd name="connsiteX16" fmla="*/ 1976846 w 3962400"/>
              <a:gd name="connsiteY16" fmla="*/ 374468 h 374468"/>
              <a:gd name="connsiteX17" fmla="*/ 2246812 w 3962400"/>
              <a:gd name="connsiteY17" fmla="*/ 269965 h 374468"/>
              <a:gd name="connsiteX18" fmla="*/ 2473235 w 3962400"/>
              <a:gd name="connsiteY18" fmla="*/ 165462 h 374468"/>
              <a:gd name="connsiteX19" fmla="*/ 2603863 w 3962400"/>
              <a:gd name="connsiteY19" fmla="*/ 226422 h 374468"/>
              <a:gd name="connsiteX20" fmla="*/ 2717075 w 3962400"/>
              <a:gd name="connsiteY20" fmla="*/ 269965 h 374468"/>
              <a:gd name="connsiteX21" fmla="*/ 2943497 w 3962400"/>
              <a:gd name="connsiteY21" fmla="*/ 235131 h 374468"/>
              <a:gd name="connsiteX22" fmla="*/ 3204755 w 3962400"/>
              <a:gd name="connsiteY22" fmla="*/ 200297 h 374468"/>
              <a:gd name="connsiteX23" fmla="*/ 3370217 w 3962400"/>
              <a:gd name="connsiteY23" fmla="*/ 217714 h 374468"/>
              <a:gd name="connsiteX24" fmla="*/ 3448595 w 3962400"/>
              <a:gd name="connsiteY24" fmla="*/ 252548 h 374468"/>
              <a:gd name="connsiteX25" fmla="*/ 3518263 w 3962400"/>
              <a:gd name="connsiteY25" fmla="*/ 269965 h 374468"/>
              <a:gd name="connsiteX26" fmla="*/ 3744686 w 3962400"/>
              <a:gd name="connsiteY26" fmla="*/ 209005 h 374468"/>
              <a:gd name="connsiteX27" fmla="*/ 3770812 w 3962400"/>
              <a:gd name="connsiteY27" fmla="*/ 191588 h 374468"/>
              <a:gd name="connsiteX28" fmla="*/ 3962400 w 3962400"/>
              <a:gd name="connsiteY28" fmla="*/ 200297 h 37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2400" h="374468">
                <a:moveTo>
                  <a:pt x="0" y="217714"/>
                </a:moveTo>
                <a:cubicBezTo>
                  <a:pt x="88253" y="138287"/>
                  <a:pt x="161585" y="44344"/>
                  <a:pt x="278675" y="8708"/>
                </a:cubicBezTo>
                <a:cubicBezTo>
                  <a:pt x="309349" y="-628"/>
                  <a:pt x="342538" y="2903"/>
                  <a:pt x="374469" y="0"/>
                </a:cubicBezTo>
                <a:cubicBezTo>
                  <a:pt x="403498" y="11611"/>
                  <a:pt x="432025" y="24563"/>
                  <a:pt x="461555" y="34834"/>
                </a:cubicBezTo>
                <a:cubicBezTo>
                  <a:pt x="498847" y="47805"/>
                  <a:pt x="537717" y="56018"/>
                  <a:pt x="574766" y="69668"/>
                </a:cubicBezTo>
                <a:cubicBezTo>
                  <a:pt x="593038" y="76400"/>
                  <a:pt x="609177" y="87989"/>
                  <a:pt x="627017" y="95794"/>
                </a:cubicBezTo>
                <a:cubicBezTo>
                  <a:pt x="655660" y="108326"/>
                  <a:pt x="686139" y="116646"/>
                  <a:pt x="714103" y="130628"/>
                </a:cubicBezTo>
                <a:cubicBezTo>
                  <a:pt x="738597" y="142875"/>
                  <a:pt x="759833" y="160871"/>
                  <a:pt x="783772" y="174171"/>
                </a:cubicBezTo>
                <a:cubicBezTo>
                  <a:pt x="906418" y="242308"/>
                  <a:pt x="832399" y="194131"/>
                  <a:pt x="949235" y="252548"/>
                </a:cubicBezTo>
                <a:cubicBezTo>
                  <a:pt x="970168" y="263014"/>
                  <a:pt x="987692" y="280952"/>
                  <a:pt x="1010195" y="287382"/>
                </a:cubicBezTo>
                <a:cubicBezTo>
                  <a:pt x="1049668" y="298660"/>
                  <a:pt x="1091475" y="298994"/>
                  <a:pt x="1132115" y="304800"/>
                </a:cubicBezTo>
                <a:lnTo>
                  <a:pt x="1297577" y="269965"/>
                </a:lnTo>
                <a:cubicBezTo>
                  <a:pt x="1409412" y="245112"/>
                  <a:pt x="1472424" y="225081"/>
                  <a:pt x="1584960" y="209005"/>
                </a:cubicBezTo>
                <a:cubicBezTo>
                  <a:pt x="1619564" y="204062"/>
                  <a:pt x="1654629" y="203200"/>
                  <a:pt x="1689463" y="200297"/>
                </a:cubicBezTo>
                <a:cubicBezTo>
                  <a:pt x="1715589" y="206103"/>
                  <a:pt x="1744772" y="204145"/>
                  <a:pt x="1767840" y="217714"/>
                </a:cubicBezTo>
                <a:cubicBezTo>
                  <a:pt x="1796148" y="234365"/>
                  <a:pt x="1812883" y="265653"/>
                  <a:pt x="1837509" y="287382"/>
                </a:cubicBezTo>
                <a:cubicBezTo>
                  <a:pt x="1911254" y="352451"/>
                  <a:pt x="1900215" y="341626"/>
                  <a:pt x="1976846" y="374468"/>
                </a:cubicBezTo>
                <a:cubicBezTo>
                  <a:pt x="2066835" y="339634"/>
                  <a:pt x="2159031" y="310039"/>
                  <a:pt x="2246812" y="269965"/>
                </a:cubicBezTo>
                <a:cubicBezTo>
                  <a:pt x="2529952" y="140705"/>
                  <a:pt x="2247541" y="227015"/>
                  <a:pt x="2473235" y="165462"/>
                </a:cubicBezTo>
                <a:cubicBezTo>
                  <a:pt x="2557984" y="186651"/>
                  <a:pt x="2453105" y="157325"/>
                  <a:pt x="2603863" y="226422"/>
                </a:cubicBezTo>
                <a:cubicBezTo>
                  <a:pt x="2640619" y="243268"/>
                  <a:pt x="2679338" y="255451"/>
                  <a:pt x="2717075" y="269965"/>
                </a:cubicBezTo>
                <a:lnTo>
                  <a:pt x="2943497" y="235131"/>
                </a:lnTo>
                <a:lnTo>
                  <a:pt x="3204755" y="200297"/>
                </a:lnTo>
                <a:cubicBezTo>
                  <a:pt x="3259909" y="206103"/>
                  <a:pt x="3315989" y="206094"/>
                  <a:pt x="3370217" y="217714"/>
                </a:cubicBezTo>
                <a:cubicBezTo>
                  <a:pt x="3398172" y="223704"/>
                  <a:pt x="3421635" y="243033"/>
                  <a:pt x="3448595" y="252548"/>
                </a:cubicBezTo>
                <a:cubicBezTo>
                  <a:pt x="3471168" y="260515"/>
                  <a:pt x="3495040" y="264159"/>
                  <a:pt x="3518263" y="269965"/>
                </a:cubicBezTo>
                <a:cubicBezTo>
                  <a:pt x="3610720" y="249419"/>
                  <a:pt x="3665911" y="244812"/>
                  <a:pt x="3744686" y="209005"/>
                </a:cubicBezTo>
                <a:cubicBezTo>
                  <a:pt x="3754214" y="204674"/>
                  <a:pt x="3762103" y="197394"/>
                  <a:pt x="3770812" y="191588"/>
                </a:cubicBezTo>
                <a:cubicBezTo>
                  <a:pt x="3921715" y="201649"/>
                  <a:pt x="3857801" y="200297"/>
                  <a:pt x="3962400" y="200297"/>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94A4919-E9CD-4452-B35A-0DF11A9A6069}"/>
              </a:ext>
            </a:extLst>
          </p:cNvPr>
          <p:cNvSpPr/>
          <p:nvPr/>
        </p:nvSpPr>
        <p:spPr>
          <a:xfrm>
            <a:off x="4354286" y="3169920"/>
            <a:ext cx="3596640" cy="235131"/>
          </a:xfrm>
          <a:custGeom>
            <a:avLst/>
            <a:gdLst>
              <a:gd name="connsiteX0" fmla="*/ 0 w 3596640"/>
              <a:gd name="connsiteY0" fmla="*/ 139337 h 235131"/>
              <a:gd name="connsiteX1" fmla="*/ 139337 w 3596640"/>
              <a:gd name="connsiteY1" fmla="*/ 34834 h 235131"/>
              <a:gd name="connsiteX2" fmla="*/ 269965 w 3596640"/>
              <a:gd name="connsiteY2" fmla="*/ 0 h 235131"/>
              <a:gd name="connsiteX3" fmla="*/ 496388 w 3596640"/>
              <a:gd name="connsiteY3" fmla="*/ 87086 h 235131"/>
              <a:gd name="connsiteX4" fmla="*/ 644434 w 3596640"/>
              <a:gd name="connsiteY4" fmla="*/ 156754 h 235131"/>
              <a:gd name="connsiteX5" fmla="*/ 792480 w 3596640"/>
              <a:gd name="connsiteY5" fmla="*/ 209006 h 235131"/>
              <a:gd name="connsiteX6" fmla="*/ 975360 w 3596640"/>
              <a:gd name="connsiteY6" fmla="*/ 217714 h 235131"/>
              <a:gd name="connsiteX7" fmla="*/ 1201783 w 3596640"/>
              <a:gd name="connsiteY7" fmla="*/ 182880 h 235131"/>
              <a:gd name="connsiteX8" fmla="*/ 1593668 w 3596640"/>
              <a:gd name="connsiteY8" fmla="*/ 34834 h 235131"/>
              <a:gd name="connsiteX9" fmla="*/ 1689463 w 3596640"/>
              <a:gd name="connsiteY9" fmla="*/ 60960 h 235131"/>
              <a:gd name="connsiteX10" fmla="*/ 1942011 w 3596640"/>
              <a:gd name="connsiteY10" fmla="*/ 209006 h 235131"/>
              <a:gd name="connsiteX11" fmla="*/ 2046514 w 3596640"/>
              <a:gd name="connsiteY11" fmla="*/ 235131 h 235131"/>
              <a:gd name="connsiteX12" fmla="*/ 2420983 w 3596640"/>
              <a:gd name="connsiteY12" fmla="*/ 148046 h 235131"/>
              <a:gd name="connsiteX13" fmla="*/ 2629988 w 3596640"/>
              <a:gd name="connsiteY13" fmla="*/ 60960 h 235131"/>
              <a:gd name="connsiteX14" fmla="*/ 2708365 w 3596640"/>
              <a:gd name="connsiteY14" fmla="*/ 34834 h 235131"/>
              <a:gd name="connsiteX15" fmla="*/ 2769325 w 3596640"/>
              <a:gd name="connsiteY15" fmla="*/ 130629 h 235131"/>
              <a:gd name="connsiteX16" fmla="*/ 2812868 w 3596640"/>
              <a:gd name="connsiteY16" fmla="*/ 191589 h 235131"/>
              <a:gd name="connsiteX17" fmla="*/ 3082834 w 3596640"/>
              <a:gd name="connsiteY17" fmla="*/ 87086 h 235131"/>
              <a:gd name="connsiteX18" fmla="*/ 3204754 w 3596640"/>
              <a:gd name="connsiteY18" fmla="*/ 52251 h 235131"/>
              <a:gd name="connsiteX19" fmla="*/ 3596640 w 3596640"/>
              <a:gd name="connsiteY19" fmla="*/ 78377 h 23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6640" h="235131">
                <a:moveTo>
                  <a:pt x="0" y="139337"/>
                </a:moveTo>
                <a:cubicBezTo>
                  <a:pt x="48871" y="97448"/>
                  <a:pt x="80846" y="65800"/>
                  <a:pt x="139337" y="34834"/>
                </a:cubicBezTo>
                <a:cubicBezTo>
                  <a:pt x="192715" y="6575"/>
                  <a:pt x="213840" y="8018"/>
                  <a:pt x="269965" y="0"/>
                </a:cubicBezTo>
                <a:cubicBezTo>
                  <a:pt x="370534" y="33523"/>
                  <a:pt x="377989" y="34011"/>
                  <a:pt x="496388" y="87086"/>
                </a:cubicBezTo>
                <a:cubicBezTo>
                  <a:pt x="601977" y="134419"/>
                  <a:pt x="569907" y="129653"/>
                  <a:pt x="644434" y="156754"/>
                </a:cubicBezTo>
                <a:cubicBezTo>
                  <a:pt x="693615" y="174638"/>
                  <a:pt x="740207" y="206517"/>
                  <a:pt x="792480" y="209006"/>
                </a:cubicBezTo>
                <a:lnTo>
                  <a:pt x="975360" y="217714"/>
                </a:lnTo>
                <a:cubicBezTo>
                  <a:pt x="1050834" y="206103"/>
                  <a:pt x="1128897" y="205657"/>
                  <a:pt x="1201783" y="182880"/>
                </a:cubicBezTo>
                <a:cubicBezTo>
                  <a:pt x="1775498" y="3594"/>
                  <a:pt x="1375829" y="65955"/>
                  <a:pt x="1593668" y="34834"/>
                </a:cubicBezTo>
                <a:cubicBezTo>
                  <a:pt x="1625600" y="43543"/>
                  <a:pt x="1659859" y="46158"/>
                  <a:pt x="1689463" y="60960"/>
                </a:cubicBezTo>
                <a:cubicBezTo>
                  <a:pt x="1776742" y="104600"/>
                  <a:pt x="1847344" y="185340"/>
                  <a:pt x="1942011" y="209006"/>
                </a:cubicBezTo>
                <a:lnTo>
                  <a:pt x="2046514" y="235131"/>
                </a:lnTo>
                <a:cubicBezTo>
                  <a:pt x="2171337" y="206103"/>
                  <a:pt x="2298183" y="184703"/>
                  <a:pt x="2420983" y="148046"/>
                </a:cubicBezTo>
                <a:cubicBezTo>
                  <a:pt x="2493304" y="126458"/>
                  <a:pt x="2559766" y="88623"/>
                  <a:pt x="2629988" y="60960"/>
                </a:cubicBezTo>
                <a:cubicBezTo>
                  <a:pt x="2655610" y="50866"/>
                  <a:pt x="2682239" y="43543"/>
                  <a:pt x="2708365" y="34834"/>
                </a:cubicBezTo>
                <a:cubicBezTo>
                  <a:pt x="2728685" y="66766"/>
                  <a:pt x="2748330" y="99137"/>
                  <a:pt x="2769325" y="130629"/>
                </a:cubicBezTo>
                <a:cubicBezTo>
                  <a:pt x="2783177" y="151406"/>
                  <a:pt x="2788134" y="195024"/>
                  <a:pt x="2812868" y="191589"/>
                </a:cubicBezTo>
                <a:cubicBezTo>
                  <a:pt x="2908446" y="178314"/>
                  <a:pt x="2990051" y="113596"/>
                  <a:pt x="3082834" y="87086"/>
                </a:cubicBezTo>
                <a:lnTo>
                  <a:pt x="3204754" y="52251"/>
                </a:lnTo>
                <a:lnTo>
                  <a:pt x="3596640" y="78377"/>
                </a:lnTo>
              </a:path>
            </a:pathLst>
          </a:custGeom>
          <a:noFill/>
          <a:ln w="57150">
            <a:solidFill>
              <a:srgbClr val="9F1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B579C2-C0AB-4BDD-824F-A7AD4AFD8D73}"/>
              </a:ext>
            </a:extLst>
          </p:cNvPr>
          <p:cNvSpPr txBox="1"/>
          <p:nvPr/>
        </p:nvSpPr>
        <p:spPr>
          <a:xfrm>
            <a:off x="9525000" y="962055"/>
            <a:ext cx="1905000" cy="409545"/>
          </a:xfrm>
          <a:prstGeom prst="rect">
            <a:avLst/>
          </a:prstGeom>
          <a:noFill/>
        </p:spPr>
        <p:txBody>
          <a:bodyPr wrap="square" rtlCol="0">
            <a:spAutoFit/>
          </a:bodyPr>
          <a:lstStyle/>
          <a:p>
            <a:pPr algn="l"/>
            <a:r>
              <a:rPr lang="en-US" sz="2000" b="1">
                <a:latin typeface="Courier" panose="02060409020205020404" pitchFamily="49" charset="0"/>
              </a:rPr>
              <a:t>AAAAAA</a:t>
            </a:r>
            <a:endParaRPr lang="en-US" sz="2000" b="1" dirty="0">
              <a:latin typeface="Courier" panose="02060409020205020404" pitchFamily="49" charset="0"/>
            </a:endParaRPr>
          </a:p>
        </p:txBody>
      </p:sp>
      <p:sp>
        <p:nvSpPr>
          <p:cNvPr id="20" name="TextBox 19">
            <a:extLst>
              <a:ext uri="{FF2B5EF4-FFF2-40B4-BE49-F238E27FC236}">
                <a16:creationId xmlns:a16="http://schemas.microsoft.com/office/drawing/2014/main" id="{FA6FBBE7-8F94-42C9-8FAF-022CE455E726}"/>
              </a:ext>
            </a:extLst>
          </p:cNvPr>
          <p:cNvSpPr txBox="1"/>
          <p:nvPr/>
        </p:nvSpPr>
        <p:spPr>
          <a:xfrm>
            <a:off x="8277497" y="2203269"/>
            <a:ext cx="1905000" cy="409545"/>
          </a:xfrm>
          <a:prstGeom prst="rect">
            <a:avLst/>
          </a:prstGeom>
          <a:noFill/>
        </p:spPr>
        <p:txBody>
          <a:bodyPr wrap="square" rtlCol="0">
            <a:spAutoFit/>
          </a:bodyPr>
          <a:lstStyle/>
          <a:p>
            <a:pPr algn="l"/>
            <a:r>
              <a:rPr lang="en-US" sz="2000" b="1">
                <a:latin typeface="Courier" panose="02060409020205020404" pitchFamily="49" charset="0"/>
              </a:rPr>
              <a:t>AAAAAA</a:t>
            </a:r>
            <a:endParaRPr lang="en-US" sz="2000" b="1" dirty="0">
              <a:latin typeface="Courier" panose="02060409020205020404" pitchFamily="49" charset="0"/>
            </a:endParaRPr>
          </a:p>
        </p:txBody>
      </p:sp>
      <p:sp>
        <p:nvSpPr>
          <p:cNvPr id="21" name="TextBox 20">
            <a:extLst>
              <a:ext uri="{FF2B5EF4-FFF2-40B4-BE49-F238E27FC236}">
                <a16:creationId xmlns:a16="http://schemas.microsoft.com/office/drawing/2014/main" id="{213EF8E9-7C4C-4B0B-ABB1-9A259C21297E}"/>
              </a:ext>
            </a:extLst>
          </p:cNvPr>
          <p:cNvSpPr txBox="1"/>
          <p:nvPr/>
        </p:nvSpPr>
        <p:spPr>
          <a:xfrm>
            <a:off x="7950926" y="3082712"/>
            <a:ext cx="1905000" cy="409545"/>
          </a:xfrm>
          <a:prstGeom prst="rect">
            <a:avLst/>
          </a:prstGeom>
          <a:noFill/>
        </p:spPr>
        <p:txBody>
          <a:bodyPr wrap="square" rtlCol="0">
            <a:spAutoFit/>
          </a:bodyPr>
          <a:lstStyle/>
          <a:p>
            <a:pPr algn="l"/>
            <a:r>
              <a:rPr lang="en-US" sz="2000" b="1">
                <a:latin typeface="Courier" panose="02060409020205020404" pitchFamily="49" charset="0"/>
              </a:rPr>
              <a:t>AAAAAA</a:t>
            </a:r>
            <a:endParaRPr lang="en-US" sz="2000" b="1" dirty="0">
              <a:latin typeface="Courier" panose="02060409020205020404" pitchFamily="49" charset="0"/>
            </a:endParaRPr>
          </a:p>
        </p:txBody>
      </p:sp>
      <p:sp>
        <p:nvSpPr>
          <p:cNvPr id="10" name="TextBox 9">
            <a:extLst>
              <a:ext uri="{FF2B5EF4-FFF2-40B4-BE49-F238E27FC236}">
                <a16:creationId xmlns:a16="http://schemas.microsoft.com/office/drawing/2014/main" id="{D2D2E866-8867-4E69-9467-73349A1EA867}"/>
              </a:ext>
            </a:extLst>
          </p:cNvPr>
          <p:cNvSpPr txBox="1"/>
          <p:nvPr/>
        </p:nvSpPr>
        <p:spPr>
          <a:xfrm>
            <a:off x="5055326" y="4667556"/>
            <a:ext cx="2895600" cy="707886"/>
          </a:xfrm>
          <a:prstGeom prst="rect">
            <a:avLst/>
          </a:prstGeom>
          <a:noFill/>
          <a:ln>
            <a:solidFill>
              <a:schemeClr val="tx1"/>
            </a:solidFill>
          </a:ln>
        </p:spPr>
        <p:txBody>
          <a:bodyPr wrap="square" rtlCol="0">
            <a:spAutoFit/>
          </a:bodyPr>
          <a:lstStyle/>
          <a:p>
            <a:pPr algn="ctr"/>
            <a:r>
              <a:rPr lang="en-US" sz="2000">
                <a:latin typeface="Century Gothic" panose="020B0502020202020204" pitchFamily="34" charset="0"/>
              </a:rPr>
              <a:t>Reverse Transcription</a:t>
            </a:r>
          </a:p>
          <a:p>
            <a:pPr algn="ctr"/>
            <a:r>
              <a:rPr lang="en-US" sz="2000">
                <a:latin typeface="Century Gothic" panose="020B0502020202020204" pitchFamily="34" charset="0"/>
              </a:rPr>
              <a:t>(cDNA)</a:t>
            </a:r>
            <a:endParaRPr lang="en-US" sz="2000" dirty="0">
              <a:latin typeface="Century Gothic" panose="020B0502020202020204" pitchFamily="34" charset="0"/>
            </a:endParaRPr>
          </a:p>
        </p:txBody>
      </p:sp>
      <p:sp>
        <p:nvSpPr>
          <p:cNvPr id="23" name="TextBox 22">
            <a:extLst>
              <a:ext uri="{FF2B5EF4-FFF2-40B4-BE49-F238E27FC236}">
                <a16:creationId xmlns:a16="http://schemas.microsoft.com/office/drawing/2014/main" id="{905FA941-F91E-4A28-9D56-F6C85C1F25EF}"/>
              </a:ext>
            </a:extLst>
          </p:cNvPr>
          <p:cNvSpPr txBox="1"/>
          <p:nvPr/>
        </p:nvSpPr>
        <p:spPr>
          <a:xfrm>
            <a:off x="5055326" y="5930061"/>
            <a:ext cx="2895600" cy="400110"/>
          </a:xfrm>
          <a:prstGeom prst="rect">
            <a:avLst/>
          </a:prstGeom>
          <a:noFill/>
          <a:ln>
            <a:solidFill>
              <a:schemeClr val="tx1"/>
            </a:solidFill>
          </a:ln>
        </p:spPr>
        <p:txBody>
          <a:bodyPr wrap="square" rtlCol="0">
            <a:spAutoFit/>
          </a:bodyPr>
          <a:lstStyle/>
          <a:p>
            <a:pPr algn="ctr"/>
            <a:r>
              <a:rPr lang="en-US" sz="2000">
                <a:latin typeface="Century Gothic" panose="020B0502020202020204" pitchFamily="34" charset="0"/>
              </a:rPr>
              <a:t>Fragmentation</a:t>
            </a:r>
            <a:endParaRPr lang="en-US" sz="2000" dirty="0">
              <a:latin typeface="Century Gothic" panose="020B0502020202020204" pitchFamily="34" charset="0"/>
            </a:endParaRPr>
          </a:p>
        </p:txBody>
      </p:sp>
      <p:cxnSp>
        <p:nvCxnSpPr>
          <p:cNvPr id="24" name="Straight Arrow Connector 23">
            <a:extLst>
              <a:ext uri="{FF2B5EF4-FFF2-40B4-BE49-F238E27FC236}">
                <a16:creationId xmlns:a16="http://schemas.microsoft.com/office/drawing/2014/main" id="{646A51CB-7AD4-4BE7-94D3-3C4C90D640E3}"/>
              </a:ext>
            </a:extLst>
          </p:cNvPr>
          <p:cNvCxnSpPr>
            <a:cxnSpLocks/>
            <a:endCxn id="10" idx="0"/>
          </p:cNvCxnSpPr>
          <p:nvPr/>
        </p:nvCxnSpPr>
        <p:spPr>
          <a:xfrm>
            <a:off x="6503126" y="3581400"/>
            <a:ext cx="0" cy="10861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E14D425-0E10-43DA-A8BD-3F22EC8CE77A}"/>
              </a:ext>
            </a:extLst>
          </p:cNvPr>
          <p:cNvCxnSpPr>
            <a:cxnSpLocks/>
            <a:stCxn id="10" idx="2"/>
            <a:endCxn id="23" idx="0"/>
          </p:cNvCxnSpPr>
          <p:nvPr/>
        </p:nvCxnSpPr>
        <p:spPr>
          <a:xfrm>
            <a:off x="6503126" y="5375442"/>
            <a:ext cx="0" cy="5546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878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CE1288-65D4-4A56-8BA8-2CA7915941B2}"/>
              </a:ext>
            </a:extLst>
          </p:cNvPr>
          <p:cNvSpPr>
            <a:spLocks noGrp="1"/>
          </p:cNvSpPr>
          <p:nvPr>
            <p:ph type="body" sz="quarter" idx="10"/>
          </p:nvPr>
        </p:nvSpPr>
        <p:spPr/>
        <p:txBody>
          <a:bodyPr/>
          <a:lstStyle/>
          <a:p>
            <a:r>
              <a:rPr lang="en-US"/>
              <a:t>ChIP-Seq</a:t>
            </a:r>
          </a:p>
        </p:txBody>
      </p:sp>
      <p:sp>
        <p:nvSpPr>
          <p:cNvPr id="4" name="Freeform: Shape 3">
            <a:extLst>
              <a:ext uri="{FF2B5EF4-FFF2-40B4-BE49-F238E27FC236}">
                <a16:creationId xmlns:a16="http://schemas.microsoft.com/office/drawing/2014/main" id="{95FE5DA6-A326-4379-89C8-8F83BDD2897A}"/>
              </a:ext>
            </a:extLst>
          </p:cNvPr>
          <p:cNvSpPr/>
          <p:nvPr/>
        </p:nvSpPr>
        <p:spPr>
          <a:xfrm>
            <a:off x="457200" y="3505200"/>
            <a:ext cx="10655559" cy="1439766"/>
          </a:xfrm>
          <a:custGeom>
            <a:avLst/>
            <a:gdLst>
              <a:gd name="connsiteX0" fmla="*/ 0 w 10655559"/>
              <a:gd name="connsiteY0" fmla="*/ 756603 h 1439766"/>
              <a:gd name="connsiteX1" fmla="*/ 317241 w 10655559"/>
              <a:gd name="connsiteY1" fmla="*/ 299403 h 1439766"/>
              <a:gd name="connsiteX2" fmla="*/ 569167 w 10655559"/>
              <a:gd name="connsiteY2" fmla="*/ 84799 h 1439766"/>
              <a:gd name="connsiteX3" fmla="*/ 765110 w 10655559"/>
              <a:gd name="connsiteY3" fmla="*/ 824 h 1439766"/>
              <a:gd name="connsiteX4" fmla="*/ 867747 w 10655559"/>
              <a:gd name="connsiteY4" fmla="*/ 10154 h 1439766"/>
              <a:gd name="connsiteX5" fmla="*/ 951722 w 10655559"/>
              <a:gd name="connsiteY5" fmla="*/ 112791 h 1439766"/>
              <a:gd name="connsiteX6" fmla="*/ 1073020 w 10655559"/>
              <a:gd name="connsiteY6" fmla="*/ 467354 h 1439766"/>
              <a:gd name="connsiteX7" fmla="*/ 1045029 w 10655559"/>
              <a:gd name="connsiteY7" fmla="*/ 616644 h 1439766"/>
              <a:gd name="connsiteX8" fmla="*/ 1119673 w 10655559"/>
              <a:gd name="connsiteY8" fmla="*/ 1064513 h 1439766"/>
              <a:gd name="connsiteX9" fmla="*/ 1362269 w 10655559"/>
              <a:gd name="connsiteY9" fmla="*/ 1195142 h 1439766"/>
              <a:gd name="connsiteX10" fmla="*/ 1595535 w 10655559"/>
              <a:gd name="connsiteY10" fmla="*/ 1213803 h 1439766"/>
              <a:gd name="connsiteX11" fmla="*/ 1744824 w 10655559"/>
              <a:gd name="connsiteY11" fmla="*/ 1120497 h 1439766"/>
              <a:gd name="connsiteX12" fmla="*/ 1940767 w 10655559"/>
              <a:gd name="connsiteY12" fmla="*/ 625975 h 1439766"/>
              <a:gd name="connsiteX13" fmla="*/ 2174033 w 10655559"/>
              <a:gd name="connsiteY13" fmla="*/ 327395 h 1439766"/>
              <a:gd name="connsiteX14" fmla="*/ 2332653 w 10655559"/>
              <a:gd name="connsiteY14" fmla="*/ 318064 h 1439766"/>
              <a:gd name="connsiteX15" fmla="*/ 2733869 w 10655559"/>
              <a:gd name="connsiteY15" fmla="*/ 597983 h 1439766"/>
              <a:gd name="connsiteX16" fmla="*/ 2845837 w 10655559"/>
              <a:gd name="connsiteY16" fmla="*/ 821918 h 1439766"/>
              <a:gd name="connsiteX17" fmla="*/ 2985796 w 10655559"/>
              <a:gd name="connsiteY17" fmla="*/ 1335101 h 1439766"/>
              <a:gd name="connsiteX18" fmla="*/ 3125755 w 10655559"/>
              <a:gd name="connsiteY18" fmla="*/ 1428407 h 1439766"/>
              <a:gd name="connsiteX19" fmla="*/ 3359020 w 10655559"/>
              <a:gd name="connsiteY19" fmla="*/ 1437738 h 1439766"/>
              <a:gd name="connsiteX20" fmla="*/ 3732245 w 10655559"/>
              <a:gd name="connsiteY20" fmla="*/ 1157820 h 1439766"/>
              <a:gd name="connsiteX21" fmla="*/ 3788229 w 10655559"/>
              <a:gd name="connsiteY21" fmla="*/ 933885 h 1439766"/>
              <a:gd name="connsiteX22" fmla="*/ 3993502 w 10655559"/>
              <a:gd name="connsiteY22" fmla="*/ 541999 h 1439766"/>
              <a:gd name="connsiteX23" fmla="*/ 4161453 w 10655559"/>
              <a:gd name="connsiteY23" fmla="*/ 439362 h 1439766"/>
              <a:gd name="connsiteX24" fmla="*/ 4320073 w 10655559"/>
              <a:gd name="connsiteY24" fmla="*/ 411371 h 1439766"/>
              <a:gd name="connsiteX25" fmla="*/ 4441371 w 10655559"/>
              <a:gd name="connsiteY25" fmla="*/ 458024 h 1439766"/>
              <a:gd name="connsiteX26" fmla="*/ 4646645 w 10655559"/>
              <a:gd name="connsiteY26" fmla="*/ 793926 h 1439766"/>
              <a:gd name="connsiteX27" fmla="*/ 4777273 w 10655559"/>
              <a:gd name="connsiteY27" fmla="*/ 1129828 h 1439766"/>
              <a:gd name="connsiteX28" fmla="*/ 5197151 w 10655559"/>
              <a:gd name="connsiteY28" fmla="*/ 1288448 h 1439766"/>
              <a:gd name="connsiteX29" fmla="*/ 5402424 w 10655559"/>
              <a:gd name="connsiteY29" fmla="*/ 1269787 h 1439766"/>
              <a:gd name="connsiteX30" fmla="*/ 5747657 w 10655559"/>
              <a:gd name="connsiteY30" fmla="*/ 999199 h 1439766"/>
              <a:gd name="connsiteX31" fmla="*/ 5896947 w 10655559"/>
              <a:gd name="connsiteY31" fmla="*/ 803256 h 1439766"/>
              <a:gd name="connsiteX32" fmla="*/ 6139543 w 10655559"/>
              <a:gd name="connsiteY32" fmla="*/ 588652 h 1439766"/>
              <a:gd name="connsiteX33" fmla="*/ 6382139 w 10655559"/>
              <a:gd name="connsiteY33" fmla="*/ 504677 h 1439766"/>
              <a:gd name="connsiteX34" fmla="*/ 6531429 w 10655559"/>
              <a:gd name="connsiteY34" fmla="*/ 532669 h 1439766"/>
              <a:gd name="connsiteX35" fmla="*/ 6802016 w 10655559"/>
              <a:gd name="connsiteY35" fmla="*/ 775264 h 1439766"/>
              <a:gd name="connsiteX36" fmla="*/ 6858000 w 10655559"/>
              <a:gd name="connsiteY36" fmla="*/ 971207 h 1439766"/>
              <a:gd name="connsiteX37" fmla="*/ 7044612 w 10655559"/>
              <a:gd name="connsiteY37" fmla="*/ 1157820 h 1439766"/>
              <a:gd name="connsiteX38" fmla="*/ 7240555 w 10655559"/>
              <a:gd name="connsiteY38" fmla="*/ 1167150 h 1439766"/>
              <a:gd name="connsiteX39" fmla="*/ 7613780 w 10655559"/>
              <a:gd name="connsiteY39" fmla="*/ 1092505 h 1439766"/>
              <a:gd name="connsiteX40" fmla="*/ 8173616 w 10655559"/>
              <a:gd name="connsiteY40" fmla="*/ 700620 h 1439766"/>
              <a:gd name="connsiteX41" fmla="*/ 8388220 w 10655559"/>
              <a:gd name="connsiteY41" fmla="*/ 318064 h 1439766"/>
              <a:gd name="connsiteX42" fmla="*/ 8453535 w 10655559"/>
              <a:gd name="connsiteY42" fmla="*/ 299403 h 1439766"/>
              <a:gd name="connsiteX43" fmla="*/ 8584163 w 10655559"/>
              <a:gd name="connsiteY43" fmla="*/ 383379 h 1439766"/>
              <a:gd name="connsiteX44" fmla="*/ 8901404 w 10655559"/>
              <a:gd name="connsiteY44" fmla="*/ 709950 h 1439766"/>
              <a:gd name="connsiteX45" fmla="*/ 8976049 w 10655559"/>
              <a:gd name="connsiteY45" fmla="*/ 849909 h 1439766"/>
              <a:gd name="connsiteX46" fmla="*/ 9190653 w 10655559"/>
              <a:gd name="connsiteY46" fmla="*/ 1092505 h 1439766"/>
              <a:gd name="connsiteX47" fmla="*/ 9573208 w 10655559"/>
              <a:gd name="connsiteY47" fmla="*/ 1167150 h 1439766"/>
              <a:gd name="connsiteX48" fmla="*/ 9815804 w 10655559"/>
              <a:gd name="connsiteY48" fmla="*/ 1092505 h 1439766"/>
              <a:gd name="connsiteX49" fmla="*/ 10002416 w 10655559"/>
              <a:gd name="connsiteY49" fmla="*/ 952546 h 1439766"/>
              <a:gd name="connsiteX50" fmla="*/ 10245012 w 10655559"/>
              <a:gd name="connsiteY50" fmla="*/ 756603 h 1439766"/>
              <a:gd name="connsiteX51" fmla="*/ 10506269 w 10655559"/>
              <a:gd name="connsiteY51" fmla="*/ 579322 h 1439766"/>
              <a:gd name="connsiteX52" fmla="*/ 10571584 w 10655559"/>
              <a:gd name="connsiteY52" fmla="*/ 514007 h 1439766"/>
              <a:gd name="connsiteX53" fmla="*/ 10655559 w 10655559"/>
              <a:gd name="connsiteY53" fmla="*/ 467354 h 143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655559" h="1439766">
                <a:moveTo>
                  <a:pt x="0" y="756603"/>
                </a:moveTo>
                <a:cubicBezTo>
                  <a:pt x="94932" y="603251"/>
                  <a:pt x="193768" y="430593"/>
                  <a:pt x="317241" y="299403"/>
                </a:cubicBezTo>
                <a:cubicBezTo>
                  <a:pt x="392846" y="219073"/>
                  <a:pt x="477381" y="145990"/>
                  <a:pt x="569167" y="84799"/>
                </a:cubicBezTo>
                <a:cubicBezTo>
                  <a:pt x="628292" y="45382"/>
                  <a:pt x="699796" y="28816"/>
                  <a:pt x="765110" y="824"/>
                </a:cubicBezTo>
                <a:cubicBezTo>
                  <a:pt x="799322" y="3934"/>
                  <a:pt x="838289" y="-7521"/>
                  <a:pt x="867747" y="10154"/>
                </a:cubicBezTo>
                <a:cubicBezTo>
                  <a:pt x="905652" y="32897"/>
                  <a:pt x="930050" y="74264"/>
                  <a:pt x="951722" y="112791"/>
                </a:cubicBezTo>
                <a:cubicBezTo>
                  <a:pt x="1033416" y="258026"/>
                  <a:pt x="1037522" y="316486"/>
                  <a:pt x="1073020" y="467354"/>
                </a:cubicBezTo>
                <a:cubicBezTo>
                  <a:pt x="1063690" y="517117"/>
                  <a:pt x="1052395" y="566552"/>
                  <a:pt x="1045029" y="616644"/>
                </a:cubicBezTo>
                <a:cubicBezTo>
                  <a:pt x="1021513" y="776553"/>
                  <a:pt x="998065" y="915880"/>
                  <a:pt x="1119673" y="1064513"/>
                </a:cubicBezTo>
                <a:cubicBezTo>
                  <a:pt x="1177832" y="1135596"/>
                  <a:pt x="1274637" y="1167650"/>
                  <a:pt x="1362269" y="1195142"/>
                </a:cubicBezTo>
                <a:cubicBezTo>
                  <a:pt x="1436696" y="1218492"/>
                  <a:pt x="1517780" y="1207583"/>
                  <a:pt x="1595535" y="1213803"/>
                </a:cubicBezTo>
                <a:cubicBezTo>
                  <a:pt x="1645298" y="1182701"/>
                  <a:pt x="1707519" y="1165796"/>
                  <a:pt x="1744824" y="1120497"/>
                </a:cubicBezTo>
                <a:cubicBezTo>
                  <a:pt x="1853577" y="988439"/>
                  <a:pt x="1883487" y="776712"/>
                  <a:pt x="1940767" y="625975"/>
                </a:cubicBezTo>
                <a:cubicBezTo>
                  <a:pt x="1991733" y="491853"/>
                  <a:pt x="2029488" y="381600"/>
                  <a:pt x="2174033" y="327395"/>
                </a:cubicBezTo>
                <a:cubicBezTo>
                  <a:pt x="2223625" y="308798"/>
                  <a:pt x="2279780" y="321174"/>
                  <a:pt x="2332653" y="318064"/>
                </a:cubicBezTo>
                <a:cubicBezTo>
                  <a:pt x="2516780" y="405744"/>
                  <a:pt x="2596895" y="420722"/>
                  <a:pt x="2733869" y="597983"/>
                </a:cubicBezTo>
                <a:cubicBezTo>
                  <a:pt x="2784898" y="664020"/>
                  <a:pt x="2808514" y="747273"/>
                  <a:pt x="2845837" y="821918"/>
                </a:cubicBezTo>
                <a:cubicBezTo>
                  <a:pt x="2874429" y="1022067"/>
                  <a:pt x="2839510" y="1194910"/>
                  <a:pt x="2985796" y="1335101"/>
                </a:cubicBezTo>
                <a:cubicBezTo>
                  <a:pt x="3026278" y="1373896"/>
                  <a:pt x="3071692" y="1413540"/>
                  <a:pt x="3125755" y="1428407"/>
                </a:cubicBezTo>
                <a:cubicBezTo>
                  <a:pt x="3200787" y="1449041"/>
                  <a:pt x="3281265" y="1434628"/>
                  <a:pt x="3359020" y="1437738"/>
                </a:cubicBezTo>
                <a:cubicBezTo>
                  <a:pt x="3564707" y="1357251"/>
                  <a:pt x="3620653" y="1376151"/>
                  <a:pt x="3732245" y="1157820"/>
                </a:cubicBezTo>
                <a:cubicBezTo>
                  <a:pt x="3767262" y="1089308"/>
                  <a:pt x="3765372" y="1007354"/>
                  <a:pt x="3788229" y="933885"/>
                </a:cubicBezTo>
                <a:cubicBezTo>
                  <a:pt x="3829459" y="801359"/>
                  <a:pt x="3893016" y="642485"/>
                  <a:pt x="3993502" y="541999"/>
                </a:cubicBezTo>
                <a:cubicBezTo>
                  <a:pt x="4039895" y="495606"/>
                  <a:pt x="4100536" y="463729"/>
                  <a:pt x="4161453" y="439362"/>
                </a:cubicBezTo>
                <a:cubicBezTo>
                  <a:pt x="4211303" y="419422"/>
                  <a:pt x="4267200" y="420701"/>
                  <a:pt x="4320073" y="411371"/>
                </a:cubicBezTo>
                <a:cubicBezTo>
                  <a:pt x="4360506" y="426922"/>
                  <a:pt x="4407176" y="431428"/>
                  <a:pt x="4441371" y="458024"/>
                </a:cubicBezTo>
                <a:cubicBezTo>
                  <a:pt x="4563675" y="553148"/>
                  <a:pt x="4600577" y="651882"/>
                  <a:pt x="4646645" y="793926"/>
                </a:cubicBezTo>
                <a:cubicBezTo>
                  <a:pt x="4688422" y="922740"/>
                  <a:pt x="4671995" y="1021041"/>
                  <a:pt x="4777273" y="1129828"/>
                </a:cubicBezTo>
                <a:cubicBezTo>
                  <a:pt x="4899484" y="1256112"/>
                  <a:pt x="5037475" y="1256513"/>
                  <a:pt x="5197151" y="1288448"/>
                </a:cubicBezTo>
                <a:cubicBezTo>
                  <a:pt x="5265575" y="1282228"/>
                  <a:pt x="5337243" y="1291514"/>
                  <a:pt x="5402424" y="1269787"/>
                </a:cubicBezTo>
                <a:cubicBezTo>
                  <a:pt x="5533725" y="1226020"/>
                  <a:pt x="5660848" y="1099161"/>
                  <a:pt x="5747657" y="999199"/>
                </a:cubicBezTo>
                <a:cubicBezTo>
                  <a:pt x="5801497" y="937202"/>
                  <a:pt x="5840251" y="862652"/>
                  <a:pt x="5896947" y="803256"/>
                </a:cubicBezTo>
                <a:cubicBezTo>
                  <a:pt x="5971494" y="725159"/>
                  <a:pt x="6047594" y="645236"/>
                  <a:pt x="6139543" y="588652"/>
                </a:cubicBezTo>
                <a:cubicBezTo>
                  <a:pt x="6212422" y="543803"/>
                  <a:pt x="6301274" y="532669"/>
                  <a:pt x="6382139" y="504677"/>
                </a:cubicBezTo>
                <a:cubicBezTo>
                  <a:pt x="6431902" y="514008"/>
                  <a:pt x="6484819" y="512895"/>
                  <a:pt x="6531429" y="532669"/>
                </a:cubicBezTo>
                <a:cubicBezTo>
                  <a:pt x="6683874" y="597342"/>
                  <a:pt x="6704152" y="652934"/>
                  <a:pt x="6802016" y="775264"/>
                </a:cubicBezTo>
                <a:cubicBezTo>
                  <a:pt x="6820677" y="840578"/>
                  <a:pt x="6831242" y="908771"/>
                  <a:pt x="6858000" y="971207"/>
                </a:cubicBezTo>
                <a:cubicBezTo>
                  <a:pt x="6894021" y="1055257"/>
                  <a:pt x="6948499" y="1136795"/>
                  <a:pt x="7044612" y="1157820"/>
                </a:cubicBezTo>
                <a:cubicBezTo>
                  <a:pt x="7108490" y="1171793"/>
                  <a:pt x="7175241" y="1164040"/>
                  <a:pt x="7240555" y="1167150"/>
                </a:cubicBezTo>
                <a:cubicBezTo>
                  <a:pt x="7364963" y="1142268"/>
                  <a:pt x="7494055" y="1134486"/>
                  <a:pt x="7613780" y="1092505"/>
                </a:cubicBezTo>
                <a:cubicBezTo>
                  <a:pt x="7840753" y="1012917"/>
                  <a:pt x="8030397" y="894160"/>
                  <a:pt x="8173616" y="700620"/>
                </a:cubicBezTo>
                <a:cubicBezTo>
                  <a:pt x="8191368" y="676631"/>
                  <a:pt x="8327902" y="378382"/>
                  <a:pt x="8388220" y="318064"/>
                </a:cubicBezTo>
                <a:cubicBezTo>
                  <a:pt x="8404231" y="302053"/>
                  <a:pt x="8431763" y="305623"/>
                  <a:pt x="8453535" y="299403"/>
                </a:cubicBezTo>
                <a:cubicBezTo>
                  <a:pt x="8497078" y="327395"/>
                  <a:pt x="8544304" y="350353"/>
                  <a:pt x="8584163" y="383379"/>
                </a:cubicBezTo>
                <a:cubicBezTo>
                  <a:pt x="8654495" y="441654"/>
                  <a:pt x="8837609" y="618815"/>
                  <a:pt x="8901404" y="709950"/>
                </a:cubicBezTo>
                <a:cubicBezTo>
                  <a:pt x="8931725" y="753266"/>
                  <a:pt x="8948846" y="804570"/>
                  <a:pt x="8976049" y="849909"/>
                </a:cubicBezTo>
                <a:cubicBezTo>
                  <a:pt x="9037437" y="952222"/>
                  <a:pt x="9084454" y="1030841"/>
                  <a:pt x="9190653" y="1092505"/>
                </a:cubicBezTo>
                <a:cubicBezTo>
                  <a:pt x="9341563" y="1180130"/>
                  <a:pt x="9398453" y="1159552"/>
                  <a:pt x="9573208" y="1167150"/>
                </a:cubicBezTo>
                <a:cubicBezTo>
                  <a:pt x="9654073" y="1142268"/>
                  <a:pt x="9740129" y="1130342"/>
                  <a:pt x="9815804" y="1092505"/>
                </a:cubicBezTo>
                <a:cubicBezTo>
                  <a:pt x="9885350" y="1057732"/>
                  <a:pt x="9941525" y="1000900"/>
                  <a:pt x="10002416" y="952546"/>
                </a:cubicBezTo>
                <a:cubicBezTo>
                  <a:pt x="10161287" y="826384"/>
                  <a:pt x="10093006" y="861838"/>
                  <a:pt x="10245012" y="756603"/>
                </a:cubicBezTo>
                <a:cubicBezTo>
                  <a:pt x="10358980" y="677702"/>
                  <a:pt x="10397271" y="667559"/>
                  <a:pt x="10506269" y="579322"/>
                </a:cubicBezTo>
                <a:cubicBezTo>
                  <a:pt x="10530200" y="559949"/>
                  <a:pt x="10546755" y="532215"/>
                  <a:pt x="10571584" y="514007"/>
                </a:cubicBezTo>
                <a:cubicBezTo>
                  <a:pt x="10718893" y="405981"/>
                  <a:pt x="10615692" y="507225"/>
                  <a:pt x="10655559" y="4673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638FC45-B573-4746-B2B0-457FA2E7CD50}"/>
              </a:ext>
            </a:extLst>
          </p:cNvPr>
          <p:cNvSpPr txBox="1"/>
          <p:nvPr/>
        </p:nvSpPr>
        <p:spPr>
          <a:xfrm>
            <a:off x="228600" y="1005579"/>
            <a:ext cx="11641136" cy="2246769"/>
          </a:xfrm>
          <a:prstGeom prst="rect">
            <a:avLst/>
          </a:prstGeom>
          <a:noFill/>
        </p:spPr>
        <p:txBody>
          <a:bodyPr wrap="square" rtlCol="0">
            <a:spAutoFit/>
          </a:bodyPr>
          <a:lstStyle/>
          <a:p>
            <a:pPr algn="l"/>
            <a:r>
              <a:rPr lang="en-US" sz="2000">
                <a:latin typeface="Century Gothic" panose="020B0502020202020204" pitchFamily="34" charset="0"/>
              </a:rPr>
              <a:t>Genomic DNA is naturally (in living cells) complexed with proteins</a:t>
            </a:r>
          </a:p>
          <a:p>
            <a:pPr algn="l"/>
            <a:endParaRPr lang="en-US" sz="2000">
              <a:latin typeface="Century Gothic" panose="020B0502020202020204" pitchFamily="34" charset="0"/>
            </a:endParaRPr>
          </a:p>
          <a:p>
            <a:pPr algn="l"/>
            <a:r>
              <a:rPr lang="en-US" sz="2000">
                <a:latin typeface="Century Gothic" panose="020B0502020202020204" pitchFamily="34" charset="0"/>
              </a:rPr>
              <a:t>DNA + proteins bound to it = </a:t>
            </a:r>
            <a:r>
              <a:rPr lang="en-US" sz="2000" b="1">
                <a:latin typeface="Century Gothic" panose="020B0502020202020204" pitchFamily="34" charset="0"/>
              </a:rPr>
              <a:t>CHROMATIN</a:t>
            </a:r>
          </a:p>
          <a:p>
            <a:pPr algn="l"/>
            <a:endParaRPr lang="en-US" sz="2000" b="1">
              <a:latin typeface="Century Gothic" panose="020B0502020202020204" pitchFamily="34" charset="0"/>
            </a:endParaRPr>
          </a:p>
          <a:p>
            <a:pPr algn="l"/>
            <a:r>
              <a:rPr lang="en-US" sz="2000">
                <a:latin typeface="Century Gothic" panose="020B0502020202020204" pitchFamily="34" charset="0"/>
              </a:rPr>
              <a:t>Some proteins are structural, and bind everywhere (e.g., Histones)</a:t>
            </a:r>
          </a:p>
          <a:p>
            <a:pPr algn="l"/>
            <a:endParaRPr lang="en-US" sz="2000">
              <a:latin typeface="Century Gothic" panose="020B0502020202020204" pitchFamily="34" charset="0"/>
            </a:endParaRPr>
          </a:p>
          <a:p>
            <a:pPr algn="l"/>
            <a:r>
              <a:rPr lang="en-US" sz="2000">
                <a:latin typeface="Century Gothic" panose="020B0502020202020204" pitchFamily="34" charset="0"/>
              </a:rPr>
              <a:t>Some proteins are functional, and bind specific locations (e.g. Transcription Factors)</a:t>
            </a:r>
            <a:endParaRPr lang="en-US" sz="2000" dirty="0">
              <a:latin typeface="Century Gothic" panose="020B0502020202020204" pitchFamily="34" charset="0"/>
            </a:endParaRPr>
          </a:p>
        </p:txBody>
      </p:sp>
      <p:sp>
        <p:nvSpPr>
          <p:cNvPr id="6" name="TextBox 5">
            <a:extLst>
              <a:ext uri="{FF2B5EF4-FFF2-40B4-BE49-F238E27FC236}">
                <a16:creationId xmlns:a16="http://schemas.microsoft.com/office/drawing/2014/main" id="{7F3C7213-FF80-4740-A6B1-740538B497FE}"/>
              </a:ext>
            </a:extLst>
          </p:cNvPr>
          <p:cNvSpPr txBox="1"/>
          <p:nvPr/>
        </p:nvSpPr>
        <p:spPr>
          <a:xfrm>
            <a:off x="11112759" y="3733800"/>
            <a:ext cx="762000" cy="400110"/>
          </a:xfrm>
          <a:prstGeom prst="rect">
            <a:avLst/>
          </a:prstGeom>
          <a:noFill/>
        </p:spPr>
        <p:txBody>
          <a:bodyPr wrap="square" rtlCol="0">
            <a:spAutoFit/>
          </a:bodyPr>
          <a:lstStyle/>
          <a:p>
            <a:pPr algn="l"/>
            <a:r>
              <a:rPr lang="en-US" sz="2000" b="1">
                <a:solidFill>
                  <a:srgbClr val="002060"/>
                </a:solidFill>
                <a:latin typeface="Century Gothic" panose="020B0502020202020204" pitchFamily="34" charset="0"/>
              </a:rPr>
              <a:t>DNA</a:t>
            </a:r>
            <a:endParaRPr lang="en-US" sz="2000" b="1" dirty="0">
              <a:solidFill>
                <a:srgbClr val="002060"/>
              </a:solidFill>
              <a:latin typeface="Century Gothic" panose="020B0502020202020204" pitchFamily="34" charset="0"/>
            </a:endParaRPr>
          </a:p>
        </p:txBody>
      </p:sp>
      <p:sp>
        <p:nvSpPr>
          <p:cNvPr id="7" name="Oval 6">
            <a:extLst>
              <a:ext uri="{FF2B5EF4-FFF2-40B4-BE49-F238E27FC236}">
                <a16:creationId xmlns:a16="http://schemas.microsoft.com/office/drawing/2014/main" id="{78EB72D0-AE34-4ECD-999D-AD71840AFF32}"/>
              </a:ext>
            </a:extLst>
          </p:cNvPr>
          <p:cNvSpPr/>
          <p:nvPr/>
        </p:nvSpPr>
        <p:spPr>
          <a:xfrm>
            <a:off x="2146819" y="4053780"/>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82EC485-9F9B-4973-ABFD-F1235B922B64}"/>
              </a:ext>
            </a:extLst>
          </p:cNvPr>
          <p:cNvSpPr/>
          <p:nvPr/>
        </p:nvSpPr>
        <p:spPr>
          <a:xfrm>
            <a:off x="3048000" y="3986287"/>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A2AC865-CFA5-48F6-93FB-6F536CE8F9BB}"/>
              </a:ext>
            </a:extLst>
          </p:cNvPr>
          <p:cNvSpPr/>
          <p:nvPr/>
        </p:nvSpPr>
        <p:spPr>
          <a:xfrm>
            <a:off x="5357326" y="4601849"/>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8923776-96B7-4607-8389-B02D8039A682}"/>
              </a:ext>
            </a:extLst>
          </p:cNvPr>
          <p:cNvSpPr/>
          <p:nvPr/>
        </p:nvSpPr>
        <p:spPr>
          <a:xfrm>
            <a:off x="7080379" y="4225083"/>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C31B102-E2E9-43EC-9824-D3FAECBC983C}"/>
              </a:ext>
            </a:extLst>
          </p:cNvPr>
          <p:cNvSpPr/>
          <p:nvPr/>
        </p:nvSpPr>
        <p:spPr>
          <a:xfrm>
            <a:off x="9386594" y="4349025"/>
            <a:ext cx="427653" cy="295245"/>
          </a:xfrm>
          <a:prstGeom prst="ellipse">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BFB2256-EC19-4B3F-A80B-E8BD58305B8D}"/>
              </a:ext>
            </a:extLst>
          </p:cNvPr>
          <p:cNvSpPr/>
          <p:nvPr/>
        </p:nvSpPr>
        <p:spPr>
          <a:xfrm>
            <a:off x="3785896" y="4649721"/>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1A0096F-E22A-44CC-9B68-D3ADCC035DE1}"/>
              </a:ext>
            </a:extLst>
          </p:cNvPr>
          <p:cNvSpPr/>
          <p:nvPr/>
        </p:nvSpPr>
        <p:spPr>
          <a:xfrm>
            <a:off x="1618083" y="4513831"/>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935D8B4-EC2E-4AC5-BD34-3E39A72C8D4B}"/>
              </a:ext>
            </a:extLst>
          </p:cNvPr>
          <p:cNvSpPr/>
          <p:nvPr/>
        </p:nvSpPr>
        <p:spPr>
          <a:xfrm>
            <a:off x="8233486" y="4218586"/>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54A7130-F05F-49A4-B693-CE2724DD0DE6}"/>
              </a:ext>
            </a:extLst>
          </p:cNvPr>
          <p:cNvSpPr/>
          <p:nvPr/>
        </p:nvSpPr>
        <p:spPr>
          <a:xfrm>
            <a:off x="4519126" y="3809944"/>
            <a:ext cx="427653" cy="295245"/>
          </a:xfrm>
          <a:prstGeom prst="ellipse">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9093465-201B-42A9-BF92-B8BA05416D07}"/>
              </a:ext>
            </a:extLst>
          </p:cNvPr>
          <p:cNvSpPr/>
          <p:nvPr/>
        </p:nvSpPr>
        <p:spPr>
          <a:xfrm>
            <a:off x="6218852" y="4105897"/>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E6A753-51C1-4411-ADC1-0748C263F2D0}"/>
              </a:ext>
            </a:extLst>
          </p:cNvPr>
          <p:cNvSpPr txBox="1"/>
          <p:nvPr/>
        </p:nvSpPr>
        <p:spPr>
          <a:xfrm>
            <a:off x="3801268" y="6252531"/>
            <a:ext cx="4495800" cy="400110"/>
          </a:xfrm>
          <a:prstGeom prst="rect">
            <a:avLst/>
          </a:prstGeom>
          <a:ln>
            <a:solidFill>
              <a:srgbClr val="C7760B"/>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a:solidFill>
                  <a:srgbClr val="C7760B"/>
                </a:solidFill>
                <a:latin typeface="Century Gothic" panose="020B0502020202020204" pitchFamily="34" charset="0"/>
              </a:rPr>
              <a:t>Proteins</a:t>
            </a:r>
            <a:endParaRPr lang="en-US" sz="2000" b="1" dirty="0">
              <a:solidFill>
                <a:srgbClr val="C7760B"/>
              </a:solidFill>
              <a:latin typeface="Century Gothic" panose="020B0502020202020204" pitchFamily="34" charset="0"/>
            </a:endParaRPr>
          </a:p>
        </p:txBody>
      </p:sp>
      <p:cxnSp>
        <p:nvCxnSpPr>
          <p:cNvPr id="19" name="Straight Connector 18">
            <a:extLst>
              <a:ext uri="{FF2B5EF4-FFF2-40B4-BE49-F238E27FC236}">
                <a16:creationId xmlns:a16="http://schemas.microsoft.com/office/drawing/2014/main" id="{C41A1AFD-5FE3-4D6A-ABB7-69749E9E301A}"/>
              </a:ext>
            </a:extLst>
          </p:cNvPr>
          <p:cNvCxnSpPr>
            <a:cxnSpLocks/>
            <a:stCxn id="13" idx="5"/>
          </p:cNvCxnSpPr>
          <p:nvPr/>
        </p:nvCxnSpPr>
        <p:spPr>
          <a:xfrm>
            <a:off x="1983108" y="4765838"/>
            <a:ext cx="1817049" cy="1486693"/>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64ED80-9B1A-4531-A728-1C1110679EA7}"/>
              </a:ext>
            </a:extLst>
          </p:cNvPr>
          <p:cNvCxnSpPr>
            <a:cxnSpLocks/>
            <a:stCxn id="8" idx="4"/>
          </p:cNvCxnSpPr>
          <p:nvPr/>
        </p:nvCxnSpPr>
        <p:spPr>
          <a:xfrm>
            <a:off x="3261827" y="4281532"/>
            <a:ext cx="685888" cy="1970999"/>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ED00F0-AB5A-4BF1-A8E5-E590196856DE}"/>
              </a:ext>
            </a:extLst>
          </p:cNvPr>
          <p:cNvCxnSpPr>
            <a:cxnSpLocks/>
            <a:stCxn id="12" idx="4"/>
          </p:cNvCxnSpPr>
          <p:nvPr/>
        </p:nvCxnSpPr>
        <p:spPr>
          <a:xfrm>
            <a:off x="3999723" y="4944966"/>
            <a:ext cx="602601" cy="1307565"/>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E4DEAD7-3463-42D2-9C90-F5C405CE1C33}"/>
              </a:ext>
            </a:extLst>
          </p:cNvPr>
          <p:cNvCxnSpPr>
            <a:cxnSpLocks/>
            <a:stCxn id="15" idx="4"/>
          </p:cNvCxnSpPr>
          <p:nvPr/>
        </p:nvCxnSpPr>
        <p:spPr>
          <a:xfrm>
            <a:off x="4732953" y="4105189"/>
            <a:ext cx="445447" cy="2147342"/>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560EEA-662B-450D-A955-7934AC1527D5}"/>
              </a:ext>
            </a:extLst>
          </p:cNvPr>
          <p:cNvCxnSpPr>
            <a:cxnSpLocks/>
            <a:stCxn id="9" idx="4"/>
            <a:endCxn id="17" idx="0"/>
          </p:cNvCxnSpPr>
          <p:nvPr/>
        </p:nvCxnSpPr>
        <p:spPr>
          <a:xfrm>
            <a:off x="5571153" y="4897094"/>
            <a:ext cx="478015" cy="1355437"/>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7A8D576-ED3F-46D9-B206-E5A7ED2548C6}"/>
              </a:ext>
            </a:extLst>
          </p:cNvPr>
          <p:cNvCxnSpPr>
            <a:cxnSpLocks/>
            <a:stCxn id="16" idx="4"/>
          </p:cNvCxnSpPr>
          <p:nvPr/>
        </p:nvCxnSpPr>
        <p:spPr>
          <a:xfrm>
            <a:off x="6432679" y="4401142"/>
            <a:ext cx="329205" cy="1851389"/>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8BE6C9F-CEAD-4C0D-B310-232DF8AC1639}"/>
              </a:ext>
            </a:extLst>
          </p:cNvPr>
          <p:cNvCxnSpPr>
            <a:cxnSpLocks/>
            <a:stCxn id="10" idx="4"/>
          </p:cNvCxnSpPr>
          <p:nvPr/>
        </p:nvCxnSpPr>
        <p:spPr>
          <a:xfrm flipH="1">
            <a:off x="7195758" y="4520328"/>
            <a:ext cx="98448" cy="1732203"/>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0DB92D-7914-4F82-9F4E-9D4572570486}"/>
              </a:ext>
            </a:extLst>
          </p:cNvPr>
          <p:cNvCxnSpPr>
            <a:cxnSpLocks/>
            <a:stCxn id="14" idx="4"/>
          </p:cNvCxnSpPr>
          <p:nvPr/>
        </p:nvCxnSpPr>
        <p:spPr>
          <a:xfrm flipH="1">
            <a:off x="7663541" y="4513831"/>
            <a:ext cx="783772" cy="1738700"/>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A469A98-4141-415B-AC51-787502605B37}"/>
              </a:ext>
            </a:extLst>
          </p:cNvPr>
          <p:cNvCxnSpPr>
            <a:cxnSpLocks/>
            <a:stCxn id="11" idx="3"/>
          </p:cNvCxnSpPr>
          <p:nvPr/>
        </p:nvCxnSpPr>
        <p:spPr>
          <a:xfrm flipH="1">
            <a:off x="8297068" y="4601032"/>
            <a:ext cx="1152154" cy="1651499"/>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88DFE41-D6CA-4CF4-B9D6-05178EBB38B9}"/>
              </a:ext>
            </a:extLst>
          </p:cNvPr>
          <p:cNvCxnSpPr>
            <a:cxnSpLocks/>
            <a:stCxn id="7" idx="4"/>
          </p:cNvCxnSpPr>
          <p:nvPr/>
        </p:nvCxnSpPr>
        <p:spPr>
          <a:xfrm>
            <a:off x="2360646" y="4349025"/>
            <a:ext cx="1508448" cy="1903506"/>
          </a:xfrm>
          <a:prstGeom prst="line">
            <a:avLst/>
          </a:prstGeom>
          <a:ln>
            <a:solidFill>
              <a:srgbClr val="C7760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9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124A9-EA01-4495-AA0B-32500412646D}"/>
              </a:ext>
            </a:extLst>
          </p:cNvPr>
          <p:cNvSpPr>
            <a:spLocks noGrp="1"/>
          </p:cNvSpPr>
          <p:nvPr>
            <p:ph type="body" sz="quarter" idx="11"/>
          </p:nvPr>
        </p:nvSpPr>
        <p:spPr>
          <a:xfrm>
            <a:off x="527051" y="836713"/>
            <a:ext cx="11233149" cy="960872"/>
          </a:xfrm>
        </p:spPr>
        <p:txBody>
          <a:bodyPr/>
          <a:lstStyle/>
          <a:p>
            <a:r>
              <a:rPr lang="en-US"/>
              <a:t>Step 1: DNA is crosslinked with covalent bonds to its proteins</a:t>
            </a:r>
          </a:p>
          <a:p>
            <a:pPr lvl="1"/>
            <a:r>
              <a:rPr lang="en-US"/>
              <a:t>E.g. by formaldehyde</a:t>
            </a:r>
          </a:p>
        </p:txBody>
      </p:sp>
      <p:sp>
        <p:nvSpPr>
          <p:cNvPr id="3" name="Text Placeholder 2">
            <a:extLst>
              <a:ext uri="{FF2B5EF4-FFF2-40B4-BE49-F238E27FC236}">
                <a16:creationId xmlns:a16="http://schemas.microsoft.com/office/drawing/2014/main" id="{F191227D-84AB-4747-9C77-D4113065FE16}"/>
              </a:ext>
            </a:extLst>
          </p:cNvPr>
          <p:cNvSpPr>
            <a:spLocks noGrp="1"/>
          </p:cNvSpPr>
          <p:nvPr>
            <p:ph type="body" sz="quarter" idx="10"/>
          </p:nvPr>
        </p:nvSpPr>
        <p:spPr/>
        <p:txBody>
          <a:bodyPr/>
          <a:lstStyle/>
          <a:p>
            <a:r>
              <a:rPr lang="en-US"/>
              <a:t>ChIP-Seq</a:t>
            </a:r>
          </a:p>
        </p:txBody>
      </p:sp>
      <p:sp>
        <p:nvSpPr>
          <p:cNvPr id="4" name="Freeform: Shape 3">
            <a:extLst>
              <a:ext uri="{FF2B5EF4-FFF2-40B4-BE49-F238E27FC236}">
                <a16:creationId xmlns:a16="http://schemas.microsoft.com/office/drawing/2014/main" id="{04EC37B8-DD89-455E-BFAC-39165BF7EC58}"/>
              </a:ext>
            </a:extLst>
          </p:cNvPr>
          <p:cNvSpPr/>
          <p:nvPr/>
        </p:nvSpPr>
        <p:spPr>
          <a:xfrm>
            <a:off x="469641" y="2000120"/>
            <a:ext cx="10655559" cy="1439766"/>
          </a:xfrm>
          <a:custGeom>
            <a:avLst/>
            <a:gdLst>
              <a:gd name="connsiteX0" fmla="*/ 0 w 10655559"/>
              <a:gd name="connsiteY0" fmla="*/ 756603 h 1439766"/>
              <a:gd name="connsiteX1" fmla="*/ 317241 w 10655559"/>
              <a:gd name="connsiteY1" fmla="*/ 299403 h 1439766"/>
              <a:gd name="connsiteX2" fmla="*/ 569167 w 10655559"/>
              <a:gd name="connsiteY2" fmla="*/ 84799 h 1439766"/>
              <a:gd name="connsiteX3" fmla="*/ 765110 w 10655559"/>
              <a:gd name="connsiteY3" fmla="*/ 824 h 1439766"/>
              <a:gd name="connsiteX4" fmla="*/ 867747 w 10655559"/>
              <a:gd name="connsiteY4" fmla="*/ 10154 h 1439766"/>
              <a:gd name="connsiteX5" fmla="*/ 951722 w 10655559"/>
              <a:gd name="connsiteY5" fmla="*/ 112791 h 1439766"/>
              <a:gd name="connsiteX6" fmla="*/ 1073020 w 10655559"/>
              <a:gd name="connsiteY6" fmla="*/ 467354 h 1439766"/>
              <a:gd name="connsiteX7" fmla="*/ 1045029 w 10655559"/>
              <a:gd name="connsiteY7" fmla="*/ 616644 h 1439766"/>
              <a:gd name="connsiteX8" fmla="*/ 1119673 w 10655559"/>
              <a:gd name="connsiteY8" fmla="*/ 1064513 h 1439766"/>
              <a:gd name="connsiteX9" fmla="*/ 1362269 w 10655559"/>
              <a:gd name="connsiteY9" fmla="*/ 1195142 h 1439766"/>
              <a:gd name="connsiteX10" fmla="*/ 1595535 w 10655559"/>
              <a:gd name="connsiteY10" fmla="*/ 1213803 h 1439766"/>
              <a:gd name="connsiteX11" fmla="*/ 1744824 w 10655559"/>
              <a:gd name="connsiteY11" fmla="*/ 1120497 h 1439766"/>
              <a:gd name="connsiteX12" fmla="*/ 1940767 w 10655559"/>
              <a:gd name="connsiteY12" fmla="*/ 625975 h 1439766"/>
              <a:gd name="connsiteX13" fmla="*/ 2174033 w 10655559"/>
              <a:gd name="connsiteY13" fmla="*/ 327395 h 1439766"/>
              <a:gd name="connsiteX14" fmla="*/ 2332653 w 10655559"/>
              <a:gd name="connsiteY14" fmla="*/ 318064 h 1439766"/>
              <a:gd name="connsiteX15" fmla="*/ 2733869 w 10655559"/>
              <a:gd name="connsiteY15" fmla="*/ 597983 h 1439766"/>
              <a:gd name="connsiteX16" fmla="*/ 2845837 w 10655559"/>
              <a:gd name="connsiteY16" fmla="*/ 821918 h 1439766"/>
              <a:gd name="connsiteX17" fmla="*/ 2985796 w 10655559"/>
              <a:gd name="connsiteY17" fmla="*/ 1335101 h 1439766"/>
              <a:gd name="connsiteX18" fmla="*/ 3125755 w 10655559"/>
              <a:gd name="connsiteY18" fmla="*/ 1428407 h 1439766"/>
              <a:gd name="connsiteX19" fmla="*/ 3359020 w 10655559"/>
              <a:gd name="connsiteY19" fmla="*/ 1437738 h 1439766"/>
              <a:gd name="connsiteX20" fmla="*/ 3732245 w 10655559"/>
              <a:gd name="connsiteY20" fmla="*/ 1157820 h 1439766"/>
              <a:gd name="connsiteX21" fmla="*/ 3788229 w 10655559"/>
              <a:gd name="connsiteY21" fmla="*/ 933885 h 1439766"/>
              <a:gd name="connsiteX22" fmla="*/ 3993502 w 10655559"/>
              <a:gd name="connsiteY22" fmla="*/ 541999 h 1439766"/>
              <a:gd name="connsiteX23" fmla="*/ 4161453 w 10655559"/>
              <a:gd name="connsiteY23" fmla="*/ 439362 h 1439766"/>
              <a:gd name="connsiteX24" fmla="*/ 4320073 w 10655559"/>
              <a:gd name="connsiteY24" fmla="*/ 411371 h 1439766"/>
              <a:gd name="connsiteX25" fmla="*/ 4441371 w 10655559"/>
              <a:gd name="connsiteY25" fmla="*/ 458024 h 1439766"/>
              <a:gd name="connsiteX26" fmla="*/ 4646645 w 10655559"/>
              <a:gd name="connsiteY26" fmla="*/ 793926 h 1439766"/>
              <a:gd name="connsiteX27" fmla="*/ 4777273 w 10655559"/>
              <a:gd name="connsiteY27" fmla="*/ 1129828 h 1439766"/>
              <a:gd name="connsiteX28" fmla="*/ 5197151 w 10655559"/>
              <a:gd name="connsiteY28" fmla="*/ 1288448 h 1439766"/>
              <a:gd name="connsiteX29" fmla="*/ 5402424 w 10655559"/>
              <a:gd name="connsiteY29" fmla="*/ 1269787 h 1439766"/>
              <a:gd name="connsiteX30" fmla="*/ 5747657 w 10655559"/>
              <a:gd name="connsiteY30" fmla="*/ 999199 h 1439766"/>
              <a:gd name="connsiteX31" fmla="*/ 5896947 w 10655559"/>
              <a:gd name="connsiteY31" fmla="*/ 803256 h 1439766"/>
              <a:gd name="connsiteX32" fmla="*/ 6139543 w 10655559"/>
              <a:gd name="connsiteY32" fmla="*/ 588652 h 1439766"/>
              <a:gd name="connsiteX33" fmla="*/ 6382139 w 10655559"/>
              <a:gd name="connsiteY33" fmla="*/ 504677 h 1439766"/>
              <a:gd name="connsiteX34" fmla="*/ 6531429 w 10655559"/>
              <a:gd name="connsiteY34" fmla="*/ 532669 h 1439766"/>
              <a:gd name="connsiteX35" fmla="*/ 6802016 w 10655559"/>
              <a:gd name="connsiteY35" fmla="*/ 775264 h 1439766"/>
              <a:gd name="connsiteX36" fmla="*/ 6858000 w 10655559"/>
              <a:gd name="connsiteY36" fmla="*/ 971207 h 1439766"/>
              <a:gd name="connsiteX37" fmla="*/ 7044612 w 10655559"/>
              <a:gd name="connsiteY37" fmla="*/ 1157820 h 1439766"/>
              <a:gd name="connsiteX38" fmla="*/ 7240555 w 10655559"/>
              <a:gd name="connsiteY38" fmla="*/ 1167150 h 1439766"/>
              <a:gd name="connsiteX39" fmla="*/ 7613780 w 10655559"/>
              <a:gd name="connsiteY39" fmla="*/ 1092505 h 1439766"/>
              <a:gd name="connsiteX40" fmla="*/ 8173616 w 10655559"/>
              <a:gd name="connsiteY40" fmla="*/ 700620 h 1439766"/>
              <a:gd name="connsiteX41" fmla="*/ 8388220 w 10655559"/>
              <a:gd name="connsiteY41" fmla="*/ 318064 h 1439766"/>
              <a:gd name="connsiteX42" fmla="*/ 8453535 w 10655559"/>
              <a:gd name="connsiteY42" fmla="*/ 299403 h 1439766"/>
              <a:gd name="connsiteX43" fmla="*/ 8584163 w 10655559"/>
              <a:gd name="connsiteY43" fmla="*/ 383379 h 1439766"/>
              <a:gd name="connsiteX44" fmla="*/ 8901404 w 10655559"/>
              <a:gd name="connsiteY44" fmla="*/ 709950 h 1439766"/>
              <a:gd name="connsiteX45" fmla="*/ 8976049 w 10655559"/>
              <a:gd name="connsiteY45" fmla="*/ 849909 h 1439766"/>
              <a:gd name="connsiteX46" fmla="*/ 9190653 w 10655559"/>
              <a:gd name="connsiteY46" fmla="*/ 1092505 h 1439766"/>
              <a:gd name="connsiteX47" fmla="*/ 9573208 w 10655559"/>
              <a:gd name="connsiteY47" fmla="*/ 1167150 h 1439766"/>
              <a:gd name="connsiteX48" fmla="*/ 9815804 w 10655559"/>
              <a:gd name="connsiteY48" fmla="*/ 1092505 h 1439766"/>
              <a:gd name="connsiteX49" fmla="*/ 10002416 w 10655559"/>
              <a:gd name="connsiteY49" fmla="*/ 952546 h 1439766"/>
              <a:gd name="connsiteX50" fmla="*/ 10245012 w 10655559"/>
              <a:gd name="connsiteY50" fmla="*/ 756603 h 1439766"/>
              <a:gd name="connsiteX51" fmla="*/ 10506269 w 10655559"/>
              <a:gd name="connsiteY51" fmla="*/ 579322 h 1439766"/>
              <a:gd name="connsiteX52" fmla="*/ 10571584 w 10655559"/>
              <a:gd name="connsiteY52" fmla="*/ 514007 h 1439766"/>
              <a:gd name="connsiteX53" fmla="*/ 10655559 w 10655559"/>
              <a:gd name="connsiteY53" fmla="*/ 467354 h 143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655559" h="1439766">
                <a:moveTo>
                  <a:pt x="0" y="756603"/>
                </a:moveTo>
                <a:cubicBezTo>
                  <a:pt x="94932" y="603251"/>
                  <a:pt x="193768" y="430593"/>
                  <a:pt x="317241" y="299403"/>
                </a:cubicBezTo>
                <a:cubicBezTo>
                  <a:pt x="392846" y="219073"/>
                  <a:pt x="477381" y="145990"/>
                  <a:pt x="569167" y="84799"/>
                </a:cubicBezTo>
                <a:cubicBezTo>
                  <a:pt x="628292" y="45382"/>
                  <a:pt x="699796" y="28816"/>
                  <a:pt x="765110" y="824"/>
                </a:cubicBezTo>
                <a:cubicBezTo>
                  <a:pt x="799322" y="3934"/>
                  <a:pt x="838289" y="-7521"/>
                  <a:pt x="867747" y="10154"/>
                </a:cubicBezTo>
                <a:cubicBezTo>
                  <a:pt x="905652" y="32897"/>
                  <a:pt x="930050" y="74264"/>
                  <a:pt x="951722" y="112791"/>
                </a:cubicBezTo>
                <a:cubicBezTo>
                  <a:pt x="1033416" y="258026"/>
                  <a:pt x="1037522" y="316486"/>
                  <a:pt x="1073020" y="467354"/>
                </a:cubicBezTo>
                <a:cubicBezTo>
                  <a:pt x="1063690" y="517117"/>
                  <a:pt x="1052395" y="566552"/>
                  <a:pt x="1045029" y="616644"/>
                </a:cubicBezTo>
                <a:cubicBezTo>
                  <a:pt x="1021513" y="776553"/>
                  <a:pt x="998065" y="915880"/>
                  <a:pt x="1119673" y="1064513"/>
                </a:cubicBezTo>
                <a:cubicBezTo>
                  <a:pt x="1177832" y="1135596"/>
                  <a:pt x="1274637" y="1167650"/>
                  <a:pt x="1362269" y="1195142"/>
                </a:cubicBezTo>
                <a:cubicBezTo>
                  <a:pt x="1436696" y="1218492"/>
                  <a:pt x="1517780" y="1207583"/>
                  <a:pt x="1595535" y="1213803"/>
                </a:cubicBezTo>
                <a:cubicBezTo>
                  <a:pt x="1645298" y="1182701"/>
                  <a:pt x="1707519" y="1165796"/>
                  <a:pt x="1744824" y="1120497"/>
                </a:cubicBezTo>
                <a:cubicBezTo>
                  <a:pt x="1853577" y="988439"/>
                  <a:pt x="1883487" y="776712"/>
                  <a:pt x="1940767" y="625975"/>
                </a:cubicBezTo>
                <a:cubicBezTo>
                  <a:pt x="1991733" y="491853"/>
                  <a:pt x="2029488" y="381600"/>
                  <a:pt x="2174033" y="327395"/>
                </a:cubicBezTo>
                <a:cubicBezTo>
                  <a:pt x="2223625" y="308798"/>
                  <a:pt x="2279780" y="321174"/>
                  <a:pt x="2332653" y="318064"/>
                </a:cubicBezTo>
                <a:cubicBezTo>
                  <a:pt x="2516780" y="405744"/>
                  <a:pt x="2596895" y="420722"/>
                  <a:pt x="2733869" y="597983"/>
                </a:cubicBezTo>
                <a:cubicBezTo>
                  <a:pt x="2784898" y="664020"/>
                  <a:pt x="2808514" y="747273"/>
                  <a:pt x="2845837" y="821918"/>
                </a:cubicBezTo>
                <a:cubicBezTo>
                  <a:pt x="2874429" y="1022067"/>
                  <a:pt x="2839510" y="1194910"/>
                  <a:pt x="2985796" y="1335101"/>
                </a:cubicBezTo>
                <a:cubicBezTo>
                  <a:pt x="3026278" y="1373896"/>
                  <a:pt x="3071692" y="1413540"/>
                  <a:pt x="3125755" y="1428407"/>
                </a:cubicBezTo>
                <a:cubicBezTo>
                  <a:pt x="3200787" y="1449041"/>
                  <a:pt x="3281265" y="1434628"/>
                  <a:pt x="3359020" y="1437738"/>
                </a:cubicBezTo>
                <a:cubicBezTo>
                  <a:pt x="3564707" y="1357251"/>
                  <a:pt x="3620653" y="1376151"/>
                  <a:pt x="3732245" y="1157820"/>
                </a:cubicBezTo>
                <a:cubicBezTo>
                  <a:pt x="3767262" y="1089308"/>
                  <a:pt x="3765372" y="1007354"/>
                  <a:pt x="3788229" y="933885"/>
                </a:cubicBezTo>
                <a:cubicBezTo>
                  <a:pt x="3829459" y="801359"/>
                  <a:pt x="3893016" y="642485"/>
                  <a:pt x="3993502" y="541999"/>
                </a:cubicBezTo>
                <a:cubicBezTo>
                  <a:pt x="4039895" y="495606"/>
                  <a:pt x="4100536" y="463729"/>
                  <a:pt x="4161453" y="439362"/>
                </a:cubicBezTo>
                <a:cubicBezTo>
                  <a:pt x="4211303" y="419422"/>
                  <a:pt x="4267200" y="420701"/>
                  <a:pt x="4320073" y="411371"/>
                </a:cubicBezTo>
                <a:cubicBezTo>
                  <a:pt x="4360506" y="426922"/>
                  <a:pt x="4407176" y="431428"/>
                  <a:pt x="4441371" y="458024"/>
                </a:cubicBezTo>
                <a:cubicBezTo>
                  <a:pt x="4563675" y="553148"/>
                  <a:pt x="4600577" y="651882"/>
                  <a:pt x="4646645" y="793926"/>
                </a:cubicBezTo>
                <a:cubicBezTo>
                  <a:pt x="4688422" y="922740"/>
                  <a:pt x="4671995" y="1021041"/>
                  <a:pt x="4777273" y="1129828"/>
                </a:cubicBezTo>
                <a:cubicBezTo>
                  <a:pt x="4899484" y="1256112"/>
                  <a:pt x="5037475" y="1256513"/>
                  <a:pt x="5197151" y="1288448"/>
                </a:cubicBezTo>
                <a:cubicBezTo>
                  <a:pt x="5265575" y="1282228"/>
                  <a:pt x="5337243" y="1291514"/>
                  <a:pt x="5402424" y="1269787"/>
                </a:cubicBezTo>
                <a:cubicBezTo>
                  <a:pt x="5533725" y="1226020"/>
                  <a:pt x="5660848" y="1099161"/>
                  <a:pt x="5747657" y="999199"/>
                </a:cubicBezTo>
                <a:cubicBezTo>
                  <a:pt x="5801497" y="937202"/>
                  <a:pt x="5840251" y="862652"/>
                  <a:pt x="5896947" y="803256"/>
                </a:cubicBezTo>
                <a:cubicBezTo>
                  <a:pt x="5971494" y="725159"/>
                  <a:pt x="6047594" y="645236"/>
                  <a:pt x="6139543" y="588652"/>
                </a:cubicBezTo>
                <a:cubicBezTo>
                  <a:pt x="6212422" y="543803"/>
                  <a:pt x="6301274" y="532669"/>
                  <a:pt x="6382139" y="504677"/>
                </a:cubicBezTo>
                <a:cubicBezTo>
                  <a:pt x="6431902" y="514008"/>
                  <a:pt x="6484819" y="512895"/>
                  <a:pt x="6531429" y="532669"/>
                </a:cubicBezTo>
                <a:cubicBezTo>
                  <a:pt x="6683874" y="597342"/>
                  <a:pt x="6704152" y="652934"/>
                  <a:pt x="6802016" y="775264"/>
                </a:cubicBezTo>
                <a:cubicBezTo>
                  <a:pt x="6820677" y="840578"/>
                  <a:pt x="6831242" y="908771"/>
                  <a:pt x="6858000" y="971207"/>
                </a:cubicBezTo>
                <a:cubicBezTo>
                  <a:pt x="6894021" y="1055257"/>
                  <a:pt x="6948499" y="1136795"/>
                  <a:pt x="7044612" y="1157820"/>
                </a:cubicBezTo>
                <a:cubicBezTo>
                  <a:pt x="7108490" y="1171793"/>
                  <a:pt x="7175241" y="1164040"/>
                  <a:pt x="7240555" y="1167150"/>
                </a:cubicBezTo>
                <a:cubicBezTo>
                  <a:pt x="7364963" y="1142268"/>
                  <a:pt x="7494055" y="1134486"/>
                  <a:pt x="7613780" y="1092505"/>
                </a:cubicBezTo>
                <a:cubicBezTo>
                  <a:pt x="7840753" y="1012917"/>
                  <a:pt x="8030397" y="894160"/>
                  <a:pt x="8173616" y="700620"/>
                </a:cubicBezTo>
                <a:cubicBezTo>
                  <a:pt x="8191368" y="676631"/>
                  <a:pt x="8327902" y="378382"/>
                  <a:pt x="8388220" y="318064"/>
                </a:cubicBezTo>
                <a:cubicBezTo>
                  <a:pt x="8404231" y="302053"/>
                  <a:pt x="8431763" y="305623"/>
                  <a:pt x="8453535" y="299403"/>
                </a:cubicBezTo>
                <a:cubicBezTo>
                  <a:pt x="8497078" y="327395"/>
                  <a:pt x="8544304" y="350353"/>
                  <a:pt x="8584163" y="383379"/>
                </a:cubicBezTo>
                <a:cubicBezTo>
                  <a:pt x="8654495" y="441654"/>
                  <a:pt x="8837609" y="618815"/>
                  <a:pt x="8901404" y="709950"/>
                </a:cubicBezTo>
                <a:cubicBezTo>
                  <a:pt x="8931725" y="753266"/>
                  <a:pt x="8948846" y="804570"/>
                  <a:pt x="8976049" y="849909"/>
                </a:cubicBezTo>
                <a:cubicBezTo>
                  <a:pt x="9037437" y="952222"/>
                  <a:pt x="9084454" y="1030841"/>
                  <a:pt x="9190653" y="1092505"/>
                </a:cubicBezTo>
                <a:cubicBezTo>
                  <a:pt x="9341563" y="1180130"/>
                  <a:pt x="9398453" y="1159552"/>
                  <a:pt x="9573208" y="1167150"/>
                </a:cubicBezTo>
                <a:cubicBezTo>
                  <a:pt x="9654073" y="1142268"/>
                  <a:pt x="9740129" y="1130342"/>
                  <a:pt x="9815804" y="1092505"/>
                </a:cubicBezTo>
                <a:cubicBezTo>
                  <a:pt x="9885350" y="1057732"/>
                  <a:pt x="9941525" y="1000900"/>
                  <a:pt x="10002416" y="952546"/>
                </a:cubicBezTo>
                <a:cubicBezTo>
                  <a:pt x="10161287" y="826384"/>
                  <a:pt x="10093006" y="861838"/>
                  <a:pt x="10245012" y="756603"/>
                </a:cubicBezTo>
                <a:cubicBezTo>
                  <a:pt x="10358980" y="677702"/>
                  <a:pt x="10397271" y="667559"/>
                  <a:pt x="10506269" y="579322"/>
                </a:cubicBezTo>
                <a:cubicBezTo>
                  <a:pt x="10530200" y="559949"/>
                  <a:pt x="10546755" y="532215"/>
                  <a:pt x="10571584" y="514007"/>
                </a:cubicBezTo>
                <a:cubicBezTo>
                  <a:pt x="10718893" y="405981"/>
                  <a:pt x="10615692" y="507225"/>
                  <a:pt x="10655559" y="4673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E7F31C5-F383-4906-9E63-AA024367C793}"/>
              </a:ext>
            </a:extLst>
          </p:cNvPr>
          <p:cNvSpPr txBox="1"/>
          <p:nvPr/>
        </p:nvSpPr>
        <p:spPr>
          <a:xfrm>
            <a:off x="11125200" y="2228720"/>
            <a:ext cx="762000" cy="400110"/>
          </a:xfrm>
          <a:prstGeom prst="rect">
            <a:avLst/>
          </a:prstGeom>
          <a:noFill/>
        </p:spPr>
        <p:txBody>
          <a:bodyPr wrap="square" rtlCol="0">
            <a:spAutoFit/>
          </a:bodyPr>
          <a:lstStyle/>
          <a:p>
            <a:pPr algn="l"/>
            <a:r>
              <a:rPr lang="en-US" sz="2000" b="1">
                <a:solidFill>
                  <a:srgbClr val="002060"/>
                </a:solidFill>
                <a:latin typeface="Century Gothic" panose="020B0502020202020204" pitchFamily="34" charset="0"/>
              </a:rPr>
              <a:t>DNA</a:t>
            </a:r>
            <a:endParaRPr lang="en-US" sz="2000" b="1" dirty="0">
              <a:solidFill>
                <a:srgbClr val="002060"/>
              </a:solidFill>
              <a:latin typeface="Century Gothic" panose="020B0502020202020204" pitchFamily="34" charset="0"/>
            </a:endParaRPr>
          </a:p>
        </p:txBody>
      </p:sp>
      <p:sp>
        <p:nvSpPr>
          <p:cNvPr id="6" name="Oval 5">
            <a:extLst>
              <a:ext uri="{FF2B5EF4-FFF2-40B4-BE49-F238E27FC236}">
                <a16:creationId xmlns:a16="http://schemas.microsoft.com/office/drawing/2014/main" id="{3E44AFFC-35C9-4EC8-818B-43C0C12F9B41}"/>
              </a:ext>
            </a:extLst>
          </p:cNvPr>
          <p:cNvSpPr/>
          <p:nvPr/>
        </p:nvSpPr>
        <p:spPr>
          <a:xfrm>
            <a:off x="2159260" y="2548700"/>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213BC53-80FF-4159-A928-BD5DD6B1A47A}"/>
              </a:ext>
            </a:extLst>
          </p:cNvPr>
          <p:cNvSpPr/>
          <p:nvPr/>
        </p:nvSpPr>
        <p:spPr>
          <a:xfrm>
            <a:off x="3060441" y="2481207"/>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9363559-0132-4B81-992D-DF787EBD5596}"/>
              </a:ext>
            </a:extLst>
          </p:cNvPr>
          <p:cNvSpPr/>
          <p:nvPr/>
        </p:nvSpPr>
        <p:spPr>
          <a:xfrm>
            <a:off x="5369767" y="3096769"/>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E68CBE3-F520-47C1-8A98-A1C9FDCD466B}"/>
              </a:ext>
            </a:extLst>
          </p:cNvPr>
          <p:cNvSpPr/>
          <p:nvPr/>
        </p:nvSpPr>
        <p:spPr>
          <a:xfrm>
            <a:off x="7092820" y="2720003"/>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CFA62A4-C874-448A-A5FF-255F75F6DBBD}"/>
              </a:ext>
            </a:extLst>
          </p:cNvPr>
          <p:cNvSpPr/>
          <p:nvPr/>
        </p:nvSpPr>
        <p:spPr>
          <a:xfrm>
            <a:off x="9399035" y="2843945"/>
            <a:ext cx="427653" cy="295245"/>
          </a:xfrm>
          <a:prstGeom prst="ellipse">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3504A3-DF3C-4C26-B4BF-CBCA5C931031}"/>
              </a:ext>
            </a:extLst>
          </p:cNvPr>
          <p:cNvSpPr/>
          <p:nvPr/>
        </p:nvSpPr>
        <p:spPr>
          <a:xfrm>
            <a:off x="3798337" y="3144641"/>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AB8DE6-8674-44EE-A908-D1D3701AF24A}"/>
              </a:ext>
            </a:extLst>
          </p:cNvPr>
          <p:cNvSpPr/>
          <p:nvPr/>
        </p:nvSpPr>
        <p:spPr>
          <a:xfrm>
            <a:off x="1630524" y="3008751"/>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37E743-F4B8-41E0-B39D-B5A360676BCB}"/>
              </a:ext>
            </a:extLst>
          </p:cNvPr>
          <p:cNvSpPr/>
          <p:nvPr/>
        </p:nvSpPr>
        <p:spPr>
          <a:xfrm>
            <a:off x="8245927" y="2713506"/>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14913B0-6E51-412F-9505-150FB1C2DA9D}"/>
              </a:ext>
            </a:extLst>
          </p:cNvPr>
          <p:cNvSpPr/>
          <p:nvPr/>
        </p:nvSpPr>
        <p:spPr>
          <a:xfrm>
            <a:off x="4531567" y="2304864"/>
            <a:ext cx="427653" cy="295245"/>
          </a:xfrm>
          <a:prstGeom prst="ellipse">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ADB517-C2F2-494F-A0D0-9C7E5A306E6C}"/>
              </a:ext>
            </a:extLst>
          </p:cNvPr>
          <p:cNvSpPr/>
          <p:nvPr/>
        </p:nvSpPr>
        <p:spPr>
          <a:xfrm>
            <a:off x="6231293" y="2600817"/>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
            <a:extLst>
              <a:ext uri="{FF2B5EF4-FFF2-40B4-BE49-F238E27FC236}">
                <a16:creationId xmlns:a16="http://schemas.microsoft.com/office/drawing/2014/main" id="{13B12F9D-1E55-4B44-A46E-C569D70C690D}"/>
              </a:ext>
            </a:extLst>
          </p:cNvPr>
          <p:cNvSpPr txBox="1">
            <a:spLocks/>
          </p:cNvSpPr>
          <p:nvPr/>
        </p:nvSpPr>
        <p:spPr>
          <a:xfrm>
            <a:off x="614718" y="3920973"/>
            <a:ext cx="11233149" cy="960872"/>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Step 2: naked DNA (not bound to proteins) is degraded</a:t>
            </a:r>
          </a:p>
        </p:txBody>
      </p:sp>
      <p:sp>
        <p:nvSpPr>
          <p:cNvPr id="29" name="Freeform: Shape 28">
            <a:extLst>
              <a:ext uri="{FF2B5EF4-FFF2-40B4-BE49-F238E27FC236}">
                <a16:creationId xmlns:a16="http://schemas.microsoft.com/office/drawing/2014/main" id="{947C7496-78B1-4935-8168-AB36808D4DE8}"/>
              </a:ext>
            </a:extLst>
          </p:cNvPr>
          <p:cNvSpPr/>
          <p:nvPr/>
        </p:nvSpPr>
        <p:spPr>
          <a:xfrm>
            <a:off x="1743917" y="5878441"/>
            <a:ext cx="447870" cy="131789"/>
          </a:xfrm>
          <a:custGeom>
            <a:avLst/>
            <a:gdLst>
              <a:gd name="connsiteX0" fmla="*/ 0 w 447870"/>
              <a:gd name="connsiteY0" fmla="*/ 0 h 131789"/>
              <a:gd name="connsiteX1" fmla="*/ 18661 w 447870"/>
              <a:gd name="connsiteY1" fmla="*/ 46653 h 131789"/>
              <a:gd name="connsiteX2" fmla="*/ 65315 w 447870"/>
              <a:gd name="connsiteY2" fmla="*/ 65314 h 131789"/>
              <a:gd name="connsiteX3" fmla="*/ 102637 w 447870"/>
              <a:gd name="connsiteY3" fmla="*/ 93306 h 131789"/>
              <a:gd name="connsiteX4" fmla="*/ 149290 w 447870"/>
              <a:gd name="connsiteY4" fmla="*/ 102637 h 131789"/>
              <a:gd name="connsiteX5" fmla="*/ 214604 w 447870"/>
              <a:gd name="connsiteY5" fmla="*/ 121298 h 131789"/>
              <a:gd name="connsiteX6" fmla="*/ 251927 w 447870"/>
              <a:gd name="connsiteY6" fmla="*/ 130629 h 131789"/>
              <a:gd name="connsiteX7" fmla="*/ 447870 w 447870"/>
              <a:gd name="connsiteY7" fmla="*/ 130629 h 13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870" h="131789">
                <a:moveTo>
                  <a:pt x="0" y="0"/>
                </a:moveTo>
                <a:cubicBezTo>
                  <a:pt x="6220" y="15551"/>
                  <a:pt x="6818" y="34810"/>
                  <a:pt x="18661" y="46653"/>
                </a:cubicBezTo>
                <a:cubicBezTo>
                  <a:pt x="30505" y="58496"/>
                  <a:pt x="50674" y="57180"/>
                  <a:pt x="65315" y="65314"/>
                </a:cubicBezTo>
                <a:cubicBezTo>
                  <a:pt x="78909" y="72866"/>
                  <a:pt x="88426" y="86990"/>
                  <a:pt x="102637" y="93306"/>
                </a:cubicBezTo>
                <a:cubicBezTo>
                  <a:pt x="117129" y="99747"/>
                  <a:pt x="133809" y="99197"/>
                  <a:pt x="149290" y="102637"/>
                </a:cubicBezTo>
                <a:cubicBezTo>
                  <a:pt x="214937" y="117225"/>
                  <a:pt x="160043" y="105708"/>
                  <a:pt x="214604" y="121298"/>
                </a:cubicBezTo>
                <a:cubicBezTo>
                  <a:pt x="226934" y="124821"/>
                  <a:pt x="239113" y="130116"/>
                  <a:pt x="251927" y="130629"/>
                </a:cubicBezTo>
                <a:cubicBezTo>
                  <a:pt x="317189" y="133240"/>
                  <a:pt x="382556" y="130629"/>
                  <a:pt x="447870" y="1306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92F8C3F-70A1-45B0-8F8D-6AFD8C7FE8D8}"/>
              </a:ext>
            </a:extLst>
          </p:cNvPr>
          <p:cNvSpPr/>
          <p:nvPr/>
        </p:nvSpPr>
        <p:spPr>
          <a:xfrm>
            <a:off x="2388637" y="5327780"/>
            <a:ext cx="195943" cy="345232"/>
          </a:xfrm>
          <a:custGeom>
            <a:avLst/>
            <a:gdLst>
              <a:gd name="connsiteX0" fmla="*/ 0 w 195943"/>
              <a:gd name="connsiteY0" fmla="*/ 345232 h 345232"/>
              <a:gd name="connsiteX1" fmla="*/ 46653 w 195943"/>
              <a:gd name="connsiteY1" fmla="*/ 298579 h 345232"/>
              <a:gd name="connsiteX2" fmla="*/ 102636 w 195943"/>
              <a:gd name="connsiteY2" fmla="*/ 205273 h 345232"/>
              <a:gd name="connsiteX3" fmla="*/ 139959 w 195943"/>
              <a:gd name="connsiteY3" fmla="*/ 93306 h 345232"/>
              <a:gd name="connsiteX4" fmla="*/ 177281 w 195943"/>
              <a:gd name="connsiteY4" fmla="*/ 27991 h 345232"/>
              <a:gd name="connsiteX5" fmla="*/ 195943 w 195943"/>
              <a:gd name="connsiteY5" fmla="*/ 0 h 3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943" h="345232">
                <a:moveTo>
                  <a:pt x="0" y="345232"/>
                </a:moveTo>
                <a:cubicBezTo>
                  <a:pt x="15551" y="329681"/>
                  <a:pt x="32171" y="315130"/>
                  <a:pt x="46653" y="298579"/>
                </a:cubicBezTo>
                <a:cubicBezTo>
                  <a:pt x="60053" y="283264"/>
                  <a:pt x="102615" y="205324"/>
                  <a:pt x="102636" y="205273"/>
                </a:cubicBezTo>
                <a:cubicBezTo>
                  <a:pt x="117903" y="169015"/>
                  <a:pt x="118137" y="126040"/>
                  <a:pt x="139959" y="93306"/>
                </a:cubicBezTo>
                <a:cubicBezTo>
                  <a:pt x="185435" y="25091"/>
                  <a:pt x="129915" y="110880"/>
                  <a:pt x="177281" y="27991"/>
                </a:cubicBezTo>
                <a:cubicBezTo>
                  <a:pt x="182845" y="18255"/>
                  <a:pt x="195943" y="0"/>
                  <a:pt x="19594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76A7D60C-5C79-467B-83EC-F88B243CC82F}"/>
              </a:ext>
            </a:extLst>
          </p:cNvPr>
          <p:cNvSpPr/>
          <p:nvPr/>
        </p:nvSpPr>
        <p:spPr>
          <a:xfrm>
            <a:off x="3247053" y="5318449"/>
            <a:ext cx="270588" cy="289249"/>
          </a:xfrm>
          <a:custGeom>
            <a:avLst/>
            <a:gdLst>
              <a:gd name="connsiteX0" fmla="*/ 0 w 270588"/>
              <a:gd name="connsiteY0" fmla="*/ 0 h 289249"/>
              <a:gd name="connsiteX1" fmla="*/ 205274 w 270588"/>
              <a:gd name="connsiteY1" fmla="*/ 205273 h 289249"/>
              <a:gd name="connsiteX2" fmla="*/ 233265 w 270588"/>
              <a:gd name="connsiteY2" fmla="*/ 261257 h 289249"/>
              <a:gd name="connsiteX3" fmla="*/ 261257 w 270588"/>
              <a:gd name="connsiteY3" fmla="*/ 279918 h 289249"/>
              <a:gd name="connsiteX4" fmla="*/ 270588 w 270588"/>
              <a:gd name="connsiteY4" fmla="*/ 289249 h 289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88" h="289249">
                <a:moveTo>
                  <a:pt x="0" y="0"/>
                </a:moveTo>
                <a:cubicBezTo>
                  <a:pt x="106921" y="71279"/>
                  <a:pt x="79114" y="45912"/>
                  <a:pt x="205274" y="205273"/>
                </a:cubicBezTo>
                <a:cubicBezTo>
                  <a:pt x="218224" y="221631"/>
                  <a:pt x="220747" y="244566"/>
                  <a:pt x="233265" y="261257"/>
                </a:cubicBezTo>
                <a:cubicBezTo>
                  <a:pt x="239993" y="270228"/>
                  <a:pt x="252286" y="273190"/>
                  <a:pt x="261257" y="279918"/>
                </a:cubicBezTo>
                <a:cubicBezTo>
                  <a:pt x="264776" y="282557"/>
                  <a:pt x="267478" y="286139"/>
                  <a:pt x="270588" y="2892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7379041-DFAC-43D0-87E5-B62CC3C3AAE8}"/>
              </a:ext>
            </a:extLst>
          </p:cNvPr>
          <p:cNvSpPr/>
          <p:nvPr/>
        </p:nvSpPr>
        <p:spPr>
          <a:xfrm>
            <a:off x="3946849" y="5962261"/>
            <a:ext cx="365984" cy="307910"/>
          </a:xfrm>
          <a:custGeom>
            <a:avLst/>
            <a:gdLst>
              <a:gd name="connsiteX0" fmla="*/ 0 w 365984"/>
              <a:gd name="connsiteY0" fmla="*/ 307910 h 307910"/>
              <a:gd name="connsiteX1" fmla="*/ 130629 w 365984"/>
              <a:gd name="connsiteY1" fmla="*/ 261257 h 307910"/>
              <a:gd name="connsiteX2" fmla="*/ 335902 w 365984"/>
              <a:gd name="connsiteY2" fmla="*/ 9331 h 307910"/>
              <a:gd name="connsiteX3" fmla="*/ 326571 w 365984"/>
              <a:gd name="connsiteY3" fmla="*/ 0 h 307910"/>
            </a:gdLst>
            <a:ahLst/>
            <a:cxnLst>
              <a:cxn ang="0">
                <a:pos x="connsiteX0" y="connsiteY0"/>
              </a:cxn>
              <a:cxn ang="0">
                <a:pos x="connsiteX1" y="connsiteY1"/>
              </a:cxn>
              <a:cxn ang="0">
                <a:pos x="connsiteX2" y="connsiteY2"/>
              </a:cxn>
              <a:cxn ang="0">
                <a:pos x="connsiteX3" y="connsiteY3"/>
              </a:cxn>
            </a:cxnLst>
            <a:rect l="l" t="t" r="r" b="b"/>
            <a:pathLst>
              <a:path w="365984" h="307910">
                <a:moveTo>
                  <a:pt x="0" y="307910"/>
                </a:moveTo>
                <a:cubicBezTo>
                  <a:pt x="43543" y="292359"/>
                  <a:pt x="93873" y="289307"/>
                  <a:pt x="130629" y="261257"/>
                </a:cubicBezTo>
                <a:cubicBezTo>
                  <a:pt x="330896" y="108422"/>
                  <a:pt x="416475" y="116762"/>
                  <a:pt x="335902" y="9331"/>
                </a:cubicBezTo>
                <a:cubicBezTo>
                  <a:pt x="333263" y="5812"/>
                  <a:pt x="329681" y="3110"/>
                  <a:pt x="32657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458B309-1902-4C8C-B3DC-646F3EF90D98}"/>
              </a:ext>
            </a:extLst>
          </p:cNvPr>
          <p:cNvSpPr/>
          <p:nvPr/>
        </p:nvSpPr>
        <p:spPr>
          <a:xfrm>
            <a:off x="4572000" y="5261364"/>
            <a:ext cx="569167" cy="57085"/>
          </a:xfrm>
          <a:custGeom>
            <a:avLst/>
            <a:gdLst>
              <a:gd name="connsiteX0" fmla="*/ 0 w 569167"/>
              <a:gd name="connsiteY0" fmla="*/ 57085 h 57085"/>
              <a:gd name="connsiteX1" fmla="*/ 485192 w 569167"/>
              <a:gd name="connsiteY1" fmla="*/ 1101 h 57085"/>
              <a:gd name="connsiteX2" fmla="*/ 569167 w 569167"/>
              <a:gd name="connsiteY2" fmla="*/ 1101 h 57085"/>
            </a:gdLst>
            <a:ahLst/>
            <a:cxnLst>
              <a:cxn ang="0">
                <a:pos x="connsiteX0" y="connsiteY0"/>
              </a:cxn>
              <a:cxn ang="0">
                <a:pos x="connsiteX1" y="connsiteY1"/>
              </a:cxn>
              <a:cxn ang="0">
                <a:pos x="connsiteX2" y="connsiteY2"/>
              </a:cxn>
            </a:cxnLst>
            <a:rect l="l" t="t" r="r" b="b"/>
            <a:pathLst>
              <a:path w="569167" h="57085">
                <a:moveTo>
                  <a:pt x="0" y="57085"/>
                </a:moveTo>
                <a:cubicBezTo>
                  <a:pt x="155392" y="37661"/>
                  <a:pt x="336851" y="14287"/>
                  <a:pt x="485192" y="1101"/>
                </a:cubicBezTo>
                <a:cubicBezTo>
                  <a:pt x="513074" y="-1377"/>
                  <a:pt x="541175" y="1101"/>
                  <a:pt x="569167" y="11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FCFDD24-30A0-4E9F-91BF-66C27881E7E7}"/>
              </a:ext>
            </a:extLst>
          </p:cNvPr>
          <p:cNvSpPr/>
          <p:nvPr/>
        </p:nvSpPr>
        <p:spPr>
          <a:xfrm>
            <a:off x="5430416" y="6018245"/>
            <a:ext cx="522515" cy="112945"/>
          </a:xfrm>
          <a:custGeom>
            <a:avLst/>
            <a:gdLst>
              <a:gd name="connsiteX0" fmla="*/ 0 w 522515"/>
              <a:gd name="connsiteY0" fmla="*/ 0 h 112945"/>
              <a:gd name="connsiteX1" fmla="*/ 363894 w 522515"/>
              <a:gd name="connsiteY1" fmla="*/ 111967 h 112945"/>
              <a:gd name="connsiteX2" fmla="*/ 522515 w 522515"/>
              <a:gd name="connsiteY2" fmla="*/ 111967 h 112945"/>
            </a:gdLst>
            <a:ahLst/>
            <a:cxnLst>
              <a:cxn ang="0">
                <a:pos x="connsiteX0" y="connsiteY0"/>
              </a:cxn>
              <a:cxn ang="0">
                <a:pos x="connsiteX1" y="connsiteY1"/>
              </a:cxn>
              <a:cxn ang="0">
                <a:pos x="connsiteX2" y="connsiteY2"/>
              </a:cxn>
            </a:cxnLst>
            <a:rect l="l" t="t" r="r" b="b"/>
            <a:pathLst>
              <a:path w="522515" h="112945">
                <a:moveTo>
                  <a:pt x="0" y="0"/>
                </a:moveTo>
                <a:cubicBezTo>
                  <a:pt x="47689" y="16393"/>
                  <a:pt x="251169" y="107270"/>
                  <a:pt x="363894" y="111967"/>
                </a:cubicBezTo>
                <a:cubicBezTo>
                  <a:pt x="416722" y="114168"/>
                  <a:pt x="469641" y="111967"/>
                  <a:pt x="522515" y="1119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5172154-DD12-4FFF-9D3C-076BEA30F522}"/>
              </a:ext>
            </a:extLst>
          </p:cNvPr>
          <p:cNvSpPr/>
          <p:nvPr/>
        </p:nvSpPr>
        <p:spPr>
          <a:xfrm>
            <a:off x="6372808" y="5411755"/>
            <a:ext cx="401216" cy="307910"/>
          </a:xfrm>
          <a:custGeom>
            <a:avLst/>
            <a:gdLst>
              <a:gd name="connsiteX0" fmla="*/ 0 w 401216"/>
              <a:gd name="connsiteY0" fmla="*/ 307910 h 307910"/>
              <a:gd name="connsiteX1" fmla="*/ 326572 w 401216"/>
              <a:gd name="connsiteY1" fmla="*/ 55984 h 307910"/>
              <a:gd name="connsiteX2" fmla="*/ 354563 w 401216"/>
              <a:gd name="connsiteY2" fmla="*/ 27992 h 307910"/>
              <a:gd name="connsiteX3" fmla="*/ 401216 w 401216"/>
              <a:gd name="connsiteY3" fmla="*/ 0 h 307910"/>
            </a:gdLst>
            <a:ahLst/>
            <a:cxnLst>
              <a:cxn ang="0">
                <a:pos x="connsiteX0" y="connsiteY0"/>
              </a:cxn>
              <a:cxn ang="0">
                <a:pos x="connsiteX1" y="connsiteY1"/>
              </a:cxn>
              <a:cxn ang="0">
                <a:pos x="connsiteX2" y="connsiteY2"/>
              </a:cxn>
              <a:cxn ang="0">
                <a:pos x="connsiteX3" y="connsiteY3"/>
              </a:cxn>
            </a:cxnLst>
            <a:rect l="l" t="t" r="r" b="b"/>
            <a:pathLst>
              <a:path w="401216" h="307910">
                <a:moveTo>
                  <a:pt x="0" y="307910"/>
                </a:moveTo>
                <a:cubicBezTo>
                  <a:pt x="108857" y="223935"/>
                  <a:pt x="229358" y="153201"/>
                  <a:pt x="326572" y="55984"/>
                </a:cubicBezTo>
                <a:cubicBezTo>
                  <a:pt x="335902" y="46653"/>
                  <a:pt x="344007" y="35909"/>
                  <a:pt x="354563" y="27992"/>
                </a:cubicBezTo>
                <a:cubicBezTo>
                  <a:pt x="369071" y="17111"/>
                  <a:pt x="401216" y="0"/>
                  <a:pt x="40121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24D3D8E-D2A2-43A2-9A69-E294AA8ABD82}"/>
              </a:ext>
            </a:extLst>
          </p:cNvPr>
          <p:cNvSpPr/>
          <p:nvPr/>
        </p:nvSpPr>
        <p:spPr>
          <a:xfrm>
            <a:off x="7268547" y="5505061"/>
            <a:ext cx="354563" cy="335902"/>
          </a:xfrm>
          <a:custGeom>
            <a:avLst/>
            <a:gdLst>
              <a:gd name="connsiteX0" fmla="*/ 0 w 354563"/>
              <a:gd name="connsiteY0" fmla="*/ 0 h 335902"/>
              <a:gd name="connsiteX1" fmla="*/ 261257 w 354563"/>
              <a:gd name="connsiteY1" fmla="*/ 214604 h 335902"/>
              <a:gd name="connsiteX2" fmla="*/ 335902 w 354563"/>
              <a:gd name="connsiteY2" fmla="*/ 317241 h 335902"/>
              <a:gd name="connsiteX3" fmla="*/ 354563 w 354563"/>
              <a:gd name="connsiteY3" fmla="*/ 335902 h 335902"/>
            </a:gdLst>
            <a:ahLst/>
            <a:cxnLst>
              <a:cxn ang="0">
                <a:pos x="connsiteX0" y="connsiteY0"/>
              </a:cxn>
              <a:cxn ang="0">
                <a:pos x="connsiteX1" y="connsiteY1"/>
              </a:cxn>
              <a:cxn ang="0">
                <a:pos x="connsiteX2" y="connsiteY2"/>
              </a:cxn>
              <a:cxn ang="0">
                <a:pos x="connsiteX3" y="connsiteY3"/>
              </a:cxn>
            </a:cxnLst>
            <a:rect l="l" t="t" r="r" b="b"/>
            <a:pathLst>
              <a:path w="354563" h="335902">
                <a:moveTo>
                  <a:pt x="0" y="0"/>
                </a:moveTo>
                <a:cubicBezTo>
                  <a:pt x="97709" y="73282"/>
                  <a:pt x="161840" y="119011"/>
                  <a:pt x="261257" y="214604"/>
                </a:cubicBezTo>
                <a:cubicBezTo>
                  <a:pt x="329470" y="280193"/>
                  <a:pt x="298006" y="269870"/>
                  <a:pt x="335902" y="317241"/>
                </a:cubicBezTo>
                <a:cubicBezTo>
                  <a:pt x="341397" y="324110"/>
                  <a:pt x="348343" y="329682"/>
                  <a:pt x="354563" y="3359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F393C4BB-C670-45D0-B246-8F3AF4DC9886}"/>
              </a:ext>
            </a:extLst>
          </p:cNvPr>
          <p:cNvSpPr/>
          <p:nvPr/>
        </p:nvSpPr>
        <p:spPr>
          <a:xfrm>
            <a:off x="8341567" y="5531631"/>
            <a:ext cx="401217" cy="300002"/>
          </a:xfrm>
          <a:custGeom>
            <a:avLst/>
            <a:gdLst>
              <a:gd name="connsiteX0" fmla="*/ 0 w 401217"/>
              <a:gd name="connsiteY0" fmla="*/ 300002 h 300002"/>
              <a:gd name="connsiteX1" fmla="*/ 307911 w 401217"/>
              <a:gd name="connsiteY1" fmla="*/ 113389 h 300002"/>
              <a:gd name="connsiteX2" fmla="*/ 326572 w 401217"/>
              <a:gd name="connsiteY2" fmla="*/ 85398 h 300002"/>
              <a:gd name="connsiteX3" fmla="*/ 335902 w 401217"/>
              <a:gd name="connsiteY3" fmla="*/ 57406 h 300002"/>
              <a:gd name="connsiteX4" fmla="*/ 382555 w 401217"/>
              <a:gd name="connsiteY4" fmla="*/ 1422 h 300002"/>
              <a:gd name="connsiteX5" fmla="*/ 401217 w 401217"/>
              <a:gd name="connsiteY5" fmla="*/ 1422 h 30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217" h="300002">
                <a:moveTo>
                  <a:pt x="0" y="300002"/>
                </a:moveTo>
                <a:cubicBezTo>
                  <a:pt x="144041" y="251987"/>
                  <a:pt x="79072" y="279099"/>
                  <a:pt x="307911" y="113389"/>
                </a:cubicBezTo>
                <a:cubicBezTo>
                  <a:pt x="316993" y="106812"/>
                  <a:pt x="320352" y="94728"/>
                  <a:pt x="326572" y="85398"/>
                </a:cubicBezTo>
                <a:cubicBezTo>
                  <a:pt x="329682" y="76067"/>
                  <a:pt x="331504" y="66203"/>
                  <a:pt x="335902" y="57406"/>
                </a:cubicBezTo>
                <a:cubicBezTo>
                  <a:pt x="343881" y="41449"/>
                  <a:pt x="367818" y="10264"/>
                  <a:pt x="382555" y="1422"/>
                </a:cubicBezTo>
                <a:cubicBezTo>
                  <a:pt x="387889" y="-1779"/>
                  <a:pt x="394996" y="1422"/>
                  <a:pt x="401217" y="142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EA81AE52-0397-4571-B18A-48DBE93FD21C}"/>
              </a:ext>
            </a:extLst>
          </p:cNvPr>
          <p:cNvSpPr/>
          <p:nvPr/>
        </p:nvSpPr>
        <p:spPr>
          <a:xfrm>
            <a:off x="9517224" y="5701004"/>
            <a:ext cx="382556" cy="223935"/>
          </a:xfrm>
          <a:custGeom>
            <a:avLst/>
            <a:gdLst>
              <a:gd name="connsiteX0" fmla="*/ 0 w 382556"/>
              <a:gd name="connsiteY0" fmla="*/ 0 h 223935"/>
              <a:gd name="connsiteX1" fmla="*/ 65315 w 382556"/>
              <a:gd name="connsiteY1" fmla="*/ 27992 h 223935"/>
              <a:gd name="connsiteX2" fmla="*/ 354564 w 382556"/>
              <a:gd name="connsiteY2" fmla="*/ 214604 h 223935"/>
              <a:gd name="connsiteX3" fmla="*/ 382556 w 382556"/>
              <a:gd name="connsiteY3" fmla="*/ 223935 h 223935"/>
            </a:gdLst>
            <a:ahLst/>
            <a:cxnLst>
              <a:cxn ang="0">
                <a:pos x="connsiteX0" y="connsiteY0"/>
              </a:cxn>
              <a:cxn ang="0">
                <a:pos x="connsiteX1" y="connsiteY1"/>
              </a:cxn>
              <a:cxn ang="0">
                <a:pos x="connsiteX2" y="connsiteY2"/>
              </a:cxn>
              <a:cxn ang="0">
                <a:pos x="connsiteX3" y="connsiteY3"/>
              </a:cxn>
            </a:cxnLst>
            <a:rect l="l" t="t" r="r" b="b"/>
            <a:pathLst>
              <a:path w="382556" h="223935">
                <a:moveTo>
                  <a:pt x="0" y="0"/>
                </a:moveTo>
                <a:cubicBezTo>
                  <a:pt x="21772" y="9331"/>
                  <a:pt x="45051" y="15727"/>
                  <a:pt x="65315" y="27992"/>
                </a:cubicBezTo>
                <a:cubicBezTo>
                  <a:pt x="163476" y="87405"/>
                  <a:pt x="245712" y="178319"/>
                  <a:pt x="354564" y="214604"/>
                </a:cubicBezTo>
                <a:lnTo>
                  <a:pt x="382556" y="22393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AAD34DA-3851-4B9D-9A3B-03D5CAE9FA85}"/>
              </a:ext>
            </a:extLst>
          </p:cNvPr>
          <p:cNvSpPr/>
          <p:nvPr/>
        </p:nvSpPr>
        <p:spPr>
          <a:xfrm>
            <a:off x="2250882" y="5353846"/>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E09FC4F-40BF-4AA3-B994-C54FB7ACE35B}"/>
              </a:ext>
            </a:extLst>
          </p:cNvPr>
          <p:cNvSpPr/>
          <p:nvPr/>
        </p:nvSpPr>
        <p:spPr>
          <a:xfrm>
            <a:off x="3152063" y="5286353"/>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A5E626-8DFE-406B-BBBF-5A5F6DE1F1E2}"/>
              </a:ext>
            </a:extLst>
          </p:cNvPr>
          <p:cNvSpPr/>
          <p:nvPr/>
        </p:nvSpPr>
        <p:spPr>
          <a:xfrm>
            <a:off x="5461389" y="5901915"/>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0055AC-391F-4442-AE83-AF0DCB2F7D48}"/>
              </a:ext>
            </a:extLst>
          </p:cNvPr>
          <p:cNvSpPr/>
          <p:nvPr/>
        </p:nvSpPr>
        <p:spPr>
          <a:xfrm>
            <a:off x="7184442" y="5525149"/>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D7972AA-76CA-482E-B944-74A8C733459F}"/>
              </a:ext>
            </a:extLst>
          </p:cNvPr>
          <p:cNvSpPr/>
          <p:nvPr/>
        </p:nvSpPr>
        <p:spPr>
          <a:xfrm>
            <a:off x="9490657" y="5649091"/>
            <a:ext cx="427653" cy="295245"/>
          </a:xfrm>
          <a:prstGeom prst="ellipse">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60B4654-C09B-4884-BBCB-1423BA357FFD}"/>
              </a:ext>
            </a:extLst>
          </p:cNvPr>
          <p:cNvSpPr/>
          <p:nvPr/>
        </p:nvSpPr>
        <p:spPr>
          <a:xfrm>
            <a:off x="3889959" y="5949787"/>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B6E032E-3F24-41C6-B97C-4261296E9561}"/>
              </a:ext>
            </a:extLst>
          </p:cNvPr>
          <p:cNvSpPr/>
          <p:nvPr/>
        </p:nvSpPr>
        <p:spPr>
          <a:xfrm>
            <a:off x="1722146" y="5813897"/>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81D968-D388-429D-841A-215E0F8351E0}"/>
              </a:ext>
            </a:extLst>
          </p:cNvPr>
          <p:cNvSpPr/>
          <p:nvPr/>
        </p:nvSpPr>
        <p:spPr>
          <a:xfrm>
            <a:off x="8337549" y="5518652"/>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E05397C-3024-493C-BAB1-A9029CAC540A}"/>
              </a:ext>
            </a:extLst>
          </p:cNvPr>
          <p:cNvSpPr/>
          <p:nvPr/>
        </p:nvSpPr>
        <p:spPr>
          <a:xfrm>
            <a:off x="4623189" y="5110010"/>
            <a:ext cx="427653" cy="295245"/>
          </a:xfrm>
          <a:prstGeom prst="ellipse">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0BA678F-A158-47DE-89B5-95406455FAE6}"/>
              </a:ext>
            </a:extLst>
          </p:cNvPr>
          <p:cNvSpPr/>
          <p:nvPr/>
        </p:nvSpPr>
        <p:spPr>
          <a:xfrm>
            <a:off x="6322915" y="5405963"/>
            <a:ext cx="427653" cy="295245"/>
          </a:xfrm>
          <a:prstGeom prst="ellipse">
            <a:avLst/>
          </a:prstGeom>
          <a:solidFill>
            <a:srgbClr val="DC971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214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124A9-EA01-4495-AA0B-32500412646D}"/>
              </a:ext>
            </a:extLst>
          </p:cNvPr>
          <p:cNvSpPr>
            <a:spLocks noGrp="1"/>
          </p:cNvSpPr>
          <p:nvPr>
            <p:ph type="body" sz="quarter" idx="11"/>
          </p:nvPr>
        </p:nvSpPr>
        <p:spPr>
          <a:xfrm>
            <a:off x="527051" y="836713"/>
            <a:ext cx="11233149" cy="960872"/>
          </a:xfrm>
        </p:spPr>
        <p:txBody>
          <a:bodyPr/>
          <a:lstStyle/>
          <a:p>
            <a:r>
              <a:rPr lang="en-US"/>
              <a:t>Step 3: using a </a:t>
            </a:r>
            <a:r>
              <a:rPr lang="en-US" b="1">
                <a:solidFill>
                  <a:srgbClr val="00B050"/>
                </a:solidFill>
              </a:rPr>
              <a:t>specific</a:t>
            </a:r>
            <a:r>
              <a:rPr lang="en-US"/>
              <a:t> </a:t>
            </a:r>
            <a:r>
              <a:rPr lang="en-US" b="1">
                <a:solidFill>
                  <a:srgbClr val="00B050"/>
                </a:solidFill>
              </a:rPr>
              <a:t>antibody</a:t>
            </a:r>
            <a:r>
              <a:rPr lang="en-US"/>
              <a:t>, only one protein is pulled down and kept for further steps</a:t>
            </a:r>
          </a:p>
        </p:txBody>
      </p:sp>
      <p:sp>
        <p:nvSpPr>
          <p:cNvPr id="3" name="Text Placeholder 2">
            <a:extLst>
              <a:ext uri="{FF2B5EF4-FFF2-40B4-BE49-F238E27FC236}">
                <a16:creationId xmlns:a16="http://schemas.microsoft.com/office/drawing/2014/main" id="{F191227D-84AB-4747-9C77-D4113065FE16}"/>
              </a:ext>
            </a:extLst>
          </p:cNvPr>
          <p:cNvSpPr>
            <a:spLocks noGrp="1"/>
          </p:cNvSpPr>
          <p:nvPr>
            <p:ph type="body" sz="quarter" idx="10"/>
          </p:nvPr>
        </p:nvSpPr>
        <p:spPr/>
        <p:txBody>
          <a:bodyPr/>
          <a:lstStyle/>
          <a:p>
            <a:r>
              <a:rPr lang="en-US"/>
              <a:t>ChIP-Seq</a:t>
            </a:r>
          </a:p>
        </p:txBody>
      </p:sp>
      <p:sp>
        <p:nvSpPr>
          <p:cNvPr id="32" name="Freeform: Shape 31">
            <a:extLst>
              <a:ext uri="{FF2B5EF4-FFF2-40B4-BE49-F238E27FC236}">
                <a16:creationId xmlns:a16="http://schemas.microsoft.com/office/drawing/2014/main" id="{B92F8C3F-70A1-45B0-8F8D-6AFD8C7FE8D8}"/>
              </a:ext>
            </a:extLst>
          </p:cNvPr>
          <p:cNvSpPr/>
          <p:nvPr/>
        </p:nvSpPr>
        <p:spPr>
          <a:xfrm>
            <a:off x="2595595" y="1802250"/>
            <a:ext cx="195943" cy="345232"/>
          </a:xfrm>
          <a:custGeom>
            <a:avLst/>
            <a:gdLst>
              <a:gd name="connsiteX0" fmla="*/ 0 w 195943"/>
              <a:gd name="connsiteY0" fmla="*/ 345232 h 345232"/>
              <a:gd name="connsiteX1" fmla="*/ 46653 w 195943"/>
              <a:gd name="connsiteY1" fmla="*/ 298579 h 345232"/>
              <a:gd name="connsiteX2" fmla="*/ 102636 w 195943"/>
              <a:gd name="connsiteY2" fmla="*/ 205273 h 345232"/>
              <a:gd name="connsiteX3" fmla="*/ 139959 w 195943"/>
              <a:gd name="connsiteY3" fmla="*/ 93306 h 345232"/>
              <a:gd name="connsiteX4" fmla="*/ 177281 w 195943"/>
              <a:gd name="connsiteY4" fmla="*/ 27991 h 345232"/>
              <a:gd name="connsiteX5" fmla="*/ 195943 w 195943"/>
              <a:gd name="connsiteY5" fmla="*/ 0 h 3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943" h="345232">
                <a:moveTo>
                  <a:pt x="0" y="345232"/>
                </a:moveTo>
                <a:cubicBezTo>
                  <a:pt x="15551" y="329681"/>
                  <a:pt x="32171" y="315130"/>
                  <a:pt x="46653" y="298579"/>
                </a:cubicBezTo>
                <a:cubicBezTo>
                  <a:pt x="60053" y="283264"/>
                  <a:pt x="102615" y="205324"/>
                  <a:pt x="102636" y="205273"/>
                </a:cubicBezTo>
                <a:cubicBezTo>
                  <a:pt x="117903" y="169015"/>
                  <a:pt x="118137" y="126040"/>
                  <a:pt x="139959" y="93306"/>
                </a:cubicBezTo>
                <a:cubicBezTo>
                  <a:pt x="185435" y="25091"/>
                  <a:pt x="129915" y="110880"/>
                  <a:pt x="177281" y="27991"/>
                </a:cubicBezTo>
                <a:cubicBezTo>
                  <a:pt x="182845" y="18255"/>
                  <a:pt x="195943" y="0"/>
                  <a:pt x="19594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7379041-DFAC-43D0-87E5-B62CC3C3AAE8}"/>
              </a:ext>
            </a:extLst>
          </p:cNvPr>
          <p:cNvSpPr/>
          <p:nvPr/>
        </p:nvSpPr>
        <p:spPr>
          <a:xfrm>
            <a:off x="4599019" y="2032662"/>
            <a:ext cx="365984" cy="307910"/>
          </a:xfrm>
          <a:custGeom>
            <a:avLst/>
            <a:gdLst>
              <a:gd name="connsiteX0" fmla="*/ 0 w 365984"/>
              <a:gd name="connsiteY0" fmla="*/ 307910 h 307910"/>
              <a:gd name="connsiteX1" fmla="*/ 130629 w 365984"/>
              <a:gd name="connsiteY1" fmla="*/ 261257 h 307910"/>
              <a:gd name="connsiteX2" fmla="*/ 335902 w 365984"/>
              <a:gd name="connsiteY2" fmla="*/ 9331 h 307910"/>
              <a:gd name="connsiteX3" fmla="*/ 326571 w 365984"/>
              <a:gd name="connsiteY3" fmla="*/ 0 h 307910"/>
            </a:gdLst>
            <a:ahLst/>
            <a:cxnLst>
              <a:cxn ang="0">
                <a:pos x="connsiteX0" y="connsiteY0"/>
              </a:cxn>
              <a:cxn ang="0">
                <a:pos x="connsiteX1" y="connsiteY1"/>
              </a:cxn>
              <a:cxn ang="0">
                <a:pos x="connsiteX2" y="connsiteY2"/>
              </a:cxn>
              <a:cxn ang="0">
                <a:pos x="connsiteX3" y="connsiteY3"/>
              </a:cxn>
            </a:cxnLst>
            <a:rect l="l" t="t" r="r" b="b"/>
            <a:pathLst>
              <a:path w="365984" h="307910">
                <a:moveTo>
                  <a:pt x="0" y="307910"/>
                </a:moveTo>
                <a:cubicBezTo>
                  <a:pt x="43543" y="292359"/>
                  <a:pt x="93873" y="289307"/>
                  <a:pt x="130629" y="261257"/>
                </a:cubicBezTo>
                <a:cubicBezTo>
                  <a:pt x="330896" y="108422"/>
                  <a:pt x="416475" y="116762"/>
                  <a:pt x="335902" y="9331"/>
                </a:cubicBezTo>
                <a:cubicBezTo>
                  <a:pt x="333263" y="5812"/>
                  <a:pt x="329681" y="3110"/>
                  <a:pt x="32657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24D3D8E-D2A2-43A2-9A69-E294AA8ABD82}"/>
              </a:ext>
            </a:extLst>
          </p:cNvPr>
          <p:cNvSpPr/>
          <p:nvPr/>
        </p:nvSpPr>
        <p:spPr>
          <a:xfrm>
            <a:off x="7475505" y="1979531"/>
            <a:ext cx="354563" cy="335902"/>
          </a:xfrm>
          <a:custGeom>
            <a:avLst/>
            <a:gdLst>
              <a:gd name="connsiteX0" fmla="*/ 0 w 354563"/>
              <a:gd name="connsiteY0" fmla="*/ 0 h 335902"/>
              <a:gd name="connsiteX1" fmla="*/ 261257 w 354563"/>
              <a:gd name="connsiteY1" fmla="*/ 214604 h 335902"/>
              <a:gd name="connsiteX2" fmla="*/ 335902 w 354563"/>
              <a:gd name="connsiteY2" fmla="*/ 317241 h 335902"/>
              <a:gd name="connsiteX3" fmla="*/ 354563 w 354563"/>
              <a:gd name="connsiteY3" fmla="*/ 335902 h 335902"/>
            </a:gdLst>
            <a:ahLst/>
            <a:cxnLst>
              <a:cxn ang="0">
                <a:pos x="connsiteX0" y="connsiteY0"/>
              </a:cxn>
              <a:cxn ang="0">
                <a:pos x="connsiteX1" y="connsiteY1"/>
              </a:cxn>
              <a:cxn ang="0">
                <a:pos x="connsiteX2" y="connsiteY2"/>
              </a:cxn>
              <a:cxn ang="0">
                <a:pos x="connsiteX3" y="connsiteY3"/>
              </a:cxn>
            </a:cxnLst>
            <a:rect l="l" t="t" r="r" b="b"/>
            <a:pathLst>
              <a:path w="354563" h="335902">
                <a:moveTo>
                  <a:pt x="0" y="0"/>
                </a:moveTo>
                <a:cubicBezTo>
                  <a:pt x="97709" y="73282"/>
                  <a:pt x="161840" y="119011"/>
                  <a:pt x="261257" y="214604"/>
                </a:cubicBezTo>
                <a:cubicBezTo>
                  <a:pt x="329470" y="280193"/>
                  <a:pt x="298006" y="269870"/>
                  <a:pt x="335902" y="317241"/>
                </a:cubicBezTo>
                <a:cubicBezTo>
                  <a:pt x="341397" y="324110"/>
                  <a:pt x="348343" y="329682"/>
                  <a:pt x="354563" y="3359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AAD34DA-3851-4B9D-9A3B-03D5CAE9FA85}"/>
              </a:ext>
            </a:extLst>
          </p:cNvPr>
          <p:cNvSpPr/>
          <p:nvPr/>
        </p:nvSpPr>
        <p:spPr>
          <a:xfrm>
            <a:off x="2457840" y="1828316"/>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0055AC-391F-4442-AE83-AF0DCB2F7D48}"/>
              </a:ext>
            </a:extLst>
          </p:cNvPr>
          <p:cNvSpPr/>
          <p:nvPr/>
        </p:nvSpPr>
        <p:spPr>
          <a:xfrm>
            <a:off x="7391400" y="1999619"/>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60B4654-C09B-4884-BBCB-1423BA357FFD}"/>
              </a:ext>
            </a:extLst>
          </p:cNvPr>
          <p:cNvSpPr/>
          <p:nvPr/>
        </p:nvSpPr>
        <p:spPr>
          <a:xfrm>
            <a:off x="4542129" y="2020188"/>
            <a:ext cx="427653" cy="295245"/>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8605B52D-CD08-4737-BA54-E4282FBC80D9}"/>
              </a:ext>
            </a:extLst>
          </p:cNvPr>
          <p:cNvGrpSpPr/>
          <p:nvPr/>
        </p:nvGrpSpPr>
        <p:grpSpPr>
          <a:xfrm>
            <a:off x="1702966" y="1735266"/>
            <a:ext cx="990600" cy="479200"/>
            <a:chOff x="2209800" y="4255240"/>
            <a:chExt cx="2093167" cy="933655"/>
          </a:xfrm>
        </p:grpSpPr>
        <p:sp>
          <p:nvSpPr>
            <p:cNvPr id="17" name="Rectangle 16">
              <a:extLst>
                <a:ext uri="{FF2B5EF4-FFF2-40B4-BE49-F238E27FC236}">
                  <a16:creationId xmlns:a16="http://schemas.microsoft.com/office/drawing/2014/main" id="{723441E7-EF3D-40BE-8CC0-3355B613FE1A}"/>
                </a:ext>
              </a:extLst>
            </p:cNvPr>
            <p:cNvSpPr/>
            <p:nvPr/>
          </p:nvSpPr>
          <p:spPr>
            <a:xfrm>
              <a:off x="2209800" y="4643535"/>
              <a:ext cx="12954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alf Frame 29">
              <a:extLst>
                <a:ext uri="{FF2B5EF4-FFF2-40B4-BE49-F238E27FC236}">
                  <a16:creationId xmlns:a16="http://schemas.microsoft.com/office/drawing/2014/main" id="{56A180F6-08CA-4B72-8B5B-3A0F1570E668}"/>
                </a:ext>
              </a:extLst>
            </p:cNvPr>
            <p:cNvSpPr/>
            <p:nvPr/>
          </p:nvSpPr>
          <p:spPr>
            <a:xfrm>
              <a:off x="3505200" y="4255240"/>
              <a:ext cx="797767" cy="540695"/>
            </a:xfrm>
            <a:prstGeom prst="halfFrame">
              <a:avLst>
                <a:gd name="adj1" fmla="val 28919"/>
                <a:gd name="adj2" fmla="val 33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Half Frame 40">
              <a:extLst>
                <a:ext uri="{FF2B5EF4-FFF2-40B4-BE49-F238E27FC236}">
                  <a16:creationId xmlns:a16="http://schemas.microsoft.com/office/drawing/2014/main" id="{2A2D519D-B4B6-4F37-8203-CC841C12891A}"/>
                </a:ext>
              </a:extLst>
            </p:cNvPr>
            <p:cNvSpPr/>
            <p:nvPr/>
          </p:nvSpPr>
          <p:spPr>
            <a:xfrm flipV="1">
              <a:off x="3505200" y="4648200"/>
              <a:ext cx="797767" cy="540695"/>
            </a:xfrm>
            <a:prstGeom prst="halfFrame">
              <a:avLst>
                <a:gd name="adj1" fmla="val 28919"/>
                <a:gd name="adj2" fmla="val 33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2" name="Group 41">
            <a:extLst>
              <a:ext uri="{FF2B5EF4-FFF2-40B4-BE49-F238E27FC236}">
                <a16:creationId xmlns:a16="http://schemas.microsoft.com/office/drawing/2014/main" id="{CF0570BD-8E1D-4E48-9D06-5EC44D8EACBC}"/>
              </a:ext>
            </a:extLst>
          </p:cNvPr>
          <p:cNvGrpSpPr/>
          <p:nvPr/>
        </p:nvGrpSpPr>
        <p:grpSpPr>
          <a:xfrm rot="20348386">
            <a:off x="3854902" y="2055264"/>
            <a:ext cx="990600" cy="479200"/>
            <a:chOff x="2209800" y="4255240"/>
            <a:chExt cx="2093167" cy="933655"/>
          </a:xfrm>
        </p:grpSpPr>
        <p:sp>
          <p:nvSpPr>
            <p:cNvPr id="43" name="Rectangle 42">
              <a:extLst>
                <a:ext uri="{FF2B5EF4-FFF2-40B4-BE49-F238E27FC236}">
                  <a16:creationId xmlns:a16="http://schemas.microsoft.com/office/drawing/2014/main" id="{23FA64CE-A112-4FC9-80B8-CC729E409C6E}"/>
                </a:ext>
              </a:extLst>
            </p:cNvPr>
            <p:cNvSpPr/>
            <p:nvPr/>
          </p:nvSpPr>
          <p:spPr>
            <a:xfrm>
              <a:off x="2209800" y="4643535"/>
              <a:ext cx="12954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alf Frame 43">
              <a:extLst>
                <a:ext uri="{FF2B5EF4-FFF2-40B4-BE49-F238E27FC236}">
                  <a16:creationId xmlns:a16="http://schemas.microsoft.com/office/drawing/2014/main" id="{45D67099-EDDC-4CC9-83A1-24092DF5F120}"/>
                </a:ext>
              </a:extLst>
            </p:cNvPr>
            <p:cNvSpPr/>
            <p:nvPr/>
          </p:nvSpPr>
          <p:spPr>
            <a:xfrm>
              <a:off x="3505200" y="4255240"/>
              <a:ext cx="797767" cy="540695"/>
            </a:xfrm>
            <a:prstGeom prst="halfFrame">
              <a:avLst>
                <a:gd name="adj1" fmla="val 28919"/>
                <a:gd name="adj2" fmla="val 33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Half Frame 44">
              <a:extLst>
                <a:ext uri="{FF2B5EF4-FFF2-40B4-BE49-F238E27FC236}">
                  <a16:creationId xmlns:a16="http://schemas.microsoft.com/office/drawing/2014/main" id="{68E13A28-BEEB-4463-89BB-64402B8461F4}"/>
                </a:ext>
              </a:extLst>
            </p:cNvPr>
            <p:cNvSpPr/>
            <p:nvPr/>
          </p:nvSpPr>
          <p:spPr>
            <a:xfrm flipV="1">
              <a:off x="3505200" y="4648200"/>
              <a:ext cx="797767" cy="540695"/>
            </a:xfrm>
            <a:prstGeom prst="halfFrame">
              <a:avLst>
                <a:gd name="adj1" fmla="val 28919"/>
                <a:gd name="adj2" fmla="val 33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6" name="Group 45">
            <a:extLst>
              <a:ext uri="{FF2B5EF4-FFF2-40B4-BE49-F238E27FC236}">
                <a16:creationId xmlns:a16="http://schemas.microsoft.com/office/drawing/2014/main" id="{CFAF7276-D170-4BF8-A0E8-E8A9CE7BFD1C}"/>
              </a:ext>
            </a:extLst>
          </p:cNvPr>
          <p:cNvGrpSpPr/>
          <p:nvPr/>
        </p:nvGrpSpPr>
        <p:grpSpPr>
          <a:xfrm rot="940557">
            <a:off x="6726920" y="1793062"/>
            <a:ext cx="990600" cy="479200"/>
            <a:chOff x="2209800" y="4255240"/>
            <a:chExt cx="2093167" cy="933655"/>
          </a:xfrm>
        </p:grpSpPr>
        <p:sp>
          <p:nvSpPr>
            <p:cNvPr id="47" name="Rectangle 46">
              <a:extLst>
                <a:ext uri="{FF2B5EF4-FFF2-40B4-BE49-F238E27FC236}">
                  <a16:creationId xmlns:a16="http://schemas.microsoft.com/office/drawing/2014/main" id="{8720225F-BC3F-4159-B10C-FD8F5BB88983}"/>
                </a:ext>
              </a:extLst>
            </p:cNvPr>
            <p:cNvSpPr/>
            <p:nvPr/>
          </p:nvSpPr>
          <p:spPr>
            <a:xfrm>
              <a:off x="2209800" y="4643535"/>
              <a:ext cx="12954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alf Frame 47">
              <a:extLst>
                <a:ext uri="{FF2B5EF4-FFF2-40B4-BE49-F238E27FC236}">
                  <a16:creationId xmlns:a16="http://schemas.microsoft.com/office/drawing/2014/main" id="{0B597D72-19E1-40BE-8170-28333D2BEBF6}"/>
                </a:ext>
              </a:extLst>
            </p:cNvPr>
            <p:cNvSpPr/>
            <p:nvPr/>
          </p:nvSpPr>
          <p:spPr>
            <a:xfrm>
              <a:off x="3505200" y="4255240"/>
              <a:ext cx="797767" cy="540695"/>
            </a:xfrm>
            <a:prstGeom prst="halfFrame">
              <a:avLst>
                <a:gd name="adj1" fmla="val 28919"/>
                <a:gd name="adj2" fmla="val 33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Half Frame 48">
              <a:extLst>
                <a:ext uri="{FF2B5EF4-FFF2-40B4-BE49-F238E27FC236}">
                  <a16:creationId xmlns:a16="http://schemas.microsoft.com/office/drawing/2014/main" id="{98B43D6C-368E-4F3E-B7A4-1B6E61820F87}"/>
                </a:ext>
              </a:extLst>
            </p:cNvPr>
            <p:cNvSpPr/>
            <p:nvPr/>
          </p:nvSpPr>
          <p:spPr>
            <a:xfrm flipV="1">
              <a:off x="3505200" y="4648200"/>
              <a:ext cx="797767" cy="540695"/>
            </a:xfrm>
            <a:prstGeom prst="halfFrame">
              <a:avLst>
                <a:gd name="adj1" fmla="val 28919"/>
                <a:gd name="adj2" fmla="val 33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a:extLst>
              <a:ext uri="{FF2B5EF4-FFF2-40B4-BE49-F238E27FC236}">
                <a16:creationId xmlns:a16="http://schemas.microsoft.com/office/drawing/2014/main" id="{2690DF00-41B5-4126-B129-D4B12C8ED375}"/>
              </a:ext>
            </a:extLst>
          </p:cNvPr>
          <p:cNvGrpSpPr/>
          <p:nvPr/>
        </p:nvGrpSpPr>
        <p:grpSpPr>
          <a:xfrm>
            <a:off x="3962220" y="683564"/>
            <a:ext cx="665908" cy="268179"/>
            <a:chOff x="2209800" y="4255240"/>
            <a:chExt cx="2093167" cy="933655"/>
          </a:xfrm>
        </p:grpSpPr>
        <p:sp>
          <p:nvSpPr>
            <p:cNvPr id="51" name="Rectangle 50">
              <a:extLst>
                <a:ext uri="{FF2B5EF4-FFF2-40B4-BE49-F238E27FC236}">
                  <a16:creationId xmlns:a16="http://schemas.microsoft.com/office/drawing/2014/main" id="{2B49D1EC-1229-437E-90AE-9EF07BDF7B6B}"/>
                </a:ext>
              </a:extLst>
            </p:cNvPr>
            <p:cNvSpPr/>
            <p:nvPr/>
          </p:nvSpPr>
          <p:spPr>
            <a:xfrm>
              <a:off x="2209800" y="4643535"/>
              <a:ext cx="12954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alf Frame 51">
              <a:extLst>
                <a:ext uri="{FF2B5EF4-FFF2-40B4-BE49-F238E27FC236}">
                  <a16:creationId xmlns:a16="http://schemas.microsoft.com/office/drawing/2014/main" id="{0B8631C8-0F3E-4A7A-B9D7-DD1EE02FF5E7}"/>
                </a:ext>
              </a:extLst>
            </p:cNvPr>
            <p:cNvSpPr/>
            <p:nvPr/>
          </p:nvSpPr>
          <p:spPr>
            <a:xfrm>
              <a:off x="3505200" y="4255240"/>
              <a:ext cx="797767" cy="540695"/>
            </a:xfrm>
            <a:prstGeom prst="halfFrame">
              <a:avLst>
                <a:gd name="adj1" fmla="val 28919"/>
                <a:gd name="adj2" fmla="val 33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Half Frame 52">
              <a:extLst>
                <a:ext uri="{FF2B5EF4-FFF2-40B4-BE49-F238E27FC236}">
                  <a16:creationId xmlns:a16="http://schemas.microsoft.com/office/drawing/2014/main" id="{8FDD63C7-EACF-4E89-9AF3-EF5F59BE4870}"/>
                </a:ext>
              </a:extLst>
            </p:cNvPr>
            <p:cNvSpPr/>
            <p:nvPr/>
          </p:nvSpPr>
          <p:spPr>
            <a:xfrm flipV="1">
              <a:off x="3505200" y="4648200"/>
              <a:ext cx="797767" cy="540695"/>
            </a:xfrm>
            <a:prstGeom prst="halfFrame">
              <a:avLst>
                <a:gd name="adj1" fmla="val 28919"/>
                <a:gd name="adj2" fmla="val 333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4" name="Text Placeholder 1">
            <a:extLst>
              <a:ext uri="{FF2B5EF4-FFF2-40B4-BE49-F238E27FC236}">
                <a16:creationId xmlns:a16="http://schemas.microsoft.com/office/drawing/2014/main" id="{26346950-D728-439D-A2D4-828C6EB59DF7}"/>
              </a:ext>
            </a:extLst>
          </p:cNvPr>
          <p:cNvSpPr txBox="1">
            <a:spLocks/>
          </p:cNvSpPr>
          <p:nvPr/>
        </p:nvSpPr>
        <p:spPr>
          <a:xfrm>
            <a:off x="527051" y="2757716"/>
            <a:ext cx="11233149" cy="576238"/>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Step 4: all proteins are degraded, only DNA remains</a:t>
            </a:r>
          </a:p>
        </p:txBody>
      </p:sp>
      <p:sp>
        <p:nvSpPr>
          <p:cNvPr id="55" name="Freeform: Shape 54">
            <a:extLst>
              <a:ext uri="{FF2B5EF4-FFF2-40B4-BE49-F238E27FC236}">
                <a16:creationId xmlns:a16="http://schemas.microsoft.com/office/drawing/2014/main" id="{988A4794-7945-400E-991F-63F71F32DAA4}"/>
              </a:ext>
            </a:extLst>
          </p:cNvPr>
          <p:cNvSpPr/>
          <p:nvPr/>
        </p:nvSpPr>
        <p:spPr>
          <a:xfrm>
            <a:off x="2497624" y="3323629"/>
            <a:ext cx="195943" cy="345232"/>
          </a:xfrm>
          <a:custGeom>
            <a:avLst/>
            <a:gdLst>
              <a:gd name="connsiteX0" fmla="*/ 0 w 195943"/>
              <a:gd name="connsiteY0" fmla="*/ 345232 h 345232"/>
              <a:gd name="connsiteX1" fmla="*/ 46653 w 195943"/>
              <a:gd name="connsiteY1" fmla="*/ 298579 h 345232"/>
              <a:gd name="connsiteX2" fmla="*/ 102636 w 195943"/>
              <a:gd name="connsiteY2" fmla="*/ 205273 h 345232"/>
              <a:gd name="connsiteX3" fmla="*/ 139959 w 195943"/>
              <a:gd name="connsiteY3" fmla="*/ 93306 h 345232"/>
              <a:gd name="connsiteX4" fmla="*/ 177281 w 195943"/>
              <a:gd name="connsiteY4" fmla="*/ 27991 h 345232"/>
              <a:gd name="connsiteX5" fmla="*/ 195943 w 195943"/>
              <a:gd name="connsiteY5" fmla="*/ 0 h 3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943" h="345232">
                <a:moveTo>
                  <a:pt x="0" y="345232"/>
                </a:moveTo>
                <a:cubicBezTo>
                  <a:pt x="15551" y="329681"/>
                  <a:pt x="32171" y="315130"/>
                  <a:pt x="46653" y="298579"/>
                </a:cubicBezTo>
                <a:cubicBezTo>
                  <a:pt x="60053" y="283264"/>
                  <a:pt x="102615" y="205324"/>
                  <a:pt x="102636" y="205273"/>
                </a:cubicBezTo>
                <a:cubicBezTo>
                  <a:pt x="117903" y="169015"/>
                  <a:pt x="118137" y="126040"/>
                  <a:pt x="139959" y="93306"/>
                </a:cubicBezTo>
                <a:cubicBezTo>
                  <a:pt x="185435" y="25091"/>
                  <a:pt x="129915" y="110880"/>
                  <a:pt x="177281" y="27991"/>
                </a:cubicBezTo>
                <a:cubicBezTo>
                  <a:pt x="182845" y="18255"/>
                  <a:pt x="195943" y="0"/>
                  <a:pt x="19594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89BA1FFB-123A-4061-B34D-A7628B513A4C}"/>
              </a:ext>
            </a:extLst>
          </p:cNvPr>
          <p:cNvSpPr/>
          <p:nvPr/>
        </p:nvSpPr>
        <p:spPr>
          <a:xfrm>
            <a:off x="4790816" y="3381788"/>
            <a:ext cx="365984" cy="307910"/>
          </a:xfrm>
          <a:custGeom>
            <a:avLst/>
            <a:gdLst>
              <a:gd name="connsiteX0" fmla="*/ 0 w 365984"/>
              <a:gd name="connsiteY0" fmla="*/ 307910 h 307910"/>
              <a:gd name="connsiteX1" fmla="*/ 130629 w 365984"/>
              <a:gd name="connsiteY1" fmla="*/ 261257 h 307910"/>
              <a:gd name="connsiteX2" fmla="*/ 335902 w 365984"/>
              <a:gd name="connsiteY2" fmla="*/ 9331 h 307910"/>
              <a:gd name="connsiteX3" fmla="*/ 326571 w 365984"/>
              <a:gd name="connsiteY3" fmla="*/ 0 h 307910"/>
            </a:gdLst>
            <a:ahLst/>
            <a:cxnLst>
              <a:cxn ang="0">
                <a:pos x="connsiteX0" y="connsiteY0"/>
              </a:cxn>
              <a:cxn ang="0">
                <a:pos x="connsiteX1" y="connsiteY1"/>
              </a:cxn>
              <a:cxn ang="0">
                <a:pos x="connsiteX2" y="connsiteY2"/>
              </a:cxn>
              <a:cxn ang="0">
                <a:pos x="connsiteX3" y="connsiteY3"/>
              </a:cxn>
            </a:cxnLst>
            <a:rect l="l" t="t" r="r" b="b"/>
            <a:pathLst>
              <a:path w="365984" h="307910">
                <a:moveTo>
                  <a:pt x="0" y="307910"/>
                </a:moveTo>
                <a:cubicBezTo>
                  <a:pt x="43543" y="292359"/>
                  <a:pt x="93873" y="289307"/>
                  <a:pt x="130629" y="261257"/>
                </a:cubicBezTo>
                <a:cubicBezTo>
                  <a:pt x="330896" y="108422"/>
                  <a:pt x="416475" y="116762"/>
                  <a:pt x="335902" y="9331"/>
                </a:cubicBezTo>
                <a:cubicBezTo>
                  <a:pt x="333263" y="5812"/>
                  <a:pt x="329681" y="3110"/>
                  <a:pt x="32657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59256675-2897-45F1-8AEE-AE32E1BFFAF2}"/>
              </a:ext>
            </a:extLst>
          </p:cNvPr>
          <p:cNvSpPr/>
          <p:nvPr/>
        </p:nvSpPr>
        <p:spPr>
          <a:xfrm>
            <a:off x="7250664" y="3353149"/>
            <a:ext cx="354563" cy="335902"/>
          </a:xfrm>
          <a:custGeom>
            <a:avLst/>
            <a:gdLst>
              <a:gd name="connsiteX0" fmla="*/ 0 w 354563"/>
              <a:gd name="connsiteY0" fmla="*/ 0 h 335902"/>
              <a:gd name="connsiteX1" fmla="*/ 261257 w 354563"/>
              <a:gd name="connsiteY1" fmla="*/ 214604 h 335902"/>
              <a:gd name="connsiteX2" fmla="*/ 335902 w 354563"/>
              <a:gd name="connsiteY2" fmla="*/ 317241 h 335902"/>
              <a:gd name="connsiteX3" fmla="*/ 354563 w 354563"/>
              <a:gd name="connsiteY3" fmla="*/ 335902 h 335902"/>
            </a:gdLst>
            <a:ahLst/>
            <a:cxnLst>
              <a:cxn ang="0">
                <a:pos x="connsiteX0" y="connsiteY0"/>
              </a:cxn>
              <a:cxn ang="0">
                <a:pos x="connsiteX1" y="connsiteY1"/>
              </a:cxn>
              <a:cxn ang="0">
                <a:pos x="connsiteX2" y="connsiteY2"/>
              </a:cxn>
              <a:cxn ang="0">
                <a:pos x="connsiteX3" y="connsiteY3"/>
              </a:cxn>
            </a:cxnLst>
            <a:rect l="l" t="t" r="r" b="b"/>
            <a:pathLst>
              <a:path w="354563" h="335902">
                <a:moveTo>
                  <a:pt x="0" y="0"/>
                </a:moveTo>
                <a:cubicBezTo>
                  <a:pt x="97709" y="73282"/>
                  <a:pt x="161840" y="119011"/>
                  <a:pt x="261257" y="214604"/>
                </a:cubicBezTo>
                <a:cubicBezTo>
                  <a:pt x="329470" y="280193"/>
                  <a:pt x="298006" y="269870"/>
                  <a:pt x="335902" y="317241"/>
                </a:cubicBezTo>
                <a:cubicBezTo>
                  <a:pt x="341397" y="324110"/>
                  <a:pt x="348343" y="329682"/>
                  <a:pt x="354563" y="3359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 Placeholder 1">
            <a:extLst>
              <a:ext uri="{FF2B5EF4-FFF2-40B4-BE49-F238E27FC236}">
                <a16:creationId xmlns:a16="http://schemas.microsoft.com/office/drawing/2014/main" id="{2C15B6B6-291E-4FFD-A472-1BA81DE596E5}"/>
              </a:ext>
            </a:extLst>
          </p:cNvPr>
          <p:cNvSpPr txBox="1">
            <a:spLocks/>
          </p:cNvSpPr>
          <p:nvPr/>
        </p:nvSpPr>
        <p:spPr>
          <a:xfrm>
            <a:off x="527051" y="4078891"/>
            <a:ext cx="11233149" cy="576238"/>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Step 5: sequencing</a:t>
            </a:r>
          </a:p>
        </p:txBody>
      </p:sp>
      <p:sp>
        <p:nvSpPr>
          <p:cNvPr id="74" name="Text Placeholder 1">
            <a:extLst>
              <a:ext uri="{FF2B5EF4-FFF2-40B4-BE49-F238E27FC236}">
                <a16:creationId xmlns:a16="http://schemas.microsoft.com/office/drawing/2014/main" id="{BE870C0E-2949-423B-86FA-EC4C6D990C69}"/>
              </a:ext>
            </a:extLst>
          </p:cNvPr>
          <p:cNvSpPr txBox="1">
            <a:spLocks/>
          </p:cNvSpPr>
          <p:nvPr/>
        </p:nvSpPr>
        <p:spPr>
          <a:xfrm>
            <a:off x="527051" y="5598198"/>
            <a:ext cx="11233149" cy="955002"/>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What gets sequenced is the DNA bound by the specific protein chosen by us (in this case, the </a:t>
            </a:r>
            <a:r>
              <a:rPr lang="en-US" b="1">
                <a:solidFill>
                  <a:srgbClr val="00B050"/>
                </a:solidFill>
              </a:rPr>
              <a:t>green protein</a:t>
            </a:r>
            <a:r>
              <a:rPr lang="en-US"/>
              <a:t>)</a:t>
            </a:r>
          </a:p>
        </p:txBody>
      </p:sp>
    </p:spTree>
    <p:extLst>
      <p:ext uri="{BB962C8B-B14F-4D97-AF65-F5344CB8AC3E}">
        <p14:creationId xmlns:p14="http://schemas.microsoft.com/office/powerpoint/2010/main" val="9486806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857237-298D-4DC1-B0B8-A81855ECD299}"/>
              </a:ext>
            </a:extLst>
          </p:cNvPr>
          <p:cNvSpPr>
            <a:spLocks noGrp="1"/>
          </p:cNvSpPr>
          <p:nvPr>
            <p:ph type="body" sz="quarter" idx="11"/>
          </p:nvPr>
        </p:nvSpPr>
        <p:spPr>
          <a:xfrm>
            <a:off x="519328" y="687483"/>
            <a:ext cx="11233149" cy="2375230"/>
          </a:xfrm>
        </p:spPr>
        <p:txBody>
          <a:bodyPr/>
          <a:lstStyle/>
          <a:p>
            <a:r>
              <a:rPr lang="en-US"/>
              <a:t>Typical profile on IGV:</a:t>
            </a:r>
          </a:p>
          <a:p>
            <a:pPr lvl="1"/>
            <a:r>
              <a:rPr lang="en-US"/>
              <a:t>Non-uniform coverage</a:t>
            </a:r>
          </a:p>
          <a:p>
            <a:pPr lvl="1"/>
            <a:r>
              <a:rPr lang="en-US"/>
              <a:t>No splicing</a:t>
            </a:r>
          </a:p>
          <a:p>
            <a:pPr lvl="1"/>
            <a:r>
              <a:rPr lang="en-US"/>
              <a:t>In a typical TF-targeting ChIP, reads tend to map on </a:t>
            </a:r>
            <a:r>
              <a:rPr lang="en-US" b="1" i="1"/>
              <a:t>some promoter regions</a:t>
            </a:r>
          </a:p>
          <a:p>
            <a:pPr lvl="1"/>
            <a:r>
              <a:rPr lang="en-US"/>
              <a:t>The width of the peaks (in the coverage profile) indicate how wide is the protein-DNA binding region</a:t>
            </a:r>
          </a:p>
        </p:txBody>
      </p:sp>
      <p:sp>
        <p:nvSpPr>
          <p:cNvPr id="3" name="Text Placeholder 2">
            <a:extLst>
              <a:ext uri="{FF2B5EF4-FFF2-40B4-BE49-F238E27FC236}">
                <a16:creationId xmlns:a16="http://schemas.microsoft.com/office/drawing/2014/main" id="{32A435DC-63CF-41DF-96D9-DD0ACD90631D}"/>
              </a:ext>
            </a:extLst>
          </p:cNvPr>
          <p:cNvSpPr>
            <a:spLocks noGrp="1"/>
          </p:cNvSpPr>
          <p:nvPr>
            <p:ph type="body" sz="quarter" idx="10"/>
          </p:nvPr>
        </p:nvSpPr>
        <p:spPr/>
        <p:txBody>
          <a:bodyPr/>
          <a:lstStyle/>
          <a:p>
            <a:r>
              <a:rPr lang="en-US"/>
              <a:t>ChIP-Seq</a:t>
            </a:r>
          </a:p>
        </p:txBody>
      </p:sp>
      <p:cxnSp>
        <p:nvCxnSpPr>
          <p:cNvPr id="4" name="Straight Arrow Connector 3">
            <a:extLst>
              <a:ext uri="{FF2B5EF4-FFF2-40B4-BE49-F238E27FC236}">
                <a16:creationId xmlns:a16="http://schemas.microsoft.com/office/drawing/2014/main" id="{DD17FF54-A767-4D5E-806F-4D3F19373078}"/>
              </a:ext>
            </a:extLst>
          </p:cNvPr>
          <p:cNvCxnSpPr>
            <a:cxnSpLocks/>
          </p:cNvCxnSpPr>
          <p:nvPr/>
        </p:nvCxnSpPr>
        <p:spPr>
          <a:xfrm flipV="1">
            <a:off x="2197100" y="3509498"/>
            <a:ext cx="9666514" cy="3984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452E644-8826-4A99-8507-4318156E459B}"/>
              </a:ext>
            </a:extLst>
          </p:cNvPr>
          <p:cNvSpPr txBox="1"/>
          <p:nvPr/>
        </p:nvSpPr>
        <p:spPr>
          <a:xfrm>
            <a:off x="215900" y="3309443"/>
            <a:ext cx="1404937" cy="400110"/>
          </a:xfrm>
          <a:prstGeom prst="rect">
            <a:avLst/>
          </a:prstGeom>
          <a:noFill/>
        </p:spPr>
        <p:txBody>
          <a:bodyPr wrap="square" rtlCol="0">
            <a:spAutoFit/>
          </a:bodyPr>
          <a:lstStyle/>
          <a:p>
            <a:pPr algn="l"/>
            <a:r>
              <a:rPr lang="en-US" sz="2000" b="1">
                <a:latin typeface="Century Gothic" panose="020B0502020202020204" pitchFamily="34" charset="0"/>
              </a:rPr>
              <a:t>Genome</a:t>
            </a:r>
            <a:endParaRPr lang="en-US" sz="2000" b="1" dirty="0">
              <a:latin typeface="Century Gothic" panose="020B0502020202020204" pitchFamily="34" charset="0"/>
            </a:endParaRPr>
          </a:p>
        </p:txBody>
      </p:sp>
      <p:sp>
        <p:nvSpPr>
          <p:cNvPr id="6" name="TextBox 5">
            <a:extLst>
              <a:ext uri="{FF2B5EF4-FFF2-40B4-BE49-F238E27FC236}">
                <a16:creationId xmlns:a16="http://schemas.microsoft.com/office/drawing/2014/main" id="{5E692D27-C5FB-4630-A176-631F8555A9B0}"/>
              </a:ext>
            </a:extLst>
          </p:cNvPr>
          <p:cNvSpPr txBox="1"/>
          <p:nvPr/>
        </p:nvSpPr>
        <p:spPr>
          <a:xfrm>
            <a:off x="137593" y="5082740"/>
            <a:ext cx="1404937" cy="400110"/>
          </a:xfrm>
          <a:prstGeom prst="rect">
            <a:avLst/>
          </a:prstGeom>
          <a:noFill/>
        </p:spPr>
        <p:txBody>
          <a:bodyPr wrap="square" rtlCol="0">
            <a:spAutoFit/>
          </a:bodyPr>
          <a:lstStyle/>
          <a:p>
            <a:pPr algn="l"/>
            <a:r>
              <a:rPr lang="en-US" sz="2000" b="1">
                <a:solidFill>
                  <a:schemeClr val="bg1">
                    <a:lumMod val="65000"/>
                  </a:schemeClr>
                </a:solidFill>
                <a:latin typeface="Century Gothic" panose="020B0502020202020204" pitchFamily="34" charset="0"/>
              </a:rPr>
              <a:t>Reads</a:t>
            </a:r>
            <a:endParaRPr lang="en-US" sz="2000" b="1" dirty="0">
              <a:solidFill>
                <a:schemeClr val="bg1">
                  <a:lumMod val="65000"/>
                </a:schemeClr>
              </a:solidFill>
              <a:latin typeface="Century Gothic" panose="020B0502020202020204" pitchFamily="34" charset="0"/>
            </a:endParaRPr>
          </a:p>
        </p:txBody>
      </p:sp>
      <p:sp>
        <p:nvSpPr>
          <p:cNvPr id="7" name="TextBox 6">
            <a:extLst>
              <a:ext uri="{FF2B5EF4-FFF2-40B4-BE49-F238E27FC236}">
                <a16:creationId xmlns:a16="http://schemas.microsoft.com/office/drawing/2014/main" id="{9F84DBC6-FAC2-4EB1-9A44-E492CBBF4DA5}"/>
              </a:ext>
            </a:extLst>
          </p:cNvPr>
          <p:cNvSpPr txBox="1"/>
          <p:nvPr/>
        </p:nvSpPr>
        <p:spPr>
          <a:xfrm>
            <a:off x="10886" y="3969889"/>
            <a:ext cx="1814966" cy="707886"/>
          </a:xfrm>
          <a:prstGeom prst="rect">
            <a:avLst/>
          </a:prstGeom>
          <a:noFill/>
        </p:spPr>
        <p:txBody>
          <a:bodyPr wrap="square" rtlCol="0">
            <a:spAutoFit/>
          </a:bodyPr>
          <a:lstStyle/>
          <a:p>
            <a:pPr algn="l"/>
            <a:r>
              <a:rPr lang="en-US" sz="2000" b="1">
                <a:solidFill>
                  <a:srgbClr val="0070C0"/>
                </a:solidFill>
                <a:latin typeface="Century Gothic" panose="020B0502020202020204" pitchFamily="34" charset="0"/>
              </a:rPr>
              <a:t>Coverage Profile (WIG)</a:t>
            </a:r>
            <a:endParaRPr lang="en-US" sz="2000" b="1" dirty="0">
              <a:solidFill>
                <a:srgbClr val="0070C0"/>
              </a:solidFill>
              <a:latin typeface="Century Gothic" panose="020B0502020202020204" pitchFamily="34" charset="0"/>
            </a:endParaRPr>
          </a:p>
        </p:txBody>
      </p:sp>
      <p:sp>
        <p:nvSpPr>
          <p:cNvPr id="8" name="TextBox 7">
            <a:extLst>
              <a:ext uri="{FF2B5EF4-FFF2-40B4-BE49-F238E27FC236}">
                <a16:creationId xmlns:a16="http://schemas.microsoft.com/office/drawing/2014/main" id="{2F774BA6-C6E6-442C-8C5B-DA1A81494532}"/>
              </a:ext>
            </a:extLst>
          </p:cNvPr>
          <p:cNvSpPr txBox="1"/>
          <p:nvPr/>
        </p:nvSpPr>
        <p:spPr>
          <a:xfrm>
            <a:off x="139959" y="6018459"/>
            <a:ext cx="1404937" cy="400110"/>
          </a:xfrm>
          <a:prstGeom prst="rect">
            <a:avLst/>
          </a:prstGeom>
          <a:noFill/>
        </p:spPr>
        <p:txBody>
          <a:bodyPr wrap="square" rtlCol="0">
            <a:spAutoFit/>
          </a:bodyPr>
          <a:lstStyle/>
          <a:p>
            <a:pPr algn="l"/>
            <a:r>
              <a:rPr lang="en-US" sz="2000" b="1">
                <a:solidFill>
                  <a:srgbClr val="C00000"/>
                </a:solidFill>
                <a:latin typeface="Century Gothic" panose="020B0502020202020204" pitchFamily="34" charset="0"/>
              </a:rPr>
              <a:t>Genes</a:t>
            </a:r>
            <a:endParaRPr lang="en-US" sz="2000" b="1" dirty="0">
              <a:solidFill>
                <a:srgbClr val="C00000"/>
              </a:solidFill>
              <a:latin typeface="Century Gothic" panose="020B0502020202020204" pitchFamily="34" charset="0"/>
            </a:endParaRPr>
          </a:p>
        </p:txBody>
      </p:sp>
      <p:cxnSp>
        <p:nvCxnSpPr>
          <p:cNvPr id="9" name="Straight Connector 8">
            <a:extLst>
              <a:ext uri="{FF2B5EF4-FFF2-40B4-BE49-F238E27FC236}">
                <a16:creationId xmlns:a16="http://schemas.microsoft.com/office/drawing/2014/main" id="{2AFE4D41-DD03-4796-AE9A-CF5F15D04F85}"/>
              </a:ext>
            </a:extLst>
          </p:cNvPr>
          <p:cNvCxnSpPr/>
          <p:nvPr/>
        </p:nvCxnSpPr>
        <p:spPr>
          <a:xfrm>
            <a:off x="2497546" y="6210696"/>
            <a:ext cx="366054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AD1D78-7E9D-4023-9355-2EBDD73EA5BA}"/>
              </a:ext>
            </a:extLst>
          </p:cNvPr>
          <p:cNvCxnSpPr>
            <a:cxnSpLocks/>
            <a:endCxn id="17" idx="1"/>
          </p:cNvCxnSpPr>
          <p:nvPr/>
        </p:nvCxnSpPr>
        <p:spPr>
          <a:xfrm flipV="1">
            <a:off x="6447855" y="6215448"/>
            <a:ext cx="1248345" cy="9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6E9F535-F879-4629-A311-6E8065A25504}"/>
              </a:ext>
            </a:extLst>
          </p:cNvPr>
          <p:cNvSpPr/>
          <p:nvPr/>
        </p:nvSpPr>
        <p:spPr>
          <a:xfrm>
            <a:off x="2497546" y="6134497"/>
            <a:ext cx="460148" cy="1523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Rectangle 13">
            <a:extLst>
              <a:ext uri="{FF2B5EF4-FFF2-40B4-BE49-F238E27FC236}">
                <a16:creationId xmlns:a16="http://schemas.microsoft.com/office/drawing/2014/main" id="{0233C517-EFF6-48A5-AD25-1FF40A708643}"/>
              </a:ext>
            </a:extLst>
          </p:cNvPr>
          <p:cNvSpPr/>
          <p:nvPr/>
        </p:nvSpPr>
        <p:spPr>
          <a:xfrm>
            <a:off x="4097746" y="6134496"/>
            <a:ext cx="841148" cy="1514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 name="Rectangle 14">
            <a:extLst>
              <a:ext uri="{FF2B5EF4-FFF2-40B4-BE49-F238E27FC236}">
                <a16:creationId xmlns:a16="http://schemas.microsoft.com/office/drawing/2014/main" id="{ECD72A6E-2440-4BBF-B9A2-D5B187C8F430}"/>
              </a:ext>
            </a:extLst>
          </p:cNvPr>
          <p:cNvSpPr/>
          <p:nvPr/>
        </p:nvSpPr>
        <p:spPr>
          <a:xfrm>
            <a:off x="5853293" y="6133605"/>
            <a:ext cx="318099" cy="1523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7" name="Rectangle 16">
            <a:extLst>
              <a:ext uri="{FF2B5EF4-FFF2-40B4-BE49-F238E27FC236}">
                <a16:creationId xmlns:a16="http://schemas.microsoft.com/office/drawing/2014/main" id="{FA961333-E749-48D5-A1F7-400D275689F6}"/>
              </a:ext>
            </a:extLst>
          </p:cNvPr>
          <p:cNvSpPr/>
          <p:nvPr/>
        </p:nvSpPr>
        <p:spPr>
          <a:xfrm>
            <a:off x="7696200" y="6139701"/>
            <a:ext cx="841148" cy="1514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8" name="Rectangle 17">
            <a:extLst>
              <a:ext uri="{FF2B5EF4-FFF2-40B4-BE49-F238E27FC236}">
                <a16:creationId xmlns:a16="http://schemas.microsoft.com/office/drawing/2014/main" id="{E7E0116F-273E-42CC-BAC0-4FB702B31D58}"/>
              </a:ext>
            </a:extLst>
          </p:cNvPr>
          <p:cNvSpPr/>
          <p:nvPr/>
        </p:nvSpPr>
        <p:spPr>
          <a:xfrm>
            <a:off x="6447855" y="6139702"/>
            <a:ext cx="318099" cy="151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18">
            <a:extLst>
              <a:ext uri="{FF2B5EF4-FFF2-40B4-BE49-F238E27FC236}">
                <a16:creationId xmlns:a16="http://schemas.microsoft.com/office/drawing/2014/main" id="{C1627F9C-905A-4EEA-92DB-6095F2A61284}"/>
              </a:ext>
            </a:extLst>
          </p:cNvPr>
          <p:cNvSpPr/>
          <p:nvPr/>
        </p:nvSpPr>
        <p:spPr>
          <a:xfrm>
            <a:off x="7008176" y="6127123"/>
            <a:ext cx="318099" cy="151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5" name="Group 154">
            <a:extLst>
              <a:ext uri="{FF2B5EF4-FFF2-40B4-BE49-F238E27FC236}">
                <a16:creationId xmlns:a16="http://schemas.microsoft.com/office/drawing/2014/main" id="{A38C4493-F3C0-421B-96FC-91B603BC6320}"/>
              </a:ext>
            </a:extLst>
          </p:cNvPr>
          <p:cNvGrpSpPr/>
          <p:nvPr/>
        </p:nvGrpSpPr>
        <p:grpSpPr>
          <a:xfrm>
            <a:off x="2042314" y="5098431"/>
            <a:ext cx="446088" cy="441451"/>
            <a:chOff x="1790700" y="4948515"/>
            <a:chExt cx="446088" cy="441451"/>
          </a:xfrm>
        </p:grpSpPr>
        <p:sp>
          <p:nvSpPr>
            <p:cNvPr id="12" name="Rectangle 11">
              <a:extLst>
                <a:ext uri="{FF2B5EF4-FFF2-40B4-BE49-F238E27FC236}">
                  <a16:creationId xmlns:a16="http://schemas.microsoft.com/office/drawing/2014/main" id="{2FDA1BC1-F652-4D4A-88C7-6CA05EBCE2BF}"/>
                </a:ext>
              </a:extLst>
            </p:cNvPr>
            <p:cNvSpPr/>
            <p:nvPr/>
          </p:nvSpPr>
          <p:spPr>
            <a:xfrm>
              <a:off x="1790700" y="496673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5495BF0-5793-4DB8-BD11-1554CC71202D}"/>
                </a:ext>
              </a:extLst>
            </p:cNvPr>
            <p:cNvSpPr/>
            <p:nvPr/>
          </p:nvSpPr>
          <p:spPr>
            <a:xfrm>
              <a:off x="1847850" y="503575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D12219E-EFE1-404E-BB52-D3A861933F38}"/>
                </a:ext>
              </a:extLst>
            </p:cNvPr>
            <p:cNvSpPr/>
            <p:nvPr/>
          </p:nvSpPr>
          <p:spPr>
            <a:xfrm>
              <a:off x="1926853" y="512809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D143878-72D5-4F67-8321-7412EF0A4301}"/>
                </a:ext>
              </a:extLst>
            </p:cNvPr>
            <p:cNvSpPr/>
            <p:nvPr/>
          </p:nvSpPr>
          <p:spPr>
            <a:xfrm>
              <a:off x="1998776" y="522232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E86B8E5-73D8-485B-8205-5EEE252B1A4E}"/>
                </a:ext>
              </a:extLst>
            </p:cNvPr>
            <p:cNvSpPr/>
            <p:nvPr/>
          </p:nvSpPr>
          <p:spPr>
            <a:xfrm>
              <a:off x="2065338" y="53442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81926FE-2EB7-418F-BEBF-4F44853ACA29}"/>
                </a:ext>
              </a:extLst>
            </p:cNvPr>
            <p:cNvSpPr/>
            <p:nvPr/>
          </p:nvSpPr>
          <p:spPr>
            <a:xfrm>
              <a:off x="2008188" y="505861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DB06D5C-FF59-4F61-B1E2-9FCB2ED7428A}"/>
                </a:ext>
              </a:extLst>
            </p:cNvPr>
            <p:cNvSpPr/>
            <p:nvPr/>
          </p:nvSpPr>
          <p:spPr>
            <a:xfrm>
              <a:off x="1884476" y="534032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19D090D-9788-4561-A69B-B7A977D2F150}"/>
                </a:ext>
              </a:extLst>
            </p:cNvPr>
            <p:cNvSpPr/>
            <p:nvPr/>
          </p:nvSpPr>
          <p:spPr>
            <a:xfrm>
              <a:off x="1831684" y="52223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738CFED-48BD-4BA5-903B-4BE0FCC2D62F}"/>
                </a:ext>
              </a:extLst>
            </p:cNvPr>
            <p:cNvSpPr/>
            <p:nvPr/>
          </p:nvSpPr>
          <p:spPr>
            <a:xfrm>
              <a:off x="2055926" y="494851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C4C823D-E93C-4527-AB94-7553107712D9}"/>
                </a:ext>
              </a:extLst>
            </p:cNvPr>
            <p:cNvSpPr/>
            <p:nvPr/>
          </p:nvSpPr>
          <p:spPr>
            <a:xfrm>
              <a:off x="2122488" y="513806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B39DA34B-FA00-4FA2-983D-9C9DA2220C0F}"/>
              </a:ext>
            </a:extLst>
          </p:cNvPr>
          <p:cNvGrpSpPr/>
          <p:nvPr/>
        </p:nvGrpSpPr>
        <p:grpSpPr>
          <a:xfrm>
            <a:off x="8138520" y="5018606"/>
            <a:ext cx="797656" cy="431306"/>
            <a:chOff x="3422426" y="5006294"/>
            <a:chExt cx="797656" cy="431306"/>
          </a:xfrm>
        </p:grpSpPr>
        <p:sp>
          <p:nvSpPr>
            <p:cNvPr id="131" name="Rectangle 130">
              <a:extLst>
                <a:ext uri="{FF2B5EF4-FFF2-40B4-BE49-F238E27FC236}">
                  <a16:creationId xmlns:a16="http://schemas.microsoft.com/office/drawing/2014/main" id="{04EF7CA8-2122-4B97-A44D-4AD67AAC529B}"/>
                </a:ext>
              </a:extLst>
            </p:cNvPr>
            <p:cNvSpPr/>
            <p:nvPr/>
          </p:nvSpPr>
          <p:spPr>
            <a:xfrm>
              <a:off x="3548774" y="500629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F5AC06D5-64F8-49E0-87D1-EBB29BF8C758}"/>
                </a:ext>
              </a:extLst>
            </p:cNvPr>
            <p:cNvSpPr/>
            <p:nvPr/>
          </p:nvSpPr>
          <p:spPr>
            <a:xfrm>
              <a:off x="3438592" y="508339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CEEB59A8-1F1D-42DB-82D8-F3602AAF97B2}"/>
                </a:ext>
              </a:extLst>
            </p:cNvPr>
            <p:cNvSpPr/>
            <p:nvPr/>
          </p:nvSpPr>
          <p:spPr>
            <a:xfrm>
              <a:off x="3488428" y="5175724"/>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2407DA6D-AC16-4E56-A1FB-F6BB0516C900}"/>
                </a:ext>
              </a:extLst>
            </p:cNvPr>
            <p:cNvSpPr/>
            <p:nvPr/>
          </p:nvSpPr>
          <p:spPr>
            <a:xfrm>
              <a:off x="3589518" y="5269963"/>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333FE904-0DBA-413E-AEAD-4490CD8426B1}"/>
                </a:ext>
              </a:extLst>
            </p:cNvPr>
            <p:cNvSpPr/>
            <p:nvPr/>
          </p:nvSpPr>
          <p:spPr>
            <a:xfrm>
              <a:off x="3656080" y="539188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524C6FA5-6B64-4263-AF0D-1FEBA3747631}"/>
                </a:ext>
              </a:extLst>
            </p:cNvPr>
            <p:cNvSpPr/>
            <p:nvPr/>
          </p:nvSpPr>
          <p:spPr>
            <a:xfrm>
              <a:off x="3598930" y="510625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EDAE3DC7-4605-4606-8735-66BC395CAA94}"/>
                </a:ext>
              </a:extLst>
            </p:cNvPr>
            <p:cNvSpPr/>
            <p:nvPr/>
          </p:nvSpPr>
          <p:spPr>
            <a:xfrm>
              <a:off x="3475218" y="53879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C719072-347B-4C05-AAEA-964847B9DDBC}"/>
                </a:ext>
              </a:extLst>
            </p:cNvPr>
            <p:cNvSpPr/>
            <p:nvPr/>
          </p:nvSpPr>
          <p:spPr>
            <a:xfrm>
              <a:off x="3422426" y="526996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D29CF47-7462-47E7-89AC-F3305B8C38DA}"/>
                </a:ext>
              </a:extLst>
            </p:cNvPr>
            <p:cNvSpPr/>
            <p:nvPr/>
          </p:nvSpPr>
          <p:spPr>
            <a:xfrm>
              <a:off x="3752279" y="529221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8761950E-7F08-44B2-8EE2-787D4271E9EC}"/>
                </a:ext>
              </a:extLst>
            </p:cNvPr>
            <p:cNvSpPr/>
            <p:nvPr/>
          </p:nvSpPr>
          <p:spPr>
            <a:xfrm>
              <a:off x="3752279" y="519946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3653E6D-9F2F-4B01-9457-74A9C38A8197}"/>
                </a:ext>
              </a:extLst>
            </p:cNvPr>
            <p:cNvSpPr/>
            <p:nvPr/>
          </p:nvSpPr>
          <p:spPr>
            <a:xfrm>
              <a:off x="3809351" y="508446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F974872F-32DC-46F6-A1BD-46EC335643C9}"/>
                </a:ext>
              </a:extLst>
            </p:cNvPr>
            <p:cNvSpPr/>
            <p:nvPr/>
          </p:nvSpPr>
          <p:spPr>
            <a:xfrm>
              <a:off x="3947149" y="5386041"/>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1AACF2A-4B2A-4FD2-BAF2-C2AED7DC6FE7}"/>
                </a:ext>
              </a:extLst>
            </p:cNvPr>
            <p:cNvSpPr/>
            <p:nvPr/>
          </p:nvSpPr>
          <p:spPr>
            <a:xfrm>
              <a:off x="3951271" y="5268047"/>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D59B4FDD-82EF-4F33-B418-5F45B9766D33}"/>
                </a:ext>
              </a:extLst>
            </p:cNvPr>
            <p:cNvSpPr/>
            <p:nvPr/>
          </p:nvSpPr>
          <p:spPr>
            <a:xfrm>
              <a:off x="4082967" y="529852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AC75E15C-0EE2-44E1-A7D5-BE2ADFAEC78E}"/>
                </a:ext>
              </a:extLst>
            </p:cNvPr>
            <p:cNvSpPr/>
            <p:nvPr/>
          </p:nvSpPr>
          <p:spPr>
            <a:xfrm>
              <a:off x="3889999" y="5179869"/>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6415DAF-5387-417E-A800-1F4451B96A87}"/>
                </a:ext>
              </a:extLst>
            </p:cNvPr>
            <p:cNvSpPr/>
            <p:nvPr/>
          </p:nvSpPr>
          <p:spPr>
            <a:xfrm>
              <a:off x="3809351" y="5359256"/>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5D851BAE-16B9-46A8-B3E3-D6DB0FFC8228}"/>
                </a:ext>
              </a:extLst>
            </p:cNvPr>
            <p:cNvSpPr/>
            <p:nvPr/>
          </p:nvSpPr>
          <p:spPr>
            <a:xfrm>
              <a:off x="4037424" y="5156510"/>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DA6A44D2-D665-4AE0-AB7E-38645D3A27B6}"/>
                </a:ext>
              </a:extLst>
            </p:cNvPr>
            <p:cNvSpPr/>
            <p:nvPr/>
          </p:nvSpPr>
          <p:spPr>
            <a:xfrm>
              <a:off x="4105782" y="5017955"/>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CFE25EE8-6AD1-46A8-93CB-B20E1BC52B9D}"/>
                </a:ext>
              </a:extLst>
            </p:cNvPr>
            <p:cNvSpPr/>
            <p:nvPr/>
          </p:nvSpPr>
          <p:spPr>
            <a:xfrm>
              <a:off x="3974930" y="5086488"/>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61E51682-0441-49A4-8114-F563BF0E60AC}"/>
                </a:ext>
              </a:extLst>
            </p:cNvPr>
            <p:cNvSpPr/>
            <p:nvPr/>
          </p:nvSpPr>
          <p:spPr>
            <a:xfrm>
              <a:off x="3725955" y="5014482"/>
              <a:ext cx="114300"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Rectangle 156">
            <a:extLst>
              <a:ext uri="{FF2B5EF4-FFF2-40B4-BE49-F238E27FC236}">
                <a16:creationId xmlns:a16="http://schemas.microsoft.com/office/drawing/2014/main" id="{B11E00E1-E3CB-4CF0-964C-7AE644A4726B}"/>
              </a:ext>
            </a:extLst>
          </p:cNvPr>
          <p:cNvSpPr/>
          <p:nvPr/>
        </p:nvSpPr>
        <p:spPr>
          <a:xfrm>
            <a:off x="10256115" y="6140601"/>
            <a:ext cx="841148" cy="1514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58" name="Straight Connector 157">
            <a:extLst>
              <a:ext uri="{FF2B5EF4-FFF2-40B4-BE49-F238E27FC236}">
                <a16:creationId xmlns:a16="http://schemas.microsoft.com/office/drawing/2014/main" id="{D98BDF4E-0E45-44E7-9DFC-04CD70DDF0EB}"/>
              </a:ext>
            </a:extLst>
          </p:cNvPr>
          <p:cNvCxnSpPr>
            <a:cxnSpLocks/>
          </p:cNvCxnSpPr>
          <p:nvPr/>
        </p:nvCxnSpPr>
        <p:spPr>
          <a:xfrm flipV="1">
            <a:off x="10439172" y="6218359"/>
            <a:ext cx="1248345" cy="9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76E3451-AB7E-48DB-A5C8-305B9CA0E7F0}"/>
              </a:ext>
            </a:extLst>
          </p:cNvPr>
          <p:cNvSpPr/>
          <p:nvPr/>
        </p:nvSpPr>
        <p:spPr>
          <a:xfrm>
            <a:off x="11437658" y="6140601"/>
            <a:ext cx="449542" cy="138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60" name="Straight Connector 159">
            <a:extLst>
              <a:ext uri="{FF2B5EF4-FFF2-40B4-BE49-F238E27FC236}">
                <a16:creationId xmlns:a16="http://schemas.microsoft.com/office/drawing/2014/main" id="{FE3CD553-405C-4A9A-A35A-747B8AEB1B9A}"/>
              </a:ext>
            </a:extLst>
          </p:cNvPr>
          <p:cNvCxnSpPr>
            <a:cxnSpLocks/>
          </p:cNvCxnSpPr>
          <p:nvPr/>
        </p:nvCxnSpPr>
        <p:spPr>
          <a:xfrm flipH="1">
            <a:off x="2727620" y="6207958"/>
            <a:ext cx="528975" cy="0"/>
          </a:xfrm>
          <a:prstGeom prst="line">
            <a:avLst/>
          </a:prstGeom>
          <a:ln w="1905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4B41A29-9FCB-4FB3-98A0-D3ACD7CC19CD}"/>
              </a:ext>
            </a:extLst>
          </p:cNvPr>
          <p:cNvCxnSpPr>
            <a:cxnSpLocks/>
          </p:cNvCxnSpPr>
          <p:nvPr/>
        </p:nvCxnSpPr>
        <p:spPr>
          <a:xfrm flipH="1">
            <a:off x="3352800" y="6209608"/>
            <a:ext cx="528975" cy="0"/>
          </a:xfrm>
          <a:prstGeom prst="line">
            <a:avLst/>
          </a:prstGeom>
          <a:ln w="1905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838ABBA-B731-449E-82B3-07EB89C052B8}"/>
              </a:ext>
            </a:extLst>
          </p:cNvPr>
          <p:cNvCxnSpPr>
            <a:cxnSpLocks/>
          </p:cNvCxnSpPr>
          <p:nvPr/>
        </p:nvCxnSpPr>
        <p:spPr>
          <a:xfrm flipH="1">
            <a:off x="5105400" y="6207958"/>
            <a:ext cx="528975" cy="0"/>
          </a:xfrm>
          <a:prstGeom prst="line">
            <a:avLst/>
          </a:prstGeom>
          <a:ln w="1905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EC5F520-FD3A-4617-8777-BB3DA43CFF4E}"/>
              </a:ext>
            </a:extLst>
          </p:cNvPr>
          <p:cNvCxnSpPr>
            <a:cxnSpLocks/>
          </p:cNvCxnSpPr>
          <p:nvPr/>
        </p:nvCxnSpPr>
        <p:spPr>
          <a:xfrm>
            <a:off x="11205665" y="6209524"/>
            <a:ext cx="231993" cy="0"/>
          </a:xfrm>
          <a:prstGeom prst="line">
            <a:avLst/>
          </a:prstGeom>
          <a:ln w="1905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5310A54-AEE4-40B3-9EF6-E3B43C56066B}"/>
              </a:ext>
            </a:extLst>
          </p:cNvPr>
          <p:cNvCxnSpPr>
            <a:cxnSpLocks/>
          </p:cNvCxnSpPr>
          <p:nvPr/>
        </p:nvCxnSpPr>
        <p:spPr>
          <a:xfrm>
            <a:off x="7464207" y="6216347"/>
            <a:ext cx="231993" cy="0"/>
          </a:xfrm>
          <a:prstGeom prst="line">
            <a:avLst/>
          </a:prstGeom>
          <a:ln w="19050">
            <a:solidFill>
              <a:srgbClr val="C00000"/>
            </a:solidFill>
            <a:head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9AEA2F1-DE02-415B-8B21-27C56F3F3EAB}"/>
              </a:ext>
            </a:extLst>
          </p:cNvPr>
          <p:cNvCxnSpPr>
            <a:cxnSpLocks/>
          </p:cNvCxnSpPr>
          <p:nvPr/>
        </p:nvCxnSpPr>
        <p:spPr>
          <a:xfrm>
            <a:off x="6861714" y="6217997"/>
            <a:ext cx="231993" cy="0"/>
          </a:xfrm>
          <a:prstGeom prst="line">
            <a:avLst/>
          </a:prstGeom>
          <a:ln w="19050">
            <a:solidFill>
              <a:srgbClr val="C00000"/>
            </a:solidFill>
            <a:headEnd type="triangle"/>
          </a:ln>
        </p:spPr>
        <p:style>
          <a:lnRef idx="1">
            <a:schemeClr val="accent1"/>
          </a:lnRef>
          <a:fillRef idx="0">
            <a:schemeClr val="accent1"/>
          </a:fillRef>
          <a:effectRef idx="0">
            <a:schemeClr val="accent1"/>
          </a:effectRef>
          <a:fontRef idx="minor">
            <a:schemeClr val="tx1"/>
          </a:fontRef>
        </p:style>
      </p:cxnSp>
      <p:sp>
        <p:nvSpPr>
          <p:cNvPr id="168" name="Freeform: Shape 167">
            <a:extLst>
              <a:ext uri="{FF2B5EF4-FFF2-40B4-BE49-F238E27FC236}">
                <a16:creationId xmlns:a16="http://schemas.microsoft.com/office/drawing/2014/main" id="{FF9ACDB7-B75A-4BE7-9268-8CA0A3932062}"/>
              </a:ext>
            </a:extLst>
          </p:cNvPr>
          <p:cNvSpPr/>
          <p:nvPr/>
        </p:nvSpPr>
        <p:spPr>
          <a:xfrm rot="21293097">
            <a:off x="2056466" y="4093837"/>
            <a:ext cx="387848" cy="527180"/>
          </a:xfrm>
          <a:custGeom>
            <a:avLst/>
            <a:gdLst>
              <a:gd name="connsiteX0" fmla="*/ 0 w 634482"/>
              <a:gd name="connsiteY0" fmla="*/ 550507 h 587829"/>
              <a:gd name="connsiteX1" fmla="*/ 46653 w 634482"/>
              <a:gd name="connsiteY1" fmla="*/ 354564 h 587829"/>
              <a:gd name="connsiteX2" fmla="*/ 83976 w 634482"/>
              <a:gd name="connsiteY2" fmla="*/ 251927 h 587829"/>
              <a:gd name="connsiteX3" fmla="*/ 139959 w 634482"/>
              <a:gd name="connsiteY3" fmla="*/ 177282 h 587829"/>
              <a:gd name="connsiteX4" fmla="*/ 205274 w 634482"/>
              <a:gd name="connsiteY4" fmla="*/ 0 h 587829"/>
              <a:gd name="connsiteX5" fmla="*/ 429208 w 634482"/>
              <a:gd name="connsiteY5" fmla="*/ 9331 h 587829"/>
              <a:gd name="connsiteX6" fmla="*/ 457200 w 634482"/>
              <a:gd name="connsiteY6" fmla="*/ 18662 h 587829"/>
              <a:gd name="connsiteX7" fmla="*/ 485192 w 634482"/>
              <a:gd name="connsiteY7" fmla="*/ 37323 h 587829"/>
              <a:gd name="connsiteX8" fmla="*/ 494523 w 634482"/>
              <a:gd name="connsiteY8" fmla="*/ 83976 h 587829"/>
              <a:gd name="connsiteX9" fmla="*/ 513184 w 634482"/>
              <a:gd name="connsiteY9" fmla="*/ 158621 h 587829"/>
              <a:gd name="connsiteX10" fmla="*/ 531845 w 634482"/>
              <a:gd name="connsiteY10" fmla="*/ 326572 h 587829"/>
              <a:gd name="connsiteX11" fmla="*/ 559837 w 634482"/>
              <a:gd name="connsiteY11" fmla="*/ 391886 h 587829"/>
              <a:gd name="connsiteX12" fmla="*/ 569167 w 634482"/>
              <a:gd name="connsiteY12" fmla="*/ 485192 h 587829"/>
              <a:gd name="connsiteX13" fmla="*/ 578498 w 634482"/>
              <a:gd name="connsiteY13" fmla="*/ 513184 h 587829"/>
              <a:gd name="connsiteX14" fmla="*/ 634482 w 634482"/>
              <a:gd name="connsiteY14" fmla="*/ 587829 h 5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4482" h="587829">
                <a:moveTo>
                  <a:pt x="0" y="550507"/>
                </a:moveTo>
                <a:cubicBezTo>
                  <a:pt x="14262" y="464936"/>
                  <a:pt x="12130" y="466764"/>
                  <a:pt x="46653" y="354564"/>
                </a:cubicBezTo>
                <a:cubicBezTo>
                  <a:pt x="57359" y="319770"/>
                  <a:pt x="67021" y="284142"/>
                  <a:pt x="83976" y="251927"/>
                </a:cubicBezTo>
                <a:cubicBezTo>
                  <a:pt x="98462" y="224404"/>
                  <a:pt x="128408" y="206159"/>
                  <a:pt x="139959" y="177282"/>
                </a:cubicBezTo>
                <a:cubicBezTo>
                  <a:pt x="200706" y="25416"/>
                  <a:pt x="183756" y="86070"/>
                  <a:pt x="205274" y="0"/>
                </a:cubicBezTo>
                <a:cubicBezTo>
                  <a:pt x="279919" y="3110"/>
                  <a:pt x="354703" y="3812"/>
                  <a:pt x="429208" y="9331"/>
                </a:cubicBezTo>
                <a:cubicBezTo>
                  <a:pt x="439017" y="10058"/>
                  <a:pt x="448403" y="14263"/>
                  <a:pt x="457200" y="18662"/>
                </a:cubicBezTo>
                <a:cubicBezTo>
                  <a:pt x="467230" y="23677"/>
                  <a:pt x="475861" y="31103"/>
                  <a:pt x="485192" y="37323"/>
                </a:cubicBezTo>
                <a:cubicBezTo>
                  <a:pt x="488302" y="52874"/>
                  <a:pt x="490957" y="68523"/>
                  <a:pt x="494523" y="83976"/>
                </a:cubicBezTo>
                <a:cubicBezTo>
                  <a:pt x="500290" y="108967"/>
                  <a:pt x="513184" y="158621"/>
                  <a:pt x="513184" y="158621"/>
                </a:cubicBezTo>
                <a:cubicBezTo>
                  <a:pt x="517118" y="201901"/>
                  <a:pt x="522384" y="279271"/>
                  <a:pt x="531845" y="326572"/>
                </a:cubicBezTo>
                <a:cubicBezTo>
                  <a:pt x="536421" y="349453"/>
                  <a:pt x="549722" y="371656"/>
                  <a:pt x="559837" y="391886"/>
                </a:cubicBezTo>
                <a:cubicBezTo>
                  <a:pt x="562947" y="422988"/>
                  <a:pt x="564414" y="454298"/>
                  <a:pt x="569167" y="485192"/>
                </a:cubicBezTo>
                <a:cubicBezTo>
                  <a:pt x="570663" y="494913"/>
                  <a:pt x="573722" y="504586"/>
                  <a:pt x="578498" y="513184"/>
                </a:cubicBezTo>
                <a:cubicBezTo>
                  <a:pt x="604876" y="560665"/>
                  <a:pt x="606167" y="559516"/>
                  <a:pt x="634482" y="587829"/>
                </a:cubicBezTo>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92611903-4105-4A06-9BF5-4454B5A7A859}"/>
              </a:ext>
            </a:extLst>
          </p:cNvPr>
          <p:cNvSpPr/>
          <p:nvPr/>
        </p:nvSpPr>
        <p:spPr>
          <a:xfrm rot="21292605">
            <a:off x="8028830" y="4001844"/>
            <a:ext cx="1017037" cy="662473"/>
          </a:xfrm>
          <a:custGeom>
            <a:avLst/>
            <a:gdLst>
              <a:gd name="connsiteX0" fmla="*/ 0 w 1017037"/>
              <a:gd name="connsiteY0" fmla="*/ 559836 h 662473"/>
              <a:gd name="connsiteX1" fmla="*/ 65314 w 1017037"/>
              <a:gd name="connsiteY1" fmla="*/ 475861 h 662473"/>
              <a:gd name="connsiteX2" fmla="*/ 93306 w 1017037"/>
              <a:gd name="connsiteY2" fmla="*/ 410546 h 662473"/>
              <a:gd name="connsiteX3" fmla="*/ 111967 w 1017037"/>
              <a:gd name="connsiteY3" fmla="*/ 363893 h 662473"/>
              <a:gd name="connsiteX4" fmla="*/ 149290 w 1017037"/>
              <a:gd name="connsiteY4" fmla="*/ 326571 h 662473"/>
              <a:gd name="connsiteX5" fmla="*/ 158620 w 1017037"/>
              <a:gd name="connsiteY5" fmla="*/ 279918 h 662473"/>
              <a:gd name="connsiteX6" fmla="*/ 177282 w 1017037"/>
              <a:gd name="connsiteY6" fmla="*/ 261257 h 662473"/>
              <a:gd name="connsiteX7" fmla="*/ 186612 w 1017037"/>
              <a:gd name="connsiteY7" fmla="*/ 214604 h 662473"/>
              <a:gd name="connsiteX8" fmla="*/ 205273 w 1017037"/>
              <a:gd name="connsiteY8" fmla="*/ 186612 h 662473"/>
              <a:gd name="connsiteX9" fmla="*/ 242596 w 1017037"/>
              <a:gd name="connsiteY9" fmla="*/ 111967 h 662473"/>
              <a:gd name="connsiteX10" fmla="*/ 251926 w 1017037"/>
              <a:gd name="connsiteY10" fmla="*/ 74644 h 662473"/>
              <a:gd name="connsiteX11" fmla="*/ 298580 w 1017037"/>
              <a:gd name="connsiteY11" fmla="*/ 18661 h 662473"/>
              <a:gd name="connsiteX12" fmla="*/ 382555 w 1017037"/>
              <a:gd name="connsiteY12" fmla="*/ 0 h 662473"/>
              <a:gd name="connsiteX13" fmla="*/ 457200 w 1017037"/>
              <a:gd name="connsiteY13" fmla="*/ 9330 h 662473"/>
              <a:gd name="connsiteX14" fmla="*/ 578498 w 1017037"/>
              <a:gd name="connsiteY14" fmla="*/ 18661 h 662473"/>
              <a:gd name="connsiteX15" fmla="*/ 681135 w 1017037"/>
              <a:gd name="connsiteY15" fmla="*/ 27991 h 662473"/>
              <a:gd name="connsiteX16" fmla="*/ 755780 w 1017037"/>
              <a:gd name="connsiteY16" fmla="*/ 83975 h 662473"/>
              <a:gd name="connsiteX17" fmla="*/ 774441 w 1017037"/>
              <a:gd name="connsiteY17" fmla="*/ 121297 h 662473"/>
              <a:gd name="connsiteX18" fmla="*/ 802433 w 1017037"/>
              <a:gd name="connsiteY18" fmla="*/ 130628 h 662473"/>
              <a:gd name="connsiteX19" fmla="*/ 811763 w 1017037"/>
              <a:gd name="connsiteY19" fmla="*/ 186612 h 662473"/>
              <a:gd name="connsiteX20" fmla="*/ 830424 w 1017037"/>
              <a:gd name="connsiteY20" fmla="*/ 214604 h 662473"/>
              <a:gd name="connsiteX21" fmla="*/ 839755 w 1017037"/>
              <a:gd name="connsiteY21" fmla="*/ 279918 h 662473"/>
              <a:gd name="connsiteX22" fmla="*/ 877077 w 1017037"/>
              <a:gd name="connsiteY22" fmla="*/ 354563 h 662473"/>
              <a:gd name="connsiteX23" fmla="*/ 895739 w 1017037"/>
              <a:gd name="connsiteY23" fmla="*/ 373224 h 662473"/>
              <a:gd name="connsiteX24" fmla="*/ 914400 w 1017037"/>
              <a:gd name="connsiteY24" fmla="*/ 410546 h 662473"/>
              <a:gd name="connsiteX25" fmla="*/ 951722 w 1017037"/>
              <a:gd name="connsiteY25" fmla="*/ 475861 h 662473"/>
              <a:gd name="connsiteX26" fmla="*/ 979714 w 1017037"/>
              <a:gd name="connsiteY26" fmla="*/ 541175 h 662473"/>
              <a:gd name="connsiteX27" fmla="*/ 998375 w 1017037"/>
              <a:gd name="connsiteY27" fmla="*/ 634481 h 662473"/>
              <a:gd name="connsiteX28" fmla="*/ 1017037 w 1017037"/>
              <a:gd name="connsiteY28" fmla="*/ 662473 h 66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7037" h="662473">
                <a:moveTo>
                  <a:pt x="0" y="559836"/>
                </a:moveTo>
                <a:cubicBezTo>
                  <a:pt x="21771" y="531844"/>
                  <a:pt x="56713" y="510264"/>
                  <a:pt x="65314" y="475861"/>
                </a:cubicBezTo>
                <a:cubicBezTo>
                  <a:pt x="84734" y="398183"/>
                  <a:pt x="61088" y="474984"/>
                  <a:pt x="93306" y="410546"/>
                </a:cubicBezTo>
                <a:cubicBezTo>
                  <a:pt x="100796" y="395565"/>
                  <a:pt x="102676" y="377829"/>
                  <a:pt x="111967" y="363893"/>
                </a:cubicBezTo>
                <a:cubicBezTo>
                  <a:pt x="121726" y="349254"/>
                  <a:pt x="136849" y="339012"/>
                  <a:pt x="149290" y="326571"/>
                </a:cubicBezTo>
                <a:cubicBezTo>
                  <a:pt x="152400" y="311020"/>
                  <a:pt x="152373" y="294495"/>
                  <a:pt x="158620" y="279918"/>
                </a:cubicBezTo>
                <a:cubicBezTo>
                  <a:pt x="162085" y="271832"/>
                  <a:pt x="173817" y="269343"/>
                  <a:pt x="177282" y="261257"/>
                </a:cubicBezTo>
                <a:cubicBezTo>
                  <a:pt x="183529" y="246680"/>
                  <a:pt x="181044" y="229453"/>
                  <a:pt x="186612" y="214604"/>
                </a:cubicBezTo>
                <a:cubicBezTo>
                  <a:pt x="190549" y="204104"/>
                  <a:pt x="199903" y="196457"/>
                  <a:pt x="205273" y="186612"/>
                </a:cubicBezTo>
                <a:cubicBezTo>
                  <a:pt x="218594" y="162190"/>
                  <a:pt x="242596" y="111967"/>
                  <a:pt x="242596" y="111967"/>
                </a:cubicBezTo>
                <a:cubicBezTo>
                  <a:pt x="245706" y="99526"/>
                  <a:pt x="246191" y="86114"/>
                  <a:pt x="251926" y="74644"/>
                </a:cubicBezTo>
                <a:cubicBezTo>
                  <a:pt x="252935" y="72626"/>
                  <a:pt x="287172" y="24365"/>
                  <a:pt x="298580" y="18661"/>
                </a:cubicBezTo>
                <a:cubicBezTo>
                  <a:pt x="307369" y="14267"/>
                  <a:pt x="377642" y="983"/>
                  <a:pt x="382555" y="0"/>
                </a:cubicBezTo>
                <a:cubicBezTo>
                  <a:pt x="407437" y="3110"/>
                  <a:pt x="432238" y="6953"/>
                  <a:pt x="457200" y="9330"/>
                </a:cubicBezTo>
                <a:cubicBezTo>
                  <a:pt x="497569" y="13175"/>
                  <a:pt x="538086" y="15293"/>
                  <a:pt x="578498" y="18661"/>
                </a:cubicBezTo>
                <a:lnTo>
                  <a:pt x="681135" y="27991"/>
                </a:lnTo>
                <a:cubicBezTo>
                  <a:pt x="706017" y="46652"/>
                  <a:pt x="741871" y="56156"/>
                  <a:pt x="755780" y="83975"/>
                </a:cubicBezTo>
                <a:cubicBezTo>
                  <a:pt x="762000" y="96416"/>
                  <a:pt x="764606" y="111462"/>
                  <a:pt x="774441" y="121297"/>
                </a:cubicBezTo>
                <a:cubicBezTo>
                  <a:pt x="781396" y="128252"/>
                  <a:pt x="793102" y="127518"/>
                  <a:pt x="802433" y="130628"/>
                </a:cubicBezTo>
                <a:cubicBezTo>
                  <a:pt x="805543" y="149289"/>
                  <a:pt x="805781" y="168664"/>
                  <a:pt x="811763" y="186612"/>
                </a:cubicBezTo>
                <a:cubicBezTo>
                  <a:pt x="815309" y="197251"/>
                  <a:pt x="827202" y="203863"/>
                  <a:pt x="830424" y="214604"/>
                </a:cubicBezTo>
                <a:cubicBezTo>
                  <a:pt x="836744" y="235669"/>
                  <a:pt x="835442" y="258353"/>
                  <a:pt x="839755" y="279918"/>
                </a:cubicBezTo>
                <a:cubicBezTo>
                  <a:pt x="845123" y="306756"/>
                  <a:pt x="861908" y="333327"/>
                  <a:pt x="877077" y="354563"/>
                </a:cubicBezTo>
                <a:cubicBezTo>
                  <a:pt x="882190" y="361721"/>
                  <a:pt x="889518" y="367004"/>
                  <a:pt x="895739" y="373224"/>
                </a:cubicBezTo>
                <a:cubicBezTo>
                  <a:pt x="901959" y="385665"/>
                  <a:pt x="907499" y="398470"/>
                  <a:pt x="914400" y="410546"/>
                </a:cubicBezTo>
                <a:cubicBezTo>
                  <a:pt x="941174" y="457401"/>
                  <a:pt x="927553" y="419466"/>
                  <a:pt x="951722" y="475861"/>
                </a:cubicBezTo>
                <a:cubicBezTo>
                  <a:pt x="992905" y="571955"/>
                  <a:pt x="917831" y="417408"/>
                  <a:pt x="979714" y="541175"/>
                </a:cubicBezTo>
                <a:cubicBezTo>
                  <a:pt x="985934" y="572277"/>
                  <a:pt x="989047" y="604166"/>
                  <a:pt x="998375" y="634481"/>
                </a:cubicBezTo>
                <a:cubicBezTo>
                  <a:pt x="1001673" y="645199"/>
                  <a:pt x="1017037" y="662473"/>
                  <a:pt x="1017037" y="662473"/>
                </a:cubicBezTo>
              </a:path>
            </a:pathLst>
          </a:cu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502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38841F-30CB-44FB-8FC1-77EE2741FF41}"/>
              </a:ext>
            </a:extLst>
          </p:cNvPr>
          <p:cNvSpPr>
            <a:spLocks noGrp="1"/>
          </p:cNvSpPr>
          <p:nvPr>
            <p:ph type="body" sz="quarter" idx="10"/>
          </p:nvPr>
        </p:nvSpPr>
        <p:spPr/>
        <p:txBody>
          <a:bodyPr/>
          <a:lstStyle/>
          <a:p>
            <a:r>
              <a:rPr lang="en-US" dirty="0">
                <a:solidFill>
                  <a:srgbClr val="FF0000"/>
                </a:solidFill>
              </a:rPr>
              <a:t>Exercise: Three Mystery Datasets</a:t>
            </a:r>
            <a:endParaRPr lang="en-GB" dirty="0">
              <a:solidFill>
                <a:srgbClr val="FF0000"/>
              </a:solidFill>
            </a:endParaRPr>
          </a:p>
        </p:txBody>
      </p:sp>
      <p:pic>
        <p:nvPicPr>
          <p:cNvPr id="5" name="Picture 4" descr="https://i.etsystatic.com/15730066/r/il/877831/1386182651/il_fullxfull.1386182651_jar0.jpg">
            <a:extLst>
              <a:ext uri="{FF2B5EF4-FFF2-40B4-BE49-F238E27FC236}">
                <a16:creationId xmlns:a16="http://schemas.microsoft.com/office/drawing/2014/main" id="{223020D0-9FCE-4CAF-A859-6F1C8132AA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805" r="35252" b="65213"/>
          <a:stretch/>
        </p:blipFill>
        <p:spPr bwMode="auto">
          <a:xfrm>
            <a:off x="9009189" y="4263971"/>
            <a:ext cx="2181589" cy="22108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i.etsystatic.com/15730066/r/il/877831/1386182651/il_fullxfull.1386182651_jar0.jpg">
            <a:extLst>
              <a:ext uri="{FF2B5EF4-FFF2-40B4-BE49-F238E27FC236}">
                <a16:creationId xmlns:a16="http://schemas.microsoft.com/office/drawing/2014/main" id="{223020D0-9FCE-4CAF-A859-6F1C8132AA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30772" r="73746" b="34442"/>
          <a:stretch/>
        </p:blipFill>
        <p:spPr bwMode="auto">
          <a:xfrm>
            <a:off x="5218260" y="4438229"/>
            <a:ext cx="1755480" cy="18260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etsystatic.com/15730066/r/il/877831/1386182651/il_fullxfull.1386182651_jar0.jpg">
            <a:extLst>
              <a:ext uri="{FF2B5EF4-FFF2-40B4-BE49-F238E27FC236}">
                <a16:creationId xmlns:a16="http://schemas.microsoft.com/office/drawing/2014/main" id="{223020D0-9FCE-4CAF-A859-6F1C8132AA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603" b="69950"/>
          <a:stretch/>
        </p:blipFill>
        <p:spPr bwMode="auto">
          <a:xfrm>
            <a:off x="1415033" y="4803260"/>
            <a:ext cx="1959702" cy="15719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262308-9E1E-48B8-AC2B-C2FF7C645B52}"/>
              </a:ext>
            </a:extLst>
          </p:cNvPr>
          <p:cNvSpPr txBox="1"/>
          <p:nvPr/>
        </p:nvSpPr>
        <p:spPr>
          <a:xfrm>
            <a:off x="263352" y="595279"/>
            <a:ext cx="10404648" cy="2985433"/>
          </a:xfrm>
          <a:prstGeom prst="rect">
            <a:avLst/>
          </a:prstGeom>
          <a:noFill/>
        </p:spPr>
        <p:txBody>
          <a:bodyPr wrap="square" rtlCol="0">
            <a:spAutoFit/>
          </a:bodyPr>
          <a:lstStyle/>
          <a:p>
            <a:pPr algn="l"/>
            <a:r>
              <a:rPr lang="en-US" sz="2000" dirty="0">
                <a:latin typeface="Century Gothic" panose="020B0502020202020204" pitchFamily="34" charset="0"/>
              </a:rPr>
              <a:t>We will now download and analyze</a:t>
            </a:r>
            <a:r>
              <a:rPr lang="en-US" sz="2800" b="1" dirty="0">
                <a:latin typeface="Century Gothic" panose="020B0502020202020204" pitchFamily="34" charset="0"/>
              </a:rPr>
              <a:t> 3 </a:t>
            </a:r>
            <a:r>
              <a:rPr lang="en-US" sz="2000" dirty="0">
                <a:latin typeface="Century Gothic" panose="020B0502020202020204" pitchFamily="34" charset="0"/>
              </a:rPr>
              <a:t>different human datasets</a:t>
            </a:r>
          </a:p>
          <a:p>
            <a:pPr algn="l"/>
            <a:endParaRPr lang="en-US" sz="2000" dirty="0">
              <a:latin typeface="Century Gothic" panose="020B0502020202020204" pitchFamily="34" charset="0"/>
            </a:endParaRPr>
          </a:p>
          <a:p>
            <a:pPr algn="l"/>
            <a:r>
              <a:rPr lang="en-US" sz="2000" dirty="0">
                <a:latin typeface="Century Gothic" panose="020B0502020202020204" pitchFamily="34" charset="0"/>
              </a:rPr>
              <a:t>Each one </a:t>
            </a:r>
            <a:r>
              <a:rPr lang="en-US" sz="2000">
                <a:latin typeface="Century Gothic" panose="020B0502020202020204" pitchFamily="34" charset="0"/>
              </a:rPr>
              <a:t>represents one of the major </a:t>
            </a:r>
            <a:r>
              <a:rPr lang="en-US" sz="2000" dirty="0">
                <a:latin typeface="Century Gothic" panose="020B0502020202020204" pitchFamily="34" charset="0"/>
              </a:rPr>
              <a:t>classes of NGS Experiments:</a:t>
            </a:r>
          </a:p>
          <a:p>
            <a:pPr marL="800100" lvl="1" indent="-342900">
              <a:buFont typeface="Arial" panose="020B0604020202020204" pitchFamily="34" charset="0"/>
              <a:buChar char="•"/>
            </a:pPr>
            <a:r>
              <a:rPr lang="en-US" sz="2000">
                <a:latin typeface="Century Gothic" panose="020B0502020202020204" pitchFamily="34" charset="0"/>
              </a:rPr>
              <a:t>Whole </a:t>
            </a:r>
            <a:r>
              <a:rPr lang="en-US" sz="2000" dirty="0">
                <a:latin typeface="Century Gothic" panose="020B0502020202020204" pitchFamily="34" charset="0"/>
              </a:rPr>
              <a:t>Genome Sequencing (WGS)</a:t>
            </a:r>
          </a:p>
          <a:p>
            <a:pPr marL="800100" lvl="1" indent="-342900">
              <a:buFont typeface="Arial" panose="020B0604020202020204" pitchFamily="34" charset="0"/>
              <a:buChar char="•"/>
            </a:pPr>
            <a:r>
              <a:rPr lang="en-US" sz="2000" dirty="0">
                <a:latin typeface="Century Gothic" panose="020B0502020202020204" pitchFamily="34" charset="0"/>
              </a:rPr>
              <a:t>Whole Exome Sequencing (WXS)</a:t>
            </a:r>
          </a:p>
          <a:p>
            <a:pPr marL="800100" lvl="1" indent="-342900">
              <a:buFont typeface="Arial" panose="020B0604020202020204" pitchFamily="34" charset="0"/>
              <a:buChar char="•"/>
            </a:pPr>
            <a:r>
              <a:rPr lang="en-US" sz="2000" dirty="0">
                <a:latin typeface="Century Gothic" panose="020B0502020202020204" pitchFamily="34" charset="0"/>
              </a:rPr>
              <a:t>RNA-Seq</a:t>
            </a:r>
          </a:p>
          <a:p>
            <a:pPr marL="800100" lvl="1" indent="-342900">
              <a:buFont typeface="Arial" panose="020B0604020202020204" pitchFamily="34" charset="0"/>
              <a:buChar char="•"/>
            </a:pPr>
            <a:r>
              <a:rPr lang="en-US" sz="2000" dirty="0">
                <a:latin typeface="Century Gothic" panose="020B0502020202020204" pitchFamily="34" charset="0"/>
              </a:rPr>
              <a:t>ChIP-Seq</a:t>
            </a:r>
          </a:p>
          <a:p>
            <a:pPr marL="800100" lvl="1"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Visualize them with IGV and tell me which experiment they originated from</a:t>
            </a:r>
            <a:endParaRPr lang="en-GB" sz="2000" dirty="0">
              <a:latin typeface="Century Gothic" panose="020B0502020202020204" pitchFamily="34" charset="0"/>
            </a:endParaRPr>
          </a:p>
        </p:txBody>
      </p:sp>
      <p:sp>
        <p:nvSpPr>
          <p:cNvPr id="9" name="TextBox 8">
            <a:extLst>
              <a:ext uri="{FF2B5EF4-FFF2-40B4-BE49-F238E27FC236}">
                <a16:creationId xmlns:a16="http://schemas.microsoft.com/office/drawing/2014/main" id="{677E83D3-BFE9-4314-BE74-6B8DCC9240CB}"/>
              </a:ext>
            </a:extLst>
          </p:cNvPr>
          <p:cNvSpPr txBox="1"/>
          <p:nvPr/>
        </p:nvSpPr>
        <p:spPr>
          <a:xfrm>
            <a:off x="1066800" y="6262721"/>
            <a:ext cx="2088232" cy="400110"/>
          </a:xfrm>
          <a:prstGeom prst="rect">
            <a:avLst/>
          </a:prstGeom>
          <a:noFill/>
        </p:spPr>
        <p:txBody>
          <a:bodyPr wrap="square" rtlCol="0">
            <a:spAutoFit/>
          </a:bodyPr>
          <a:lstStyle/>
          <a:p>
            <a:pPr algn="ctr"/>
            <a:r>
              <a:rPr lang="en-US" sz="2000" i="1" dirty="0">
                <a:latin typeface="Century Gothic" panose="020B0502020202020204" pitchFamily="34" charset="0"/>
              </a:rPr>
              <a:t>Stark</a:t>
            </a:r>
            <a:endParaRPr lang="en-GB" sz="2000" i="1" dirty="0">
              <a:latin typeface="Century Gothic" panose="020B0502020202020204" pitchFamily="34" charset="0"/>
            </a:endParaRPr>
          </a:p>
        </p:txBody>
      </p:sp>
      <p:sp>
        <p:nvSpPr>
          <p:cNvPr id="10" name="TextBox 9">
            <a:extLst>
              <a:ext uri="{FF2B5EF4-FFF2-40B4-BE49-F238E27FC236}">
                <a16:creationId xmlns:a16="http://schemas.microsoft.com/office/drawing/2014/main" id="{76B38FB0-557A-4B5F-BE56-D83542C9B4FC}"/>
              </a:ext>
            </a:extLst>
          </p:cNvPr>
          <p:cNvSpPr txBox="1"/>
          <p:nvPr/>
        </p:nvSpPr>
        <p:spPr>
          <a:xfrm>
            <a:off x="5051884" y="6342698"/>
            <a:ext cx="2088232" cy="400110"/>
          </a:xfrm>
          <a:prstGeom prst="rect">
            <a:avLst/>
          </a:prstGeom>
          <a:noFill/>
        </p:spPr>
        <p:txBody>
          <a:bodyPr wrap="square" rtlCol="0">
            <a:spAutoFit/>
          </a:bodyPr>
          <a:lstStyle/>
          <a:p>
            <a:pPr algn="ctr"/>
            <a:r>
              <a:rPr lang="en-US" sz="2000" i="1" dirty="0">
                <a:latin typeface="Century Gothic" panose="020B0502020202020204" pitchFamily="34" charset="0"/>
              </a:rPr>
              <a:t>Lannister</a:t>
            </a:r>
            <a:endParaRPr lang="en-GB" sz="2000" i="1" dirty="0">
              <a:latin typeface="Century Gothic" panose="020B0502020202020204" pitchFamily="34" charset="0"/>
            </a:endParaRPr>
          </a:p>
        </p:txBody>
      </p:sp>
      <p:sp>
        <p:nvSpPr>
          <p:cNvPr id="11" name="TextBox 10">
            <a:extLst>
              <a:ext uri="{FF2B5EF4-FFF2-40B4-BE49-F238E27FC236}">
                <a16:creationId xmlns:a16="http://schemas.microsoft.com/office/drawing/2014/main" id="{3C5FCC13-5173-4A5C-949A-9FB1AEFD12B0}"/>
              </a:ext>
            </a:extLst>
          </p:cNvPr>
          <p:cNvSpPr txBox="1"/>
          <p:nvPr/>
        </p:nvSpPr>
        <p:spPr>
          <a:xfrm>
            <a:off x="8914740" y="6309010"/>
            <a:ext cx="2088232" cy="400110"/>
          </a:xfrm>
          <a:prstGeom prst="rect">
            <a:avLst/>
          </a:prstGeom>
          <a:noFill/>
        </p:spPr>
        <p:txBody>
          <a:bodyPr wrap="square" rtlCol="0">
            <a:spAutoFit/>
          </a:bodyPr>
          <a:lstStyle/>
          <a:p>
            <a:pPr algn="ctr"/>
            <a:r>
              <a:rPr lang="en-US" sz="2000" i="1" dirty="0">
                <a:latin typeface="Century Gothic" panose="020B0502020202020204" pitchFamily="34" charset="0"/>
              </a:rPr>
              <a:t>Baratheon</a:t>
            </a:r>
            <a:endParaRPr lang="en-GB" sz="2000" i="1" dirty="0">
              <a:latin typeface="Century Gothic" panose="020B0502020202020204" pitchFamily="34" charset="0"/>
            </a:endParaRPr>
          </a:p>
        </p:txBody>
      </p:sp>
    </p:spTree>
    <p:extLst>
      <p:ext uri="{BB962C8B-B14F-4D97-AF65-F5344CB8AC3E}">
        <p14:creationId xmlns:p14="http://schemas.microsoft.com/office/powerpoint/2010/main" val="1073894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E9327D-CC97-4720-A848-BDFA26152BBC}"/>
              </a:ext>
            </a:extLst>
          </p:cNvPr>
          <p:cNvSpPr>
            <a:spLocks noGrp="1"/>
          </p:cNvSpPr>
          <p:nvPr>
            <p:ph type="body" sz="quarter" idx="10"/>
          </p:nvPr>
        </p:nvSpPr>
        <p:spPr/>
        <p:txBody>
          <a:bodyPr/>
          <a:lstStyle/>
          <a:p>
            <a:r>
              <a:rPr lang="en-US" dirty="0">
                <a:solidFill>
                  <a:srgbClr val="FF0000"/>
                </a:solidFill>
              </a:rPr>
              <a:t>Dataset Stark</a:t>
            </a:r>
          </a:p>
        </p:txBody>
      </p:sp>
      <p:pic>
        <p:nvPicPr>
          <p:cNvPr id="4" name="Picture 3">
            <a:extLst>
              <a:ext uri="{FF2B5EF4-FFF2-40B4-BE49-F238E27FC236}">
                <a16:creationId xmlns:a16="http://schemas.microsoft.com/office/drawing/2014/main" id="{223020D0-9FCE-4CAF-A859-6F1C8132AA5A}"/>
              </a:ext>
            </a:extLst>
          </p:cNvPr>
          <p:cNvPicPr/>
          <p:nvPr/>
        </p:nvPicPr>
        <p:blipFill rotWithShape="1">
          <a:blip r:embed="rId2" cstate="print">
            <a:extLst>
              <a:ext uri="{28A0092B-C50C-407E-A947-70E740481C1C}">
                <a14:useLocalDpi xmlns:a14="http://schemas.microsoft.com/office/drawing/2010/main" val="0"/>
              </a:ext>
            </a:extLst>
          </a:blip>
          <a:srcRect r="70603" b="69950"/>
          <a:stretch/>
        </p:blipFill>
        <p:spPr bwMode="auto">
          <a:xfrm>
            <a:off x="3200400" y="44450"/>
            <a:ext cx="2015490" cy="16167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A387E9-5288-41BF-A71F-7DFD5CFF5421}"/>
              </a:ext>
            </a:extLst>
          </p:cNvPr>
          <p:cNvSpPr txBox="1"/>
          <p:nvPr/>
        </p:nvSpPr>
        <p:spPr>
          <a:xfrm>
            <a:off x="228600" y="1752600"/>
            <a:ext cx="8229600" cy="3966150"/>
          </a:xfrm>
          <a:prstGeom prst="rect">
            <a:avLst/>
          </a:prstGeom>
          <a:noFill/>
        </p:spPr>
        <p:txBody>
          <a:bodyPr wrap="square">
            <a:spAutoFit/>
          </a:bodyPr>
          <a:lstStyle/>
          <a:p>
            <a:pPr marL="0" marR="0" algn="just">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Download:</a:t>
            </a:r>
          </a:p>
          <a:p>
            <a:pPr marL="0" marR="0" algn="just">
              <a:lnSpc>
                <a:spcPct val="107000"/>
              </a:lnSpc>
              <a:spcBef>
                <a:spcPts val="0"/>
              </a:spcBef>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https://www.dropbox.com/s/i0p8mafnbwk2rsz/stark.sorted.bam?dl=1</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hlinkClick r:id="rId4"/>
              </a:rPr>
              <a:t>https://www.dropbox.com/s/5yckjfs6ce0e4u2/stark.sorted.bam.bai?dl=1</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Reference genome: human hg19</a:t>
            </a:r>
          </a:p>
          <a:p>
            <a:pPr marL="0" marR="0" algn="just">
              <a:lnSpc>
                <a:spcPct val="107000"/>
              </a:lnSpc>
              <a:spcBef>
                <a:spcPts val="0"/>
              </a:spcBef>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Reads reported for chromosome 22 only</a:t>
            </a:r>
          </a:p>
          <a:p>
            <a:pPr marL="0" marR="0" algn="just">
              <a:lnSpc>
                <a:spcPct val="107000"/>
              </a:lnSpc>
              <a:spcBef>
                <a:spcPts val="0"/>
              </a:spcBef>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source of this dataset is leukaemia cells.</a:t>
            </a:r>
          </a:p>
          <a:p>
            <a:pPr marL="0" marR="0" algn="just">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Experiment was downloaded from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ArrayExpress</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https://www.ebi.ac.uk/arrayexpress/experiments/E-MTAB-4313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3A7906C-8F5B-FDE2-D76E-0BA1DC125150}"/>
              </a:ext>
            </a:extLst>
          </p:cNvPr>
          <p:cNvSpPr txBox="1"/>
          <p:nvPr/>
        </p:nvSpPr>
        <p:spPr>
          <a:xfrm>
            <a:off x="7162800" y="1524000"/>
            <a:ext cx="4876800" cy="707886"/>
          </a:xfrm>
          <a:prstGeom prst="rect">
            <a:avLst/>
          </a:prstGeom>
          <a:noFill/>
        </p:spPr>
        <p:txBody>
          <a:bodyPr wrap="square" rtlCol="0">
            <a:spAutoFit/>
          </a:bodyPr>
          <a:lstStyle/>
          <a:p>
            <a:pPr algn="l"/>
            <a:r>
              <a:rPr lang="en-US" sz="2000" dirty="0">
                <a:latin typeface="Century Gothic" panose="020B0502020202020204" pitchFamily="34" charset="0"/>
              </a:rPr>
              <a:t>Whole Exome Sequencing</a:t>
            </a:r>
          </a:p>
          <a:p>
            <a:pPr algn="l"/>
            <a:r>
              <a:rPr lang="en-US" sz="2000" dirty="0" err="1">
                <a:latin typeface="Century Gothic" panose="020B0502020202020204" pitchFamily="34" charset="0"/>
              </a:rPr>
              <a:t>Perchè</a:t>
            </a:r>
            <a:r>
              <a:rPr lang="en-US" sz="2000" dirty="0">
                <a:latin typeface="Century Gothic" panose="020B0502020202020204" pitchFamily="34" charset="0"/>
              </a:rPr>
              <a:t> non ha coverage </a:t>
            </a:r>
            <a:r>
              <a:rPr lang="en-US" sz="2000" dirty="0" err="1">
                <a:latin typeface="Century Gothic" panose="020B0502020202020204" pitchFamily="34" charset="0"/>
              </a:rPr>
              <a:t>completa</a:t>
            </a:r>
            <a:endParaRPr lang="en-US" sz="2000" dirty="0">
              <a:latin typeface="Century Gothic" panose="020B0502020202020204" pitchFamily="34" charset="0"/>
            </a:endParaRPr>
          </a:p>
        </p:txBody>
      </p:sp>
    </p:spTree>
    <p:extLst>
      <p:ext uri="{BB962C8B-B14F-4D97-AF65-F5344CB8AC3E}">
        <p14:creationId xmlns:p14="http://schemas.microsoft.com/office/powerpoint/2010/main" val="1356495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E9327D-CC97-4720-A848-BDFA26152BBC}"/>
              </a:ext>
            </a:extLst>
          </p:cNvPr>
          <p:cNvSpPr>
            <a:spLocks noGrp="1"/>
          </p:cNvSpPr>
          <p:nvPr>
            <p:ph type="body" sz="quarter" idx="10"/>
          </p:nvPr>
        </p:nvSpPr>
        <p:spPr/>
        <p:txBody>
          <a:bodyPr/>
          <a:lstStyle/>
          <a:p>
            <a:r>
              <a:rPr lang="en-US" dirty="0">
                <a:solidFill>
                  <a:srgbClr val="FF0000"/>
                </a:solidFill>
              </a:rPr>
              <a:t>Dataset Lannister</a:t>
            </a:r>
          </a:p>
        </p:txBody>
      </p:sp>
      <p:sp>
        <p:nvSpPr>
          <p:cNvPr id="6" name="TextBox 5">
            <a:extLst>
              <a:ext uri="{FF2B5EF4-FFF2-40B4-BE49-F238E27FC236}">
                <a16:creationId xmlns:a16="http://schemas.microsoft.com/office/drawing/2014/main" id="{4DA387E9-5288-41BF-A71F-7DFD5CFF5421}"/>
              </a:ext>
            </a:extLst>
          </p:cNvPr>
          <p:cNvSpPr txBox="1"/>
          <p:nvPr/>
        </p:nvSpPr>
        <p:spPr>
          <a:xfrm>
            <a:off x="184501" y="1937285"/>
            <a:ext cx="8229600" cy="4764061"/>
          </a:xfrm>
          <a:prstGeom prst="rect">
            <a:avLst/>
          </a:prstGeom>
          <a:noFill/>
        </p:spPr>
        <p:txBody>
          <a:bodyPr wrap="square">
            <a:spAutoFit/>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Download:</a:t>
            </a: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2"/>
              </a:rPr>
              <a:t>https://www.dropbox.com/s/ak5wfo9a1f39f0d/lannister.sorted.bam?dl=1</a:t>
            </a:r>
            <a:endParaRPr lang="en-GB"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https://www.dropbox.com/s/e7a2lhohnes0275/lannister.sorted.bam.bai?dl=1</a:t>
            </a:r>
            <a:endParaRPr lang="en-GB"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Reference genome: human hg38</a:t>
            </a:r>
          </a:p>
          <a:p>
            <a:pPr algn="just">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Reads reported for chromosome 22 only</a:t>
            </a:r>
          </a:p>
          <a:p>
            <a:pPr marL="0" marR="0" algn="just">
              <a:lnSpc>
                <a:spcPct val="107000"/>
              </a:lnSpc>
              <a:spcBef>
                <a:spcPts val="0"/>
              </a:spcBef>
              <a:spcAft>
                <a:spcPts val="8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Experimental data downloaded from Gene Expression Omnibus GSE-12782</a:t>
            </a:r>
          </a:p>
          <a:p>
            <a:pPr algn="just">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Hint: check genes C1QTNF6, APOL6, PLA2G3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Check the situation on chr22:36,065,000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23020D0-9FCE-4CAF-A859-6F1C8132AA5A}"/>
              </a:ext>
            </a:extLst>
          </p:cNvPr>
          <p:cNvPicPr/>
          <p:nvPr/>
        </p:nvPicPr>
        <p:blipFill rotWithShape="1">
          <a:blip r:embed="rId4" cstate="print">
            <a:extLst>
              <a:ext uri="{28A0092B-C50C-407E-A947-70E740481C1C}">
                <a14:useLocalDpi xmlns:a14="http://schemas.microsoft.com/office/drawing/2010/main" val="0"/>
              </a:ext>
            </a:extLst>
          </a:blip>
          <a:srcRect l="1" t="30772" r="73746" b="34442"/>
          <a:stretch/>
        </p:blipFill>
        <p:spPr bwMode="auto">
          <a:xfrm>
            <a:off x="3810000" y="34825"/>
            <a:ext cx="1799590" cy="1871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C5EE3F-CD66-1043-86F1-00B306B9F980}"/>
              </a:ext>
            </a:extLst>
          </p:cNvPr>
          <p:cNvSpPr txBox="1"/>
          <p:nvPr/>
        </p:nvSpPr>
        <p:spPr>
          <a:xfrm>
            <a:off x="8153400" y="1447800"/>
            <a:ext cx="3733800" cy="2554545"/>
          </a:xfrm>
          <a:prstGeom prst="rect">
            <a:avLst/>
          </a:prstGeom>
          <a:noFill/>
        </p:spPr>
        <p:txBody>
          <a:bodyPr wrap="square" rtlCol="0">
            <a:spAutoFit/>
          </a:bodyPr>
          <a:lstStyle/>
          <a:p>
            <a:pPr algn="l"/>
            <a:r>
              <a:rPr lang="en-US" sz="2000" dirty="0">
                <a:latin typeface="Century Gothic" panose="020B0502020202020204" pitchFamily="34" charset="0"/>
              </a:rPr>
              <a:t>ChIP seq</a:t>
            </a:r>
          </a:p>
          <a:p>
            <a:pPr algn="l"/>
            <a:r>
              <a:rPr lang="en-US" sz="2000" dirty="0">
                <a:latin typeface="Century Gothic" panose="020B0502020202020204" pitchFamily="34" charset="0"/>
              </a:rPr>
              <a:t>It had the majority of reads which were located on the promoter</a:t>
            </a:r>
          </a:p>
          <a:p>
            <a:pPr algn="l"/>
            <a:r>
              <a:rPr lang="en-US" sz="2000" dirty="0" err="1">
                <a:latin typeface="Century Gothic" panose="020B0502020202020204" pitchFamily="34" charset="0"/>
              </a:rPr>
              <a:t>Perchè</a:t>
            </a:r>
            <a:r>
              <a:rPr lang="en-US" sz="2000" dirty="0">
                <a:latin typeface="Century Gothic" panose="020B0502020202020204" pitchFamily="34" charset="0"/>
              </a:rPr>
              <a:t> le </a:t>
            </a:r>
            <a:r>
              <a:rPr lang="en-US" sz="2000" dirty="0" err="1">
                <a:latin typeface="Century Gothic" panose="020B0502020202020204" pitchFamily="34" charset="0"/>
              </a:rPr>
              <a:t>sequenze</a:t>
            </a:r>
            <a:r>
              <a:rPr lang="en-US" sz="2000" dirty="0">
                <a:latin typeface="Century Gothic" panose="020B0502020202020204" pitchFamily="34" charset="0"/>
              </a:rPr>
              <a:t> </a:t>
            </a:r>
            <a:r>
              <a:rPr lang="en-US" sz="2000" dirty="0" err="1">
                <a:latin typeface="Century Gothic" panose="020B0502020202020204" pitchFamily="34" charset="0"/>
              </a:rPr>
              <a:t>sono</a:t>
            </a:r>
            <a:r>
              <a:rPr lang="en-US" sz="2000" dirty="0">
                <a:latin typeface="Century Gothic" panose="020B0502020202020204" pitchFamily="34" charset="0"/>
              </a:rPr>
              <a:t> in non coding sequences </a:t>
            </a:r>
            <a:r>
              <a:rPr lang="en-US" sz="2000" dirty="0" err="1">
                <a:latin typeface="Century Gothic" panose="020B0502020202020204" pitchFamily="34" charset="0"/>
              </a:rPr>
              <a:t>quindi</a:t>
            </a:r>
            <a:r>
              <a:rPr lang="en-US" sz="2000" dirty="0">
                <a:latin typeface="Century Gothic" panose="020B0502020202020204" pitchFamily="34" charset="0"/>
              </a:rPr>
              <a:t> </a:t>
            </a:r>
            <a:r>
              <a:rPr lang="en-US" sz="2000" dirty="0" err="1">
                <a:latin typeface="Century Gothic" panose="020B0502020202020204" pitchFamily="34" charset="0"/>
              </a:rPr>
              <a:t>adibite</a:t>
            </a:r>
            <a:r>
              <a:rPr lang="en-US" sz="2000" dirty="0">
                <a:latin typeface="Century Gothic" panose="020B0502020202020204" pitchFamily="34" charset="0"/>
              </a:rPr>
              <a:t> al binding di regulatory proteins</a:t>
            </a:r>
          </a:p>
        </p:txBody>
      </p:sp>
    </p:spTree>
    <p:extLst>
      <p:ext uri="{BB962C8B-B14F-4D97-AF65-F5344CB8AC3E}">
        <p14:creationId xmlns:p14="http://schemas.microsoft.com/office/powerpoint/2010/main" val="4022429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E9327D-CC97-4720-A848-BDFA26152BBC}"/>
              </a:ext>
            </a:extLst>
          </p:cNvPr>
          <p:cNvSpPr>
            <a:spLocks noGrp="1"/>
          </p:cNvSpPr>
          <p:nvPr>
            <p:ph type="body" sz="quarter" idx="10"/>
          </p:nvPr>
        </p:nvSpPr>
        <p:spPr/>
        <p:txBody>
          <a:bodyPr/>
          <a:lstStyle/>
          <a:p>
            <a:r>
              <a:rPr lang="en-US" dirty="0">
                <a:solidFill>
                  <a:srgbClr val="FF0000"/>
                </a:solidFill>
              </a:rPr>
              <a:t>Dataset Baratheon</a:t>
            </a:r>
          </a:p>
        </p:txBody>
      </p:sp>
      <p:sp>
        <p:nvSpPr>
          <p:cNvPr id="6" name="TextBox 5">
            <a:extLst>
              <a:ext uri="{FF2B5EF4-FFF2-40B4-BE49-F238E27FC236}">
                <a16:creationId xmlns:a16="http://schemas.microsoft.com/office/drawing/2014/main" id="{4DA387E9-5288-41BF-A71F-7DFD5CFF5421}"/>
              </a:ext>
            </a:extLst>
          </p:cNvPr>
          <p:cNvSpPr txBox="1"/>
          <p:nvPr/>
        </p:nvSpPr>
        <p:spPr>
          <a:xfrm>
            <a:off x="184501" y="1937285"/>
            <a:ext cx="8229600" cy="4365106"/>
          </a:xfrm>
          <a:prstGeom prst="rect">
            <a:avLst/>
          </a:prstGeom>
          <a:noFill/>
        </p:spPr>
        <p:txBody>
          <a:bodyPr wrap="square">
            <a:spAutoFit/>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Download: </a:t>
            </a: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2"/>
              </a:rPr>
              <a:t>https://www.dropbox.com/s/pkzry54eqb4w31y/baratheon.sorted.bam?dl=1</a:t>
            </a:r>
            <a:endParaRPr lang="en-GB"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https://www.dropbox.com/s/64p4vi1p53r8dpf/baratheon.sorted.bam.bai?dl=1</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Reference genome: human hg38</a:t>
            </a:r>
            <a:endParaRPr lang="en-GB"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Reads reported on chr6 around gene E2F3</a:t>
            </a:r>
          </a:p>
          <a:p>
            <a:pPr marL="0" marR="0" algn="just">
              <a:lnSpc>
                <a:spcPct val="107000"/>
              </a:lnSpc>
              <a:spcBef>
                <a:spcPts val="0"/>
              </a:spcBef>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Neuroblastoma dataset</a:t>
            </a:r>
          </a:p>
          <a:p>
            <a:pPr marL="0" marR="0" algn="just">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23020D0-9FCE-4CAF-A859-6F1C8132AA5A}"/>
              </a:ext>
            </a:extLst>
          </p:cNvPr>
          <p:cNvPicPr/>
          <p:nvPr/>
        </p:nvPicPr>
        <p:blipFill rotWithShape="1">
          <a:blip r:embed="rId4" cstate="print">
            <a:extLst>
              <a:ext uri="{28A0092B-C50C-407E-A947-70E740481C1C}">
                <a14:useLocalDpi xmlns:a14="http://schemas.microsoft.com/office/drawing/2010/main" val="0"/>
              </a:ext>
            </a:extLst>
          </a:blip>
          <a:srcRect l="37805" r="35252" b="65213"/>
          <a:stretch/>
        </p:blipFill>
        <p:spPr bwMode="auto">
          <a:xfrm>
            <a:off x="3962400" y="84556"/>
            <a:ext cx="1847215" cy="18719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4D8D096-7E9A-4654-81BF-151F0710FD4B}"/>
              </a:ext>
            </a:extLst>
          </p:cNvPr>
          <p:cNvPicPr/>
          <p:nvPr/>
        </p:nvPicPr>
        <p:blipFill>
          <a:blip r:embed="rId5">
            <a:extLst>
              <a:ext uri="{28A0092B-C50C-407E-A947-70E740481C1C}">
                <a14:useLocalDpi xmlns:a14="http://schemas.microsoft.com/office/drawing/2010/main" val="0"/>
              </a:ext>
            </a:extLst>
          </a:blip>
          <a:stretch>
            <a:fillRect/>
          </a:stretch>
        </p:blipFill>
        <p:spPr>
          <a:xfrm>
            <a:off x="7158647" y="3648075"/>
            <a:ext cx="3676650" cy="3209925"/>
          </a:xfrm>
          <a:prstGeom prst="rect">
            <a:avLst/>
          </a:prstGeom>
        </p:spPr>
      </p:pic>
      <p:pic>
        <p:nvPicPr>
          <p:cNvPr id="11" name="Picture 10">
            <a:extLst>
              <a:ext uri="{FF2B5EF4-FFF2-40B4-BE49-F238E27FC236}">
                <a16:creationId xmlns:a16="http://schemas.microsoft.com/office/drawing/2014/main" id="{05A1705F-0931-4093-8A03-B8106C0284CC}"/>
              </a:ext>
            </a:extLst>
          </p:cNvPr>
          <p:cNvPicPr/>
          <p:nvPr/>
        </p:nvPicPr>
        <p:blipFill>
          <a:blip r:embed="rId6">
            <a:extLst>
              <a:ext uri="{28A0092B-C50C-407E-A947-70E740481C1C}">
                <a14:useLocalDpi xmlns:a14="http://schemas.microsoft.com/office/drawing/2010/main" val="0"/>
              </a:ext>
            </a:extLst>
          </a:blip>
          <a:stretch>
            <a:fillRect/>
          </a:stretch>
        </p:blipFill>
        <p:spPr>
          <a:xfrm>
            <a:off x="485462" y="5638800"/>
            <a:ext cx="6372225" cy="771509"/>
          </a:xfrm>
          <a:prstGeom prst="rect">
            <a:avLst/>
          </a:prstGeom>
        </p:spPr>
      </p:pic>
      <p:sp>
        <p:nvSpPr>
          <p:cNvPr id="2" name="TextBox 1">
            <a:extLst>
              <a:ext uri="{FF2B5EF4-FFF2-40B4-BE49-F238E27FC236}">
                <a16:creationId xmlns:a16="http://schemas.microsoft.com/office/drawing/2014/main" id="{5CE7A499-2FB3-C031-02D8-C1E3BA692ECA}"/>
              </a:ext>
            </a:extLst>
          </p:cNvPr>
          <p:cNvSpPr txBox="1"/>
          <p:nvPr/>
        </p:nvSpPr>
        <p:spPr>
          <a:xfrm>
            <a:off x="7620000" y="1219200"/>
            <a:ext cx="4267200" cy="400110"/>
          </a:xfrm>
          <a:prstGeom prst="rect">
            <a:avLst/>
          </a:prstGeom>
          <a:noFill/>
        </p:spPr>
        <p:txBody>
          <a:bodyPr wrap="square" rtlCol="0">
            <a:spAutoFit/>
          </a:bodyPr>
          <a:lstStyle/>
          <a:p>
            <a:pPr algn="l"/>
            <a:r>
              <a:rPr lang="en-US" sz="2000" dirty="0">
                <a:latin typeface="Century Gothic" panose="020B0502020202020204" pitchFamily="34" charset="0"/>
              </a:rPr>
              <a:t>Classic RNA seq</a:t>
            </a:r>
          </a:p>
        </p:txBody>
      </p:sp>
    </p:spTree>
    <p:extLst>
      <p:ext uri="{BB962C8B-B14F-4D97-AF65-F5344CB8AC3E}">
        <p14:creationId xmlns:p14="http://schemas.microsoft.com/office/powerpoint/2010/main" val="758445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71543C-0214-B275-ACDF-2E897003A3D5}"/>
              </a:ext>
            </a:extLst>
          </p:cNvPr>
          <p:cNvSpPr>
            <a:spLocks noGrp="1"/>
          </p:cNvSpPr>
          <p:nvPr>
            <p:ph type="body" sz="quarter" idx="10"/>
          </p:nvPr>
        </p:nvSpPr>
        <p:spPr/>
        <p:txBody>
          <a:bodyPr/>
          <a:lstStyle/>
          <a:p>
            <a:r>
              <a:rPr lang="en-US" dirty="0"/>
              <a:t>IGV coloring (default)</a:t>
            </a:r>
          </a:p>
        </p:txBody>
      </p:sp>
      <p:pic>
        <p:nvPicPr>
          <p:cNvPr id="5" name="Picture 4">
            <a:extLst>
              <a:ext uri="{FF2B5EF4-FFF2-40B4-BE49-F238E27FC236}">
                <a16:creationId xmlns:a16="http://schemas.microsoft.com/office/drawing/2014/main" id="{5BA3CF89-656E-858F-9215-555526D9276D}"/>
              </a:ext>
            </a:extLst>
          </p:cNvPr>
          <p:cNvPicPr>
            <a:picLocks noChangeAspect="1"/>
          </p:cNvPicPr>
          <p:nvPr/>
        </p:nvPicPr>
        <p:blipFill>
          <a:blip r:embed="rId2"/>
          <a:stretch>
            <a:fillRect/>
          </a:stretch>
        </p:blipFill>
        <p:spPr>
          <a:xfrm>
            <a:off x="762000" y="914400"/>
            <a:ext cx="10366286" cy="5183143"/>
          </a:xfrm>
          <a:prstGeom prst="rect">
            <a:avLst/>
          </a:prstGeom>
        </p:spPr>
      </p:pic>
    </p:spTree>
    <p:extLst>
      <p:ext uri="{BB962C8B-B14F-4D97-AF65-F5344CB8AC3E}">
        <p14:creationId xmlns:p14="http://schemas.microsoft.com/office/powerpoint/2010/main" val="1361150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53E62C-5B9D-456A-A271-1A484803BEA8}"/>
              </a:ext>
            </a:extLst>
          </p:cNvPr>
          <p:cNvSpPr>
            <a:spLocks noGrp="1"/>
          </p:cNvSpPr>
          <p:nvPr>
            <p:ph type="body" sz="quarter" idx="10"/>
          </p:nvPr>
        </p:nvSpPr>
        <p:spPr>
          <a:xfrm>
            <a:off x="228600" y="2819400"/>
            <a:ext cx="11641137" cy="1278719"/>
          </a:xfrm>
        </p:spPr>
        <p:txBody>
          <a:bodyPr/>
          <a:lstStyle/>
          <a:p>
            <a:pPr algn="ctr"/>
            <a:r>
              <a:rPr lang="en-US"/>
              <a:t>File Formats of Next Generation Sequencing</a:t>
            </a:r>
            <a:endParaRPr lang="en-US" dirty="0"/>
          </a:p>
        </p:txBody>
      </p:sp>
    </p:spTree>
    <p:extLst>
      <p:ext uri="{BB962C8B-B14F-4D97-AF65-F5344CB8AC3E}">
        <p14:creationId xmlns:p14="http://schemas.microsoft.com/office/powerpoint/2010/main" val="1099184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D4693C-853E-42F7-9D38-42E512D73D56}"/>
              </a:ext>
            </a:extLst>
          </p:cNvPr>
          <p:cNvSpPr>
            <a:spLocks noGrp="1"/>
          </p:cNvSpPr>
          <p:nvPr>
            <p:ph type="body" sz="quarter" idx="10"/>
          </p:nvPr>
        </p:nvSpPr>
        <p:spPr/>
        <p:txBody>
          <a:bodyPr/>
          <a:lstStyle/>
          <a:p>
            <a:r>
              <a:rPr lang="en-US"/>
              <a:t>Fragmentation of cDNA</a:t>
            </a:r>
          </a:p>
        </p:txBody>
      </p:sp>
      <p:cxnSp>
        <p:nvCxnSpPr>
          <p:cNvPr id="11" name="Straight Connector 10">
            <a:extLst>
              <a:ext uri="{FF2B5EF4-FFF2-40B4-BE49-F238E27FC236}">
                <a16:creationId xmlns:a16="http://schemas.microsoft.com/office/drawing/2014/main" id="{A1105EB9-C422-4BA1-8794-1221D897C2DC}"/>
              </a:ext>
            </a:extLst>
          </p:cNvPr>
          <p:cNvCxnSpPr/>
          <p:nvPr/>
        </p:nvCxnSpPr>
        <p:spPr>
          <a:xfrm>
            <a:off x="685800" y="15240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33CEE1-AE7D-4F13-926A-6F866A3178CB}"/>
              </a:ext>
            </a:extLst>
          </p:cNvPr>
          <p:cNvCxnSpPr/>
          <p:nvPr/>
        </p:nvCxnSpPr>
        <p:spPr>
          <a:xfrm>
            <a:off x="685800" y="3048000"/>
            <a:ext cx="39624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436372-B876-4577-BF20-53AB45643588}"/>
              </a:ext>
            </a:extLst>
          </p:cNvPr>
          <p:cNvCxnSpPr/>
          <p:nvPr/>
        </p:nvCxnSpPr>
        <p:spPr>
          <a:xfrm>
            <a:off x="685800" y="4648200"/>
            <a:ext cx="3962400" cy="0"/>
          </a:xfrm>
          <a:prstGeom prst="line">
            <a:avLst/>
          </a:prstGeom>
          <a:ln w="57150">
            <a:solidFill>
              <a:srgbClr val="9F1370"/>
            </a:solidFill>
          </a:ln>
        </p:spPr>
        <p:style>
          <a:lnRef idx="1">
            <a:schemeClr val="accent1"/>
          </a:lnRef>
          <a:fillRef idx="0">
            <a:schemeClr val="accent1"/>
          </a:fillRef>
          <a:effectRef idx="0">
            <a:schemeClr val="accent1"/>
          </a:effectRef>
          <a:fontRef idx="minor">
            <a:schemeClr val="tx1"/>
          </a:fontRef>
        </p:style>
      </p:cxnSp>
      <p:sp>
        <p:nvSpPr>
          <p:cNvPr id="14" name="Right Brace 13">
            <a:extLst>
              <a:ext uri="{FF2B5EF4-FFF2-40B4-BE49-F238E27FC236}">
                <a16:creationId xmlns:a16="http://schemas.microsoft.com/office/drawing/2014/main" id="{84AAA5F1-3E45-4671-A517-C7C54031BD2F}"/>
              </a:ext>
            </a:extLst>
          </p:cNvPr>
          <p:cNvSpPr/>
          <p:nvPr/>
        </p:nvSpPr>
        <p:spPr>
          <a:xfrm>
            <a:off x="5791200" y="1143000"/>
            <a:ext cx="533400" cy="38862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4111C99-4672-4879-B285-8F944B37CF45}"/>
              </a:ext>
            </a:extLst>
          </p:cNvPr>
          <p:cNvCxnSpPr>
            <a:cxnSpLocks/>
          </p:cNvCxnSpPr>
          <p:nvPr/>
        </p:nvCxnSpPr>
        <p:spPr>
          <a:xfrm flipV="1">
            <a:off x="7620000" y="2286000"/>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26C717-C75C-4636-B028-05CB1E86ABA0}"/>
              </a:ext>
            </a:extLst>
          </p:cNvPr>
          <p:cNvCxnSpPr>
            <a:cxnSpLocks/>
          </p:cNvCxnSpPr>
          <p:nvPr/>
        </p:nvCxnSpPr>
        <p:spPr>
          <a:xfrm flipH="1">
            <a:off x="7497536" y="2743200"/>
            <a:ext cx="266700" cy="381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CB849F-D91B-4D01-B001-8E8E7E6D7997}"/>
              </a:ext>
            </a:extLst>
          </p:cNvPr>
          <p:cNvCxnSpPr>
            <a:cxnSpLocks/>
          </p:cNvCxnSpPr>
          <p:nvPr/>
        </p:nvCxnSpPr>
        <p:spPr>
          <a:xfrm flipV="1">
            <a:off x="9067800" y="1705587"/>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24E9090-F919-424F-AC53-9E81FEA2E525}"/>
              </a:ext>
            </a:extLst>
          </p:cNvPr>
          <p:cNvCxnSpPr>
            <a:cxnSpLocks/>
          </p:cNvCxnSpPr>
          <p:nvPr/>
        </p:nvCxnSpPr>
        <p:spPr>
          <a:xfrm>
            <a:off x="7353300" y="1675169"/>
            <a:ext cx="533400" cy="501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4BB2AA-8009-4495-8330-B07AFF2919ED}"/>
              </a:ext>
            </a:extLst>
          </p:cNvPr>
          <p:cNvCxnSpPr>
            <a:cxnSpLocks/>
          </p:cNvCxnSpPr>
          <p:nvPr/>
        </p:nvCxnSpPr>
        <p:spPr>
          <a:xfrm flipV="1">
            <a:off x="9274629" y="2572701"/>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1F578B-C505-4D61-B883-A99165C05A06}"/>
              </a:ext>
            </a:extLst>
          </p:cNvPr>
          <p:cNvCxnSpPr>
            <a:cxnSpLocks/>
          </p:cNvCxnSpPr>
          <p:nvPr/>
        </p:nvCxnSpPr>
        <p:spPr>
          <a:xfrm>
            <a:off x="8458200" y="2024844"/>
            <a:ext cx="457200" cy="2286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CD871F-0BDF-41A4-B3F4-351C0A2E89BD}"/>
              </a:ext>
            </a:extLst>
          </p:cNvPr>
          <p:cNvCxnSpPr>
            <a:cxnSpLocks/>
          </p:cNvCxnSpPr>
          <p:nvPr/>
        </p:nvCxnSpPr>
        <p:spPr>
          <a:xfrm flipV="1">
            <a:off x="9220200" y="3657600"/>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C2F037-8CCD-4757-8B1F-335863D68A7D}"/>
              </a:ext>
            </a:extLst>
          </p:cNvPr>
          <p:cNvCxnSpPr>
            <a:cxnSpLocks/>
          </p:cNvCxnSpPr>
          <p:nvPr/>
        </p:nvCxnSpPr>
        <p:spPr>
          <a:xfrm flipV="1">
            <a:off x="8382000" y="3429000"/>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DEF8EE3-40E1-415C-B566-6CF806DA24F7}"/>
              </a:ext>
            </a:extLst>
          </p:cNvPr>
          <p:cNvCxnSpPr/>
          <p:nvPr/>
        </p:nvCxnSpPr>
        <p:spPr>
          <a:xfrm>
            <a:off x="685800" y="1725365"/>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2315DE3-D3D1-4803-B175-3AFB382C462F}"/>
              </a:ext>
            </a:extLst>
          </p:cNvPr>
          <p:cNvCxnSpPr/>
          <p:nvPr/>
        </p:nvCxnSpPr>
        <p:spPr>
          <a:xfrm>
            <a:off x="685800" y="1905000"/>
            <a:ext cx="39624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646B3B-FBA4-441E-AA31-1CB83064DBE5}"/>
              </a:ext>
            </a:extLst>
          </p:cNvPr>
          <p:cNvCxnSpPr/>
          <p:nvPr/>
        </p:nvCxnSpPr>
        <p:spPr>
          <a:xfrm>
            <a:off x="685800" y="3276600"/>
            <a:ext cx="39624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D7000FB-D419-47B1-BD9A-19C7E450D6D6}"/>
              </a:ext>
            </a:extLst>
          </p:cNvPr>
          <p:cNvCxnSpPr>
            <a:cxnSpLocks/>
          </p:cNvCxnSpPr>
          <p:nvPr/>
        </p:nvCxnSpPr>
        <p:spPr>
          <a:xfrm>
            <a:off x="7573736" y="3619500"/>
            <a:ext cx="381000" cy="762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74D79DA-59E4-4000-B9C6-0E9C00F7CB6C}"/>
              </a:ext>
            </a:extLst>
          </p:cNvPr>
          <p:cNvCxnSpPr>
            <a:cxnSpLocks/>
          </p:cNvCxnSpPr>
          <p:nvPr/>
        </p:nvCxnSpPr>
        <p:spPr>
          <a:xfrm>
            <a:off x="8191500" y="2743200"/>
            <a:ext cx="381000" cy="762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06556B-12B1-4152-BD34-F9F0F8A782A3}"/>
              </a:ext>
            </a:extLst>
          </p:cNvPr>
          <p:cNvCxnSpPr>
            <a:cxnSpLocks/>
          </p:cNvCxnSpPr>
          <p:nvPr/>
        </p:nvCxnSpPr>
        <p:spPr>
          <a:xfrm>
            <a:off x="9220200" y="3238500"/>
            <a:ext cx="381000" cy="762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D8CA7FB-00D9-47B3-8392-6755BC0B24F6}"/>
              </a:ext>
            </a:extLst>
          </p:cNvPr>
          <p:cNvCxnSpPr>
            <a:cxnSpLocks/>
          </p:cNvCxnSpPr>
          <p:nvPr/>
        </p:nvCxnSpPr>
        <p:spPr>
          <a:xfrm>
            <a:off x="8305800" y="4152900"/>
            <a:ext cx="381000" cy="762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85E0DE8-0CDF-4296-844E-41F5AE2393ED}"/>
              </a:ext>
            </a:extLst>
          </p:cNvPr>
          <p:cNvCxnSpPr>
            <a:cxnSpLocks/>
          </p:cNvCxnSpPr>
          <p:nvPr/>
        </p:nvCxnSpPr>
        <p:spPr>
          <a:xfrm flipV="1">
            <a:off x="7590064" y="4162697"/>
            <a:ext cx="419100" cy="152400"/>
          </a:xfrm>
          <a:prstGeom prst="line">
            <a:avLst/>
          </a:prstGeom>
          <a:ln w="57150">
            <a:solidFill>
              <a:srgbClr val="9F137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733DC1-45B4-4445-A2F8-599CFD6A73A0}"/>
              </a:ext>
            </a:extLst>
          </p:cNvPr>
          <p:cNvCxnSpPr>
            <a:cxnSpLocks/>
          </p:cNvCxnSpPr>
          <p:nvPr/>
        </p:nvCxnSpPr>
        <p:spPr>
          <a:xfrm>
            <a:off x="8290016" y="1537265"/>
            <a:ext cx="396784" cy="188100"/>
          </a:xfrm>
          <a:prstGeom prst="line">
            <a:avLst/>
          </a:prstGeom>
          <a:ln w="57150">
            <a:solidFill>
              <a:srgbClr val="9F137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7CCB639-45F3-419E-9ABC-E74A6E1A74C1}"/>
              </a:ext>
            </a:extLst>
          </p:cNvPr>
          <p:cNvSpPr txBox="1"/>
          <p:nvPr/>
        </p:nvSpPr>
        <p:spPr>
          <a:xfrm>
            <a:off x="6712676" y="5182831"/>
            <a:ext cx="3948248" cy="646331"/>
          </a:xfrm>
          <a:prstGeom prst="rect">
            <a:avLst/>
          </a:prstGeom>
          <a:noFill/>
        </p:spPr>
        <p:txBody>
          <a:bodyPr wrap="square">
            <a:spAutoFit/>
          </a:bodyPr>
          <a:lstStyle/>
          <a:p>
            <a:pPr algn="ctr"/>
            <a:r>
              <a:rPr lang="en-US" sz="1800">
                <a:latin typeface="Century Gothic" panose="020B0502020202020204" pitchFamily="34" charset="0"/>
              </a:rPr>
              <a:t>Number of fragments is proportional to gene expression</a:t>
            </a:r>
            <a:endParaRPr lang="en-US" sz="1800" dirty="0">
              <a:latin typeface="Century Gothic" panose="020B0502020202020204" pitchFamily="34" charset="0"/>
            </a:endParaRPr>
          </a:p>
        </p:txBody>
      </p:sp>
    </p:spTree>
    <p:extLst>
      <p:ext uri="{BB962C8B-B14F-4D97-AF65-F5344CB8AC3E}">
        <p14:creationId xmlns:p14="http://schemas.microsoft.com/office/powerpoint/2010/main" val="1170040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1AB89C-CE01-4A4B-9000-3F39096CBFC2}"/>
              </a:ext>
            </a:extLst>
          </p:cNvPr>
          <p:cNvSpPr>
            <a:spLocks noGrp="1"/>
          </p:cNvSpPr>
          <p:nvPr>
            <p:ph type="body" sz="quarter" idx="11"/>
          </p:nvPr>
        </p:nvSpPr>
        <p:spPr>
          <a:xfrm>
            <a:off x="323056" y="1066800"/>
            <a:ext cx="11233149" cy="5486400"/>
          </a:xfrm>
        </p:spPr>
        <p:txBody>
          <a:bodyPr/>
          <a:lstStyle/>
          <a:p>
            <a:r>
              <a:rPr lang="en-US" b="1" dirty="0"/>
              <a:t>FASTA</a:t>
            </a:r>
            <a:r>
              <a:rPr lang="en-US" dirty="0"/>
              <a:t>: entire genome sequence</a:t>
            </a:r>
          </a:p>
          <a:p>
            <a:pPr lvl="1"/>
            <a:endParaRPr lang="en-US" sz="2400" dirty="0"/>
          </a:p>
          <a:p>
            <a:r>
              <a:rPr lang="en-US" b="1" dirty="0"/>
              <a:t>FASTQ</a:t>
            </a:r>
            <a:r>
              <a:rPr lang="en-US" dirty="0"/>
              <a:t>: sequence format for many sequenced reads, each nucleotide is associated with a quality score</a:t>
            </a:r>
          </a:p>
          <a:p>
            <a:endParaRPr lang="en-US" b="1" dirty="0"/>
          </a:p>
          <a:p>
            <a:r>
              <a:rPr lang="en-US" b="1" dirty="0"/>
              <a:t>BAM</a:t>
            </a:r>
            <a:r>
              <a:rPr lang="en-US" dirty="0"/>
              <a:t>: reads aligned on a genome. </a:t>
            </a:r>
            <a:r>
              <a:rPr lang="en-US" b="1" dirty="0"/>
              <a:t>SAM</a:t>
            </a:r>
            <a:r>
              <a:rPr lang="en-US" dirty="0"/>
              <a:t> is the unzipped, text version of it</a:t>
            </a:r>
          </a:p>
          <a:p>
            <a:endParaRPr lang="en-US" dirty="0"/>
          </a:p>
          <a:p>
            <a:r>
              <a:rPr lang="en-US" b="1" dirty="0"/>
              <a:t>BED</a:t>
            </a:r>
            <a:r>
              <a:rPr lang="en-US" dirty="0"/>
              <a:t>: genomic regions</a:t>
            </a:r>
          </a:p>
          <a:p>
            <a:endParaRPr lang="en-US" dirty="0"/>
          </a:p>
          <a:p>
            <a:r>
              <a:rPr lang="en-US" b="1" dirty="0"/>
              <a:t>GFF3 or GTF</a:t>
            </a:r>
            <a:r>
              <a:rPr lang="en-US" dirty="0"/>
              <a:t>: hierarchical gene structure</a:t>
            </a:r>
          </a:p>
          <a:p>
            <a:endParaRPr lang="en-US" dirty="0"/>
          </a:p>
          <a:p>
            <a:r>
              <a:rPr lang="en-US" b="1" dirty="0"/>
              <a:t>WIG or BIGWIG</a:t>
            </a:r>
            <a:r>
              <a:rPr lang="en-US" dirty="0"/>
              <a:t>: coverage</a:t>
            </a:r>
          </a:p>
        </p:txBody>
      </p:sp>
      <p:sp>
        <p:nvSpPr>
          <p:cNvPr id="3" name="Text Placeholder 2">
            <a:extLst>
              <a:ext uri="{FF2B5EF4-FFF2-40B4-BE49-F238E27FC236}">
                <a16:creationId xmlns:a16="http://schemas.microsoft.com/office/drawing/2014/main" id="{1A478317-E665-4E05-9985-9309A3B448DB}"/>
              </a:ext>
            </a:extLst>
          </p:cNvPr>
          <p:cNvSpPr>
            <a:spLocks noGrp="1"/>
          </p:cNvSpPr>
          <p:nvPr>
            <p:ph type="body" sz="quarter" idx="10"/>
          </p:nvPr>
        </p:nvSpPr>
        <p:spPr/>
        <p:txBody>
          <a:bodyPr/>
          <a:lstStyle/>
          <a:p>
            <a:r>
              <a:rPr lang="en-US" dirty="0"/>
              <a:t>Some File formats loadable on IGV</a:t>
            </a:r>
          </a:p>
        </p:txBody>
      </p:sp>
      <p:sp>
        <p:nvSpPr>
          <p:cNvPr id="6" name="TextBox 5">
            <a:extLst>
              <a:ext uri="{FF2B5EF4-FFF2-40B4-BE49-F238E27FC236}">
                <a16:creationId xmlns:a16="http://schemas.microsoft.com/office/drawing/2014/main" id="{61DF41F0-490A-4FC1-8575-C3847F9CB4B9}"/>
              </a:ext>
            </a:extLst>
          </p:cNvPr>
          <p:cNvSpPr txBox="1"/>
          <p:nvPr/>
        </p:nvSpPr>
        <p:spPr>
          <a:xfrm>
            <a:off x="6553200" y="5662360"/>
            <a:ext cx="5638800" cy="1169551"/>
          </a:xfrm>
          <a:prstGeom prst="rect">
            <a:avLst/>
          </a:prstGeom>
          <a:solidFill>
            <a:schemeClr val="bg1"/>
          </a:solidFill>
        </p:spPr>
        <p:txBody>
          <a:bodyPr wrap="square">
            <a:spAutoFit/>
          </a:bodyPr>
          <a:lstStyle/>
          <a:p>
            <a:pPr lvl="1"/>
            <a:r>
              <a:rPr lang="en-US" sz="1400" dirty="0"/>
              <a:t>Tip: Use Notepad++ to visualize large text files</a:t>
            </a:r>
            <a:endParaRPr lang="en-US" sz="1400" dirty="0">
              <a:hlinkClick r:id="rId2"/>
            </a:endParaRPr>
          </a:p>
          <a:p>
            <a:pPr lvl="1"/>
            <a:r>
              <a:rPr lang="en-US" sz="1400" dirty="0">
                <a:hlinkClick r:id="rId2"/>
              </a:rPr>
              <a:t>https://notepad-plus-plus.org/downloads/</a:t>
            </a:r>
            <a:endParaRPr lang="en-US" sz="1400" dirty="0"/>
          </a:p>
          <a:p>
            <a:pPr lvl="1"/>
            <a:endParaRPr lang="en-US" sz="1400" dirty="0"/>
          </a:p>
          <a:p>
            <a:pPr lvl="1"/>
            <a:r>
              <a:rPr lang="en-US" sz="1400" dirty="0"/>
              <a:t>SAM, BAM, BED, GFF3, GTF, WIG and BIGWIG all use tab to separate fields. They are “tab-separated”</a:t>
            </a:r>
          </a:p>
        </p:txBody>
      </p:sp>
      <p:pic>
        <p:nvPicPr>
          <p:cNvPr id="10" name="Picture 9">
            <a:extLst>
              <a:ext uri="{FF2B5EF4-FFF2-40B4-BE49-F238E27FC236}">
                <a16:creationId xmlns:a16="http://schemas.microsoft.com/office/drawing/2014/main" id="{CEFEE1E5-ADBD-44A2-98EF-F9DBEB34C50B}"/>
              </a:ext>
            </a:extLst>
          </p:cNvPr>
          <p:cNvPicPr>
            <a:picLocks noChangeAspect="1"/>
          </p:cNvPicPr>
          <p:nvPr/>
        </p:nvPicPr>
        <p:blipFill>
          <a:blip r:embed="rId3"/>
          <a:stretch>
            <a:fillRect/>
          </a:stretch>
        </p:blipFill>
        <p:spPr>
          <a:xfrm>
            <a:off x="10134600" y="4191000"/>
            <a:ext cx="1544877" cy="1524000"/>
          </a:xfrm>
          <a:prstGeom prst="rect">
            <a:avLst/>
          </a:prstGeom>
        </p:spPr>
      </p:pic>
      <p:pic>
        <p:nvPicPr>
          <p:cNvPr id="4098" name="Picture 2" descr="Which key functions as the opposite of the tab key? - Quora">
            <a:extLst>
              <a:ext uri="{FF2B5EF4-FFF2-40B4-BE49-F238E27FC236}">
                <a16:creationId xmlns:a16="http://schemas.microsoft.com/office/drawing/2014/main" id="{F92C1E39-6BC2-41B7-AF2E-7D81E73C37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0620" y="6110187"/>
            <a:ext cx="885825" cy="70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841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8FA7F-09C5-4248-881F-CAE05F8F37BE}"/>
              </a:ext>
            </a:extLst>
          </p:cNvPr>
          <p:cNvSpPr>
            <a:spLocks noGrp="1"/>
          </p:cNvSpPr>
          <p:nvPr>
            <p:ph type="body" sz="quarter" idx="11"/>
          </p:nvPr>
        </p:nvSpPr>
        <p:spPr>
          <a:xfrm>
            <a:off x="527051" y="836712"/>
            <a:ext cx="11233149" cy="5640287"/>
          </a:xfrm>
        </p:spPr>
        <p:txBody>
          <a:bodyPr/>
          <a:lstStyle/>
          <a:p>
            <a:r>
              <a:rPr lang="en-US" dirty="0"/>
              <a:t>Windows:</a:t>
            </a:r>
          </a:p>
          <a:p>
            <a:pPr lvl="1"/>
            <a:r>
              <a:rPr lang="en-US" dirty="0"/>
              <a:t>Notepad++</a:t>
            </a:r>
          </a:p>
          <a:p>
            <a:pPr lvl="1"/>
            <a:r>
              <a:rPr lang="en-US" dirty="0"/>
              <a:t>Sublime Text</a:t>
            </a:r>
          </a:p>
          <a:p>
            <a:pPr lvl="1"/>
            <a:endParaRPr lang="en-US" dirty="0"/>
          </a:p>
          <a:p>
            <a:r>
              <a:rPr lang="en-US" dirty="0" err="1"/>
              <a:t>MacOSX</a:t>
            </a:r>
            <a:endParaRPr lang="en-US" dirty="0"/>
          </a:p>
          <a:p>
            <a:pPr lvl="1"/>
            <a:r>
              <a:rPr lang="en-US" dirty="0"/>
              <a:t>Sublime Text</a:t>
            </a:r>
          </a:p>
          <a:p>
            <a:pPr lvl="1"/>
            <a:endParaRPr lang="en-US" dirty="0"/>
          </a:p>
          <a:p>
            <a:pPr lvl="1"/>
            <a:endParaRPr lang="en-US" dirty="0"/>
          </a:p>
          <a:p>
            <a:r>
              <a:rPr lang="en-US" dirty="0"/>
              <a:t>Features</a:t>
            </a:r>
          </a:p>
          <a:p>
            <a:pPr lvl="1"/>
            <a:r>
              <a:rPr lang="en-US" dirty="0"/>
              <a:t>They can open larger files than Notepad/</a:t>
            </a:r>
            <a:r>
              <a:rPr lang="en-US" dirty="0" err="1"/>
              <a:t>Textedit</a:t>
            </a:r>
            <a:endParaRPr lang="en-US" dirty="0"/>
          </a:p>
          <a:p>
            <a:pPr lvl="1"/>
            <a:r>
              <a:rPr lang="en-US" dirty="0"/>
              <a:t>They show the LINE NUMBER</a:t>
            </a:r>
          </a:p>
          <a:p>
            <a:pPr lvl="1"/>
            <a:r>
              <a:rPr lang="en-US" dirty="0"/>
              <a:t>They can turn on and off word wrapping</a:t>
            </a:r>
          </a:p>
          <a:p>
            <a:pPr lvl="1"/>
            <a:r>
              <a:rPr lang="en-US" dirty="0"/>
              <a:t>They can highlight code and special file types automatically</a:t>
            </a:r>
          </a:p>
        </p:txBody>
      </p:sp>
      <p:sp>
        <p:nvSpPr>
          <p:cNvPr id="3" name="Text Placeholder 2">
            <a:extLst>
              <a:ext uri="{FF2B5EF4-FFF2-40B4-BE49-F238E27FC236}">
                <a16:creationId xmlns:a16="http://schemas.microsoft.com/office/drawing/2014/main" id="{A7A3099D-60FA-1335-B323-E6D0471D8072}"/>
              </a:ext>
            </a:extLst>
          </p:cNvPr>
          <p:cNvSpPr>
            <a:spLocks noGrp="1"/>
          </p:cNvSpPr>
          <p:nvPr>
            <p:ph type="body" sz="quarter" idx="10"/>
          </p:nvPr>
        </p:nvSpPr>
        <p:spPr/>
        <p:txBody>
          <a:bodyPr/>
          <a:lstStyle/>
          <a:p>
            <a:r>
              <a:rPr lang="en-US" dirty="0"/>
              <a:t>Good Free Editors for any text file</a:t>
            </a:r>
          </a:p>
        </p:txBody>
      </p:sp>
      <p:pic>
        <p:nvPicPr>
          <p:cNvPr id="4" name="Picture 3">
            <a:extLst>
              <a:ext uri="{FF2B5EF4-FFF2-40B4-BE49-F238E27FC236}">
                <a16:creationId xmlns:a16="http://schemas.microsoft.com/office/drawing/2014/main" id="{09682419-2FB9-2664-CD89-82A9D16C85A9}"/>
              </a:ext>
            </a:extLst>
          </p:cNvPr>
          <p:cNvPicPr>
            <a:picLocks noChangeAspect="1"/>
          </p:cNvPicPr>
          <p:nvPr/>
        </p:nvPicPr>
        <p:blipFill>
          <a:blip r:embed="rId2"/>
          <a:stretch>
            <a:fillRect/>
          </a:stretch>
        </p:blipFill>
        <p:spPr>
          <a:xfrm>
            <a:off x="4038600" y="914400"/>
            <a:ext cx="1544877" cy="1524000"/>
          </a:xfrm>
          <a:prstGeom prst="rect">
            <a:avLst/>
          </a:prstGeom>
        </p:spPr>
      </p:pic>
      <p:pic>
        <p:nvPicPr>
          <p:cNvPr id="1026" name="Picture 2" descr="Sublime Text - Text Editing, Done Right">
            <a:extLst>
              <a:ext uri="{FF2B5EF4-FFF2-40B4-BE49-F238E27FC236}">
                <a16:creationId xmlns:a16="http://schemas.microsoft.com/office/drawing/2014/main" id="{14324B3F-D5A5-8E9B-E72A-29E795251A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2654425"/>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Calcpad with Notepad++ | Calcpad">
            <a:extLst>
              <a:ext uri="{FF2B5EF4-FFF2-40B4-BE49-F238E27FC236}">
                <a16:creationId xmlns:a16="http://schemas.microsoft.com/office/drawing/2014/main" id="{1D309F48-3B6C-A0B4-0081-CF94D3255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535" y="1066800"/>
            <a:ext cx="4935128"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06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B7C463-B7E0-4ECF-9133-0576DC2D0207}"/>
              </a:ext>
            </a:extLst>
          </p:cNvPr>
          <p:cNvSpPr>
            <a:spLocks noGrp="1"/>
          </p:cNvSpPr>
          <p:nvPr>
            <p:ph type="body" sz="quarter" idx="11"/>
          </p:nvPr>
        </p:nvSpPr>
        <p:spPr>
          <a:xfrm>
            <a:off x="527051" y="683185"/>
            <a:ext cx="11233149" cy="1449287"/>
          </a:xfrm>
        </p:spPr>
        <p:txBody>
          <a:bodyPr/>
          <a:lstStyle/>
          <a:p>
            <a:r>
              <a:rPr lang="en-US" sz="2000" dirty="0"/>
              <a:t>Can be a huge file (e.g. human genomes, ~3 billion bytes, i.e., 3GB)</a:t>
            </a:r>
          </a:p>
          <a:p>
            <a:r>
              <a:rPr lang="en-US" sz="2000" dirty="0"/>
              <a:t>Usually zipped (compressed </a:t>
            </a:r>
            <a:r>
              <a:rPr lang="en-US" sz="2000"/>
              <a:t>to save space): </a:t>
            </a:r>
            <a:r>
              <a:rPr lang="en-US" sz="2000" dirty="0"/>
              <a:t>.</a:t>
            </a:r>
            <a:r>
              <a:rPr lang="en-US" sz="2000" dirty="0" err="1"/>
              <a:t>gz</a:t>
            </a:r>
            <a:r>
              <a:rPr lang="en-US" sz="2000" dirty="0"/>
              <a:t>, .zip</a:t>
            </a:r>
          </a:p>
          <a:p>
            <a:r>
              <a:rPr lang="en-US" sz="2000" dirty="0"/>
              <a:t>It can have multiple headers, starting with &gt;</a:t>
            </a:r>
          </a:p>
          <a:p>
            <a:r>
              <a:rPr lang="en-US" sz="2000" dirty="0"/>
              <a:t>Example: </a:t>
            </a:r>
            <a:r>
              <a:rPr lang="en-US" sz="1800" dirty="0">
                <a:hlinkClick r:id="rId2"/>
              </a:rPr>
              <a:t>https://www.dropbox.com/s/al8hm4zth54pafu/read1.fa?dl=0</a:t>
            </a:r>
            <a:endParaRPr lang="en-US" sz="2000" dirty="0"/>
          </a:p>
        </p:txBody>
      </p:sp>
      <p:sp>
        <p:nvSpPr>
          <p:cNvPr id="3" name="Text Placeholder 2">
            <a:extLst>
              <a:ext uri="{FF2B5EF4-FFF2-40B4-BE49-F238E27FC236}">
                <a16:creationId xmlns:a16="http://schemas.microsoft.com/office/drawing/2014/main" id="{25611B15-1FD3-415F-B5E8-41B799EFCC35}"/>
              </a:ext>
            </a:extLst>
          </p:cNvPr>
          <p:cNvSpPr>
            <a:spLocks noGrp="1"/>
          </p:cNvSpPr>
          <p:nvPr>
            <p:ph type="body" sz="quarter" idx="10"/>
          </p:nvPr>
        </p:nvSpPr>
        <p:spPr/>
        <p:txBody>
          <a:bodyPr/>
          <a:lstStyle/>
          <a:p>
            <a:r>
              <a:rPr lang="en-US" dirty="0"/>
              <a:t>The FASTA file format</a:t>
            </a:r>
          </a:p>
        </p:txBody>
      </p:sp>
      <p:sp>
        <p:nvSpPr>
          <p:cNvPr id="7" name="Text Placeholder 1">
            <a:extLst>
              <a:ext uri="{FF2B5EF4-FFF2-40B4-BE49-F238E27FC236}">
                <a16:creationId xmlns:a16="http://schemas.microsoft.com/office/drawing/2014/main" id="{C98E620C-159B-47D5-8C8A-FA01082D32D2}"/>
              </a:ext>
            </a:extLst>
          </p:cNvPr>
          <p:cNvSpPr txBox="1">
            <a:spLocks/>
          </p:cNvSpPr>
          <p:nvPr/>
        </p:nvSpPr>
        <p:spPr>
          <a:xfrm>
            <a:off x="527051" y="2912062"/>
            <a:ext cx="11233149" cy="2438400"/>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It contains less information than FASTQ: no quality associated to each nucleotide</a:t>
            </a:r>
          </a:p>
          <a:p>
            <a:r>
              <a:rPr lang="en-US" sz="2000" dirty="0"/>
              <a:t>FASTA is usually for sequences we trust fully, e.g. validated genomes, proteins, transcripts</a:t>
            </a:r>
          </a:p>
          <a:p>
            <a:pPr algn="l"/>
            <a:r>
              <a:rPr lang="en-US" sz="2000" dirty="0">
                <a:latin typeface="Century Gothic" panose="020B0502020202020204" pitchFamily="34" charset="0"/>
              </a:rPr>
              <a:t>FASTA </a:t>
            </a:r>
            <a:r>
              <a:rPr lang="en-US" sz="2000" b="1" i="1" dirty="0">
                <a:latin typeface="Century Gothic" panose="020B0502020202020204" pitchFamily="34" charset="0"/>
              </a:rPr>
              <a:t>can</a:t>
            </a:r>
            <a:r>
              <a:rPr lang="en-US" sz="2000" dirty="0">
                <a:latin typeface="Century Gothic" panose="020B0502020202020204" pitchFamily="34" charset="0"/>
              </a:rPr>
              <a:t> be loaded on IGV as a reference genome</a:t>
            </a:r>
          </a:p>
          <a:p>
            <a:pPr algn="l"/>
            <a:r>
              <a:rPr lang="en-US" sz="2000" dirty="0">
                <a:latin typeface="Century Gothic" panose="020B0502020202020204" pitchFamily="34" charset="0"/>
              </a:rPr>
              <a:t>IGV (local and web) have preloaded genomes in FASTA format</a:t>
            </a:r>
          </a:p>
          <a:p>
            <a:endParaRPr lang="en-US" sz="2000" b="1" dirty="0"/>
          </a:p>
          <a:p>
            <a:r>
              <a:rPr lang="en-US" sz="2000" dirty="0"/>
              <a:t>Check the comparison with the FASTQ file: </a:t>
            </a:r>
            <a:r>
              <a:rPr lang="en-US" sz="1800" dirty="0">
                <a:hlinkClick r:id="rId3"/>
              </a:rPr>
              <a:t>https://www.dropbox.com/s/y89s1vo3rsk4f5w/read1.fq?dl=0</a:t>
            </a:r>
            <a:endParaRPr lang="en-US" sz="2000" dirty="0"/>
          </a:p>
        </p:txBody>
      </p:sp>
      <p:pic>
        <p:nvPicPr>
          <p:cNvPr id="9" name="Picture 8">
            <a:extLst>
              <a:ext uri="{FF2B5EF4-FFF2-40B4-BE49-F238E27FC236}">
                <a16:creationId xmlns:a16="http://schemas.microsoft.com/office/drawing/2014/main" id="{5D2B33FF-08B2-45E0-A7ED-8627FE87E95C}"/>
              </a:ext>
            </a:extLst>
          </p:cNvPr>
          <p:cNvPicPr>
            <a:picLocks noChangeAspect="1"/>
          </p:cNvPicPr>
          <p:nvPr/>
        </p:nvPicPr>
        <p:blipFill>
          <a:blip r:embed="rId4"/>
          <a:stretch>
            <a:fillRect/>
          </a:stretch>
        </p:blipFill>
        <p:spPr>
          <a:xfrm>
            <a:off x="1139031" y="5943600"/>
            <a:ext cx="9601200" cy="694461"/>
          </a:xfrm>
          <a:prstGeom prst="rect">
            <a:avLst/>
          </a:prstGeom>
        </p:spPr>
      </p:pic>
      <p:pic>
        <p:nvPicPr>
          <p:cNvPr id="11" name="Picture 10">
            <a:extLst>
              <a:ext uri="{FF2B5EF4-FFF2-40B4-BE49-F238E27FC236}">
                <a16:creationId xmlns:a16="http://schemas.microsoft.com/office/drawing/2014/main" id="{B2716BE2-23A8-4FF3-A026-0A44EBF4B57B}"/>
              </a:ext>
            </a:extLst>
          </p:cNvPr>
          <p:cNvPicPr>
            <a:picLocks noChangeAspect="1"/>
          </p:cNvPicPr>
          <p:nvPr/>
        </p:nvPicPr>
        <p:blipFill>
          <a:blip r:embed="rId5"/>
          <a:stretch>
            <a:fillRect/>
          </a:stretch>
        </p:blipFill>
        <p:spPr>
          <a:xfrm>
            <a:off x="1139031" y="2244023"/>
            <a:ext cx="9601200" cy="327629"/>
          </a:xfrm>
          <a:prstGeom prst="rect">
            <a:avLst/>
          </a:prstGeom>
        </p:spPr>
      </p:pic>
    </p:spTree>
    <p:extLst>
      <p:ext uri="{BB962C8B-B14F-4D97-AF65-F5344CB8AC3E}">
        <p14:creationId xmlns:p14="http://schemas.microsoft.com/office/powerpoint/2010/main" val="23703072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F8A35D-9DC1-49D6-AA43-70D5840D8951}"/>
              </a:ext>
            </a:extLst>
          </p:cNvPr>
          <p:cNvSpPr>
            <a:spLocks noGrp="1"/>
          </p:cNvSpPr>
          <p:nvPr>
            <p:ph type="body" sz="quarter" idx="10"/>
          </p:nvPr>
        </p:nvSpPr>
        <p:spPr/>
        <p:txBody>
          <a:bodyPr/>
          <a:lstStyle/>
          <a:p>
            <a:r>
              <a:rPr lang="en-US" dirty="0"/>
              <a:t>FASTQ format</a:t>
            </a:r>
            <a:endParaRPr lang="en-GB" dirty="0"/>
          </a:p>
        </p:txBody>
      </p:sp>
      <p:pic>
        <p:nvPicPr>
          <p:cNvPr id="4" name="Picture 3" descr="Image result for fastq format">
            <a:extLst>
              <a:ext uri="{FF2B5EF4-FFF2-40B4-BE49-F238E27FC236}">
                <a16:creationId xmlns:a16="http://schemas.microsoft.com/office/drawing/2014/main" id="{FE162ED4-7279-4F41-B3A3-55A1DA65B3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11624" y="1340768"/>
            <a:ext cx="6152202" cy="3518882"/>
          </a:xfrm>
          <a:prstGeom prst="rect">
            <a:avLst/>
          </a:prstGeom>
          <a:noFill/>
          <a:ln>
            <a:noFill/>
          </a:ln>
        </p:spPr>
      </p:pic>
      <p:sp>
        <p:nvSpPr>
          <p:cNvPr id="2" name="TextBox 1">
            <a:extLst>
              <a:ext uri="{FF2B5EF4-FFF2-40B4-BE49-F238E27FC236}">
                <a16:creationId xmlns:a16="http://schemas.microsoft.com/office/drawing/2014/main" id="{B8E63AF3-0320-4F69-BF2C-52BFA19C4955}"/>
              </a:ext>
            </a:extLst>
          </p:cNvPr>
          <p:cNvSpPr txBox="1"/>
          <p:nvPr/>
        </p:nvSpPr>
        <p:spPr>
          <a:xfrm>
            <a:off x="381000" y="5257800"/>
            <a:ext cx="11430000" cy="400110"/>
          </a:xfrm>
          <a:prstGeom prst="rect">
            <a:avLst/>
          </a:prstGeom>
          <a:noFill/>
        </p:spPr>
        <p:txBody>
          <a:bodyPr wrap="square" rtlCol="0">
            <a:spAutoFit/>
          </a:bodyPr>
          <a:lstStyle/>
          <a:p>
            <a:pPr algn="l"/>
            <a:r>
              <a:rPr lang="en-US" sz="2000" dirty="0">
                <a:latin typeface="Century Gothic" panose="020B0502020202020204" pitchFamily="34" charset="0"/>
              </a:rPr>
              <a:t>FASTQ </a:t>
            </a:r>
            <a:r>
              <a:rPr lang="en-US" sz="2000" b="1" i="1" dirty="0">
                <a:latin typeface="Century Gothic" panose="020B0502020202020204" pitchFamily="34" charset="0"/>
              </a:rPr>
              <a:t>cannot</a:t>
            </a:r>
            <a:r>
              <a:rPr lang="en-US" sz="2000" dirty="0">
                <a:latin typeface="Century Gothic" panose="020B0502020202020204" pitchFamily="34" charset="0"/>
              </a:rPr>
              <a:t> be visualized directly on IGV! It lacks info on </a:t>
            </a:r>
            <a:r>
              <a:rPr lang="en-US" sz="2000" i="1" dirty="0">
                <a:latin typeface="Century Gothic" panose="020B0502020202020204" pitchFamily="34" charset="0"/>
              </a:rPr>
              <a:t>where</a:t>
            </a:r>
            <a:r>
              <a:rPr lang="en-US" sz="2000" dirty="0">
                <a:latin typeface="Century Gothic" panose="020B0502020202020204" pitchFamily="34" charset="0"/>
              </a:rPr>
              <a:t> it aligns on a genome</a:t>
            </a:r>
          </a:p>
        </p:txBody>
      </p:sp>
    </p:spTree>
    <p:extLst>
      <p:ext uri="{BB962C8B-B14F-4D97-AF65-F5344CB8AC3E}">
        <p14:creationId xmlns:p14="http://schemas.microsoft.com/office/powerpoint/2010/main" val="1467622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F8A35D-9DC1-49D6-AA43-70D5840D8951}"/>
              </a:ext>
            </a:extLst>
          </p:cNvPr>
          <p:cNvSpPr>
            <a:spLocks noGrp="1"/>
          </p:cNvSpPr>
          <p:nvPr>
            <p:ph type="body" sz="quarter" idx="10"/>
          </p:nvPr>
        </p:nvSpPr>
        <p:spPr/>
        <p:txBody>
          <a:bodyPr/>
          <a:lstStyle/>
          <a:p>
            <a:r>
              <a:rPr lang="en-US" dirty="0"/>
              <a:t>Phred+33 Quality encoding</a:t>
            </a:r>
            <a:endParaRPr lang="en-GB" dirty="0"/>
          </a:p>
        </p:txBody>
      </p:sp>
      <p:sp>
        <p:nvSpPr>
          <p:cNvPr id="2" name="Rectangle 1">
            <a:extLst>
              <a:ext uri="{FF2B5EF4-FFF2-40B4-BE49-F238E27FC236}">
                <a16:creationId xmlns:a16="http://schemas.microsoft.com/office/drawing/2014/main" id="{E1A0565C-BDBB-43B5-A1F8-F08E2D9A69E6}"/>
              </a:ext>
            </a:extLst>
          </p:cNvPr>
          <p:cNvSpPr/>
          <p:nvPr/>
        </p:nvSpPr>
        <p:spPr>
          <a:xfrm>
            <a:off x="503027" y="3218155"/>
            <a:ext cx="10873208" cy="1240211"/>
          </a:xfrm>
          <a:prstGeom prst="rect">
            <a:avLst/>
          </a:prstGeom>
        </p:spPr>
        <p:txBody>
          <a:bodyPr wrap="square">
            <a:spAutoFit/>
          </a:bodyPr>
          <a:lstStyle/>
          <a:p>
            <a:pPr>
              <a:lnSpc>
                <a:spcPct val="107000"/>
              </a:lnSpc>
              <a:spcAft>
                <a:spcPts val="800"/>
              </a:spcAft>
            </a:pPr>
            <a:r>
              <a:rPr lang="en-GB" sz="3200" b="1" dirty="0">
                <a:latin typeface="Courier New" panose="02070309020205020404" pitchFamily="49" charset="0"/>
                <a:ea typeface="Calibri" panose="020F0502020204030204" pitchFamily="34" charset="0"/>
                <a:cs typeface="Times New Roman" panose="02020603050405020304" pitchFamily="18" charset="0"/>
              </a:rPr>
              <a:t>!"#$%&amp;'()*+,-./0123456789:;&lt;=&gt;?@ABCDEFGHIJ</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3200" b="1" dirty="0">
                <a:latin typeface="Courier New" panose="02070309020205020404" pitchFamily="49" charset="0"/>
                <a:ea typeface="Calibri" panose="020F0502020204030204" pitchFamily="34" charset="0"/>
                <a:cs typeface="Times New Roman" panose="02020603050405020304" pitchFamily="18" charset="0"/>
              </a:rPr>
              <a:t>0.........................26.............41</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Image result for fastq format">
            <a:extLst>
              <a:ext uri="{FF2B5EF4-FFF2-40B4-BE49-F238E27FC236}">
                <a16:creationId xmlns:a16="http://schemas.microsoft.com/office/drawing/2014/main" id="{583B7377-1B8A-4817-9CF7-197EDB32AE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71392" y="877471"/>
            <a:ext cx="3600400" cy="2078722"/>
          </a:xfrm>
          <a:prstGeom prst="rect">
            <a:avLst/>
          </a:prstGeom>
          <a:noFill/>
          <a:ln>
            <a:noFill/>
          </a:ln>
        </p:spPr>
      </p:pic>
    </p:spTree>
    <p:extLst>
      <p:ext uri="{BB962C8B-B14F-4D97-AF65-F5344CB8AC3E}">
        <p14:creationId xmlns:p14="http://schemas.microsoft.com/office/powerpoint/2010/main" val="2668149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F8A35D-9DC1-49D6-AA43-70D5840D8951}"/>
              </a:ext>
            </a:extLst>
          </p:cNvPr>
          <p:cNvSpPr>
            <a:spLocks noGrp="1"/>
          </p:cNvSpPr>
          <p:nvPr>
            <p:ph type="body" sz="quarter" idx="10"/>
          </p:nvPr>
        </p:nvSpPr>
        <p:spPr/>
        <p:txBody>
          <a:bodyPr/>
          <a:lstStyle/>
          <a:p>
            <a:r>
              <a:rPr lang="en-US" dirty="0"/>
              <a:t>Phred+33 Quality encoding</a:t>
            </a:r>
            <a:endParaRPr lang="en-GB" dirty="0"/>
          </a:p>
        </p:txBody>
      </p:sp>
      <p:sp>
        <p:nvSpPr>
          <p:cNvPr id="2" name="Rectangle 1">
            <a:extLst>
              <a:ext uri="{FF2B5EF4-FFF2-40B4-BE49-F238E27FC236}">
                <a16:creationId xmlns:a16="http://schemas.microsoft.com/office/drawing/2014/main" id="{E1A0565C-BDBB-43B5-A1F8-F08E2D9A69E6}"/>
              </a:ext>
            </a:extLst>
          </p:cNvPr>
          <p:cNvSpPr/>
          <p:nvPr/>
        </p:nvSpPr>
        <p:spPr>
          <a:xfrm>
            <a:off x="503027" y="3218155"/>
            <a:ext cx="10873208" cy="1240211"/>
          </a:xfrm>
          <a:prstGeom prst="rect">
            <a:avLst/>
          </a:prstGeom>
        </p:spPr>
        <p:txBody>
          <a:bodyPr wrap="square">
            <a:spAutoFit/>
          </a:bodyPr>
          <a:lstStyle/>
          <a:p>
            <a:pPr>
              <a:lnSpc>
                <a:spcPct val="107000"/>
              </a:lnSpc>
              <a:spcAft>
                <a:spcPts val="800"/>
              </a:spcAft>
            </a:pPr>
            <a:r>
              <a:rPr lang="en-GB" sz="3200" b="1" dirty="0">
                <a:latin typeface="Courier New" panose="02070309020205020404" pitchFamily="49" charset="0"/>
                <a:ea typeface="Calibri" panose="020F0502020204030204" pitchFamily="34" charset="0"/>
                <a:cs typeface="Times New Roman" panose="02020603050405020304" pitchFamily="18" charset="0"/>
              </a:rPr>
              <a:t>!"#$%&amp;'()*+,-./0123456789:;&lt;=&gt;?@ABCDEFGHIJ</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3200" b="1" dirty="0">
                <a:latin typeface="Courier New" panose="02070309020205020404" pitchFamily="49" charset="0"/>
                <a:ea typeface="Calibri" panose="020F0502020204030204" pitchFamily="34" charset="0"/>
                <a:cs typeface="Times New Roman" panose="02020603050405020304" pitchFamily="18" charset="0"/>
              </a:rPr>
              <a:t>0.........................26.............41</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Image result for fastq format">
            <a:extLst>
              <a:ext uri="{FF2B5EF4-FFF2-40B4-BE49-F238E27FC236}">
                <a16:creationId xmlns:a16="http://schemas.microsoft.com/office/drawing/2014/main" id="{583B7377-1B8A-4817-9CF7-197EDB32AE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71392" y="877471"/>
            <a:ext cx="3600400" cy="2078722"/>
          </a:xfrm>
          <a:prstGeom prst="rect">
            <a:avLst/>
          </a:prstGeom>
          <a:noFill/>
          <a:ln>
            <a:noFill/>
          </a:ln>
        </p:spPr>
      </p:pic>
      <p:sp>
        <p:nvSpPr>
          <p:cNvPr id="6" name="Rectangle 5">
            <a:extLst>
              <a:ext uri="{FF2B5EF4-FFF2-40B4-BE49-F238E27FC236}">
                <a16:creationId xmlns:a16="http://schemas.microsoft.com/office/drawing/2014/main" id="{0D9769B6-09D1-4EFC-A986-37647DF3DF84}"/>
              </a:ext>
            </a:extLst>
          </p:cNvPr>
          <p:cNvSpPr/>
          <p:nvPr/>
        </p:nvSpPr>
        <p:spPr>
          <a:xfrm>
            <a:off x="2207568" y="4720328"/>
            <a:ext cx="7344816" cy="1895199"/>
          </a:xfrm>
          <a:prstGeom prst="rect">
            <a:avLst/>
          </a:prstGeom>
        </p:spPr>
        <p:txBody>
          <a:bodyPr wrap="square">
            <a:spAutoFit/>
          </a:bodyPr>
          <a:lstStyle/>
          <a:p>
            <a:pPr algn="just">
              <a:lnSpc>
                <a:spcPct val="107000"/>
              </a:lnSpc>
              <a:spcAft>
                <a:spcPts val="800"/>
              </a:spcAft>
            </a:pPr>
            <a:r>
              <a:rPr lang="en-GB" sz="2400" dirty="0">
                <a:latin typeface="Calibri" panose="020F0502020204030204" pitchFamily="34" charset="0"/>
                <a:ea typeface="Calibri" panose="020F0502020204030204" pitchFamily="34" charset="0"/>
                <a:cs typeface="Times New Roman" panose="02020603050405020304" pitchFamily="18" charset="0"/>
              </a:rPr>
              <a:t>The numeric </a:t>
            </a:r>
            <a:r>
              <a:rPr lang="en-GB" sz="2400" b="1" i="1" dirty="0">
                <a:latin typeface="Calibri" panose="020F0502020204030204" pitchFamily="34" charset="0"/>
                <a:ea typeface="Calibri" panose="020F0502020204030204" pitchFamily="34" charset="0"/>
                <a:cs typeface="Times New Roman" panose="02020603050405020304" pitchFamily="18" charset="0"/>
              </a:rPr>
              <a:t>Quality Score (Q)</a:t>
            </a:r>
            <a:r>
              <a:rPr lang="en-GB" sz="2400" dirty="0">
                <a:latin typeface="Calibri" panose="020F0502020204030204" pitchFamily="34" charset="0"/>
                <a:ea typeface="Calibri" panose="020F0502020204030204" pitchFamily="34" charset="0"/>
                <a:cs typeface="Times New Roman" panose="02020603050405020304" pitchFamily="18" charset="0"/>
              </a:rPr>
              <a:t> is then converted to the </a:t>
            </a:r>
            <a:r>
              <a:rPr lang="en-GB" sz="2400" b="1" i="1" dirty="0">
                <a:latin typeface="Calibri" panose="020F0502020204030204" pitchFamily="34" charset="0"/>
                <a:ea typeface="Calibri" panose="020F0502020204030204" pitchFamily="34" charset="0"/>
                <a:cs typeface="Times New Roman" panose="02020603050405020304" pitchFamily="18" charset="0"/>
              </a:rPr>
              <a:t>error probability (P)</a:t>
            </a:r>
            <a:r>
              <a:rPr lang="en-GB" sz="2400" dirty="0">
                <a:latin typeface="Calibri" panose="020F0502020204030204" pitchFamily="34" charset="0"/>
                <a:ea typeface="Calibri" panose="020F0502020204030204" pitchFamily="34" charset="0"/>
                <a:cs typeface="Times New Roman" panose="02020603050405020304" pitchFamily="18" charset="0"/>
              </a:rPr>
              <a:t> using this formula:</a:t>
            </a:r>
          </a:p>
          <a:p>
            <a:pPr algn="ctr">
              <a:spcAft>
                <a:spcPts val="300"/>
              </a:spcAft>
            </a:pPr>
            <a:r>
              <a:rPr lang="en-GB" sz="2800" b="1" dirty="0">
                <a:solidFill>
                  <a:srgbClr val="222222"/>
                </a:solidFill>
                <a:latin typeface="Calibri" panose="020F0502020204030204" pitchFamily="34" charset="0"/>
                <a:ea typeface="Times New Roman" panose="02020603050405020304" pitchFamily="18" charset="0"/>
              </a:rPr>
              <a:t>Q</a:t>
            </a:r>
            <a:r>
              <a:rPr lang="en-GB" sz="2800" dirty="0">
                <a:solidFill>
                  <a:srgbClr val="222222"/>
                </a:solidFill>
                <a:latin typeface="Calibri" panose="020F0502020204030204" pitchFamily="34" charset="0"/>
                <a:ea typeface="Times New Roman" panose="02020603050405020304" pitchFamily="18" charset="0"/>
              </a:rPr>
              <a:t> = -10 log</a:t>
            </a:r>
            <a:r>
              <a:rPr lang="en-GB" sz="2800" baseline="-25000" dirty="0">
                <a:solidFill>
                  <a:srgbClr val="222222"/>
                </a:solidFill>
                <a:latin typeface="Calibri" panose="020F0502020204030204" pitchFamily="34" charset="0"/>
                <a:ea typeface="Times New Roman" panose="02020603050405020304" pitchFamily="18" charset="0"/>
              </a:rPr>
              <a:t>10</a:t>
            </a:r>
            <a:r>
              <a:rPr lang="en-GB" sz="2800" dirty="0">
                <a:solidFill>
                  <a:srgbClr val="222222"/>
                </a:solidFill>
                <a:latin typeface="Calibri" panose="020F0502020204030204" pitchFamily="34" charset="0"/>
                <a:ea typeface="Times New Roman" panose="02020603050405020304" pitchFamily="18" charset="0"/>
              </a:rPr>
              <a:t>(</a:t>
            </a:r>
            <a:r>
              <a:rPr lang="en-GB" sz="2800" b="1" dirty="0">
                <a:solidFill>
                  <a:srgbClr val="222222"/>
                </a:solidFill>
                <a:latin typeface="Calibri" panose="020F0502020204030204" pitchFamily="34" charset="0"/>
                <a:ea typeface="Times New Roman" panose="02020603050405020304" pitchFamily="18" charset="0"/>
              </a:rPr>
              <a:t>P</a:t>
            </a:r>
            <a:r>
              <a:rPr lang="en-GB" sz="2800" dirty="0">
                <a:solidFill>
                  <a:srgbClr val="222222"/>
                </a:solidFill>
                <a:latin typeface="Calibri" panose="020F0502020204030204" pitchFamily="34" charset="0"/>
                <a:ea typeface="Times New Roman" panose="02020603050405020304" pitchFamily="18" charset="0"/>
              </a:rPr>
              <a:t>)</a:t>
            </a:r>
            <a:endParaRPr lang="en-GB" sz="2400" dirty="0">
              <a:latin typeface="Times New Roman" panose="02020603050405020304" pitchFamily="18" charset="0"/>
              <a:ea typeface="Times New Roman" panose="02020603050405020304" pitchFamily="18" charset="0"/>
            </a:endParaRPr>
          </a:p>
          <a:p>
            <a:pPr algn="ctr">
              <a:lnSpc>
                <a:spcPct val="107000"/>
              </a:lnSpc>
              <a:spcAft>
                <a:spcPts val="800"/>
              </a:spcAft>
            </a:pPr>
            <a:r>
              <a:rPr lang="en-GB" sz="2800" b="1" dirty="0">
                <a:latin typeface="Calibri" panose="020F0502020204030204" pitchFamily="34" charset="0"/>
                <a:ea typeface="Calibri" panose="020F0502020204030204" pitchFamily="34" charset="0"/>
                <a:cs typeface="Calibri" panose="020F0502020204030204" pitchFamily="34" charset="0"/>
              </a:rPr>
              <a:t>P</a:t>
            </a:r>
            <a:r>
              <a:rPr lang="en-GB" sz="2800" dirty="0">
                <a:latin typeface="Calibri" panose="020F0502020204030204" pitchFamily="34" charset="0"/>
                <a:ea typeface="Calibri" panose="020F0502020204030204" pitchFamily="34" charset="0"/>
                <a:cs typeface="Calibri" panose="020F0502020204030204" pitchFamily="34" charset="0"/>
              </a:rPr>
              <a:t> = 10</a:t>
            </a:r>
            <a:r>
              <a:rPr lang="en-GB" sz="2800" baseline="30000" dirty="0">
                <a:latin typeface="Calibri" panose="020F0502020204030204" pitchFamily="34" charset="0"/>
                <a:ea typeface="Calibri" panose="020F0502020204030204" pitchFamily="34" charset="0"/>
                <a:cs typeface="Calibri" panose="020F0502020204030204" pitchFamily="34" charset="0"/>
              </a:rPr>
              <a:t>-</a:t>
            </a:r>
            <a:r>
              <a:rPr lang="en-GB" sz="2800" b="1" baseline="30000" dirty="0">
                <a:latin typeface="Calibri" panose="020F0502020204030204" pitchFamily="34" charset="0"/>
                <a:ea typeface="Calibri" panose="020F0502020204030204" pitchFamily="34" charset="0"/>
                <a:cs typeface="Calibri" panose="020F0502020204030204" pitchFamily="34" charset="0"/>
              </a:rPr>
              <a:t>Q</a:t>
            </a:r>
            <a:r>
              <a:rPr lang="en-GB" sz="2800" baseline="30000" dirty="0">
                <a:latin typeface="Calibri" panose="020F0502020204030204" pitchFamily="34" charset="0"/>
                <a:ea typeface="Calibri" panose="020F0502020204030204" pitchFamily="34" charset="0"/>
                <a:cs typeface="Calibri" panose="020F0502020204030204" pitchFamily="34" charset="0"/>
              </a:rPr>
              <a:t>/10</a:t>
            </a:r>
            <a:endParaRPr lang="en-GB"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3455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D92E7A-F44D-48D0-AEB2-D9FF20E90E8C}"/>
              </a:ext>
            </a:extLst>
          </p:cNvPr>
          <p:cNvSpPr>
            <a:spLocks noGrp="1"/>
          </p:cNvSpPr>
          <p:nvPr>
            <p:ph type="body" sz="quarter" idx="11"/>
          </p:nvPr>
        </p:nvSpPr>
        <p:spPr>
          <a:xfrm>
            <a:off x="527051" y="836713"/>
            <a:ext cx="11233149" cy="3456383"/>
          </a:xfrm>
        </p:spPr>
        <p:txBody>
          <a:bodyPr/>
          <a:lstStyle/>
          <a:p>
            <a:r>
              <a:rPr lang="en-US" dirty="0"/>
              <a:t>Input: FASTQ</a:t>
            </a:r>
          </a:p>
          <a:p>
            <a:endParaRPr lang="en-US" dirty="0"/>
          </a:p>
          <a:p>
            <a:r>
              <a:rPr lang="en-US" dirty="0"/>
              <a:t>Tools (aligners)</a:t>
            </a:r>
          </a:p>
          <a:p>
            <a:pPr lvl="1"/>
            <a:r>
              <a:rPr lang="en-US" dirty="0"/>
              <a:t>DNA: BWA, Bowtie, Bowtie2</a:t>
            </a:r>
          </a:p>
          <a:p>
            <a:pPr lvl="1"/>
            <a:r>
              <a:rPr lang="en-US" dirty="0"/>
              <a:t>RNA: </a:t>
            </a:r>
            <a:r>
              <a:rPr lang="en-US" dirty="0" err="1"/>
              <a:t>Tophat</a:t>
            </a:r>
            <a:r>
              <a:rPr lang="en-US" dirty="0"/>
              <a:t>, STAR</a:t>
            </a:r>
          </a:p>
          <a:p>
            <a:pPr lvl="1"/>
            <a:r>
              <a:rPr lang="en-US" dirty="0"/>
              <a:t>Both: Hisat2</a:t>
            </a:r>
          </a:p>
          <a:p>
            <a:pPr lvl="1"/>
            <a:endParaRPr lang="en-US" dirty="0"/>
          </a:p>
          <a:p>
            <a:r>
              <a:rPr lang="en-US" dirty="0"/>
              <a:t>Output: SAM</a:t>
            </a:r>
            <a:endParaRPr lang="en-GB" dirty="0"/>
          </a:p>
        </p:txBody>
      </p:sp>
      <p:sp>
        <p:nvSpPr>
          <p:cNvPr id="3" name="Text Placeholder 2">
            <a:extLst>
              <a:ext uri="{FF2B5EF4-FFF2-40B4-BE49-F238E27FC236}">
                <a16:creationId xmlns:a16="http://schemas.microsoft.com/office/drawing/2014/main" id="{66EC83F3-E64A-44E6-AA27-E1D569C9FDF5}"/>
              </a:ext>
            </a:extLst>
          </p:cNvPr>
          <p:cNvSpPr>
            <a:spLocks noGrp="1"/>
          </p:cNvSpPr>
          <p:nvPr>
            <p:ph type="body" sz="quarter" idx="10"/>
          </p:nvPr>
        </p:nvSpPr>
        <p:spPr/>
        <p:txBody>
          <a:bodyPr/>
          <a:lstStyle/>
          <a:p>
            <a:r>
              <a:rPr lang="en-US" dirty="0"/>
              <a:t>Aligning Reads on a Genome</a:t>
            </a:r>
            <a:endParaRPr lang="en-GB" dirty="0"/>
          </a:p>
        </p:txBody>
      </p:sp>
      <p:pic>
        <p:nvPicPr>
          <p:cNvPr id="2050" name="Picture 2" descr="Image result for read alignment on genome">
            <a:extLst>
              <a:ext uri="{FF2B5EF4-FFF2-40B4-BE49-F238E27FC236}">
                <a16:creationId xmlns:a16="http://schemas.microsoft.com/office/drawing/2014/main" id="{3DF67C0F-66E0-4A3E-A8F9-CBCABF2BF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920" y="1844823"/>
            <a:ext cx="5976664" cy="347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94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EFE2E7-9508-4725-AA63-6B1EEF51C4B1}"/>
              </a:ext>
            </a:extLst>
          </p:cNvPr>
          <p:cNvSpPr>
            <a:spLocks noGrp="1"/>
          </p:cNvSpPr>
          <p:nvPr>
            <p:ph type="body" sz="quarter" idx="10"/>
          </p:nvPr>
        </p:nvSpPr>
        <p:spPr/>
        <p:txBody>
          <a:bodyPr/>
          <a:lstStyle/>
          <a:p>
            <a:r>
              <a:rPr lang="en-US" dirty="0"/>
              <a:t>The SAM format</a:t>
            </a:r>
            <a:endParaRPr lang="en-GB" dirty="0"/>
          </a:p>
        </p:txBody>
      </p:sp>
      <p:sp>
        <p:nvSpPr>
          <p:cNvPr id="7" name="TextBox 6">
            <a:extLst>
              <a:ext uri="{FF2B5EF4-FFF2-40B4-BE49-F238E27FC236}">
                <a16:creationId xmlns:a16="http://schemas.microsoft.com/office/drawing/2014/main" id="{B36B726C-E013-44C8-9CB8-00F415ABDE22}"/>
              </a:ext>
            </a:extLst>
          </p:cNvPr>
          <p:cNvSpPr txBox="1"/>
          <p:nvPr/>
        </p:nvSpPr>
        <p:spPr>
          <a:xfrm>
            <a:off x="119063" y="2427336"/>
            <a:ext cx="10729192" cy="1015663"/>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Century Gothic" panose="020B0502020202020204" pitchFamily="34" charset="0"/>
              </a:rPr>
              <a:t>Download example here:</a:t>
            </a:r>
          </a:p>
          <a:p>
            <a:pPr algn="just"/>
            <a:r>
              <a:rPr lang="en-US" sz="2000" dirty="0">
                <a:latin typeface="Century Gothic" panose="020B0502020202020204" pitchFamily="34" charset="0"/>
                <a:hlinkClick r:id="rId2"/>
              </a:rPr>
              <a:t>https://www.dropbox.com/s/5v1o1ldx6lmmmc3/WT1_sorted_chr19_small.sam?dl=0</a:t>
            </a:r>
            <a:endParaRPr lang="en-US" sz="2000" dirty="0">
              <a:latin typeface="Century Gothic" panose="020B0502020202020204" pitchFamily="34" charset="0"/>
            </a:endParaRPr>
          </a:p>
          <a:p>
            <a:pPr algn="just"/>
            <a:endParaRPr lang="en-GB" sz="2000" dirty="0">
              <a:latin typeface="Century Gothic" panose="020B0502020202020204" pitchFamily="34" charset="0"/>
            </a:endParaRPr>
          </a:p>
        </p:txBody>
      </p:sp>
      <p:sp>
        <p:nvSpPr>
          <p:cNvPr id="2" name="TextBox 1">
            <a:extLst>
              <a:ext uri="{FF2B5EF4-FFF2-40B4-BE49-F238E27FC236}">
                <a16:creationId xmlns:a16="http://schemas.microsoft.com/office/drawing/2014/main" id="{71E8ACFA-584E-482C-BC55-7F3D5D76491F}"/>
              </a:ext>
            </a:extLst>
          </p:cNvPr>
          <p:cNvSpPr txBox="1"/>
          <p:nvPr/>
        </p:nvSpPr>
        <p:spPr>
          <a:xfrm>
            <a:off x="3200400" y="4724400"/>
            <a:ext cx="14478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4000" b="1" dirty="0">
                <a:latin typeface="Century Gothic" panose="020B0502020202020204" pitchFamily="34" charset="0"/>
              </a:rPr>
              <a:t>SAM</a:t>
            </a:r>
          </a:p>
        </p:txBody>
      </p:sp>
      <p:sp>
        <p:nvSpPr>
          <p:cNvPr id="5" name="TextBox 4">
            <a:extLst>
              <a:ext uri="{FF2B5EF4-FFF2-40B4-BE49-F238E27FC236}">
                <a16:creationId xmlns:a16="http://schemas.microsoft.com/office/drawing/2014/main" id="{64778CDC-0ECE-41D7-ACB7-BBC6AEAB0AAA}"/>
              </a:ext>
            </a:extLst>
          </p:cNvPr>
          <p:cNvSpPr txBox="1"/>
          <p:nvPr/>
        </p:nvSpPr>
        <p:spPr>
          <a:xfrm>
            <a:off x="6324600" y="4724400"/>
            <a:ext cx="1447800" cy="707886"/>
          </a:xfrm>
          <a:prstGeom prst="rect">
            <a:avLst/>
          </a:prstGeom>
          <a:solidFill>
            <a:srgbClr val="FF0000"/>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4000" b="1" dirty="0">
                <a:latin typeface="Century Gothic" panose="020B0502020202020204" pitchFamily="34" charset="0"/>
              </a:rPr>
              <a:t>BAM</a:t>
            </a:r>
          </a:p>
        </p:txBody>
      </p:sp>
      <p:sp>
        <p:nvSpPr>
          <p:cNvPr id="4" name="TextBox 3">
            <a:extLst>
              <a:ext uri="{FF2B5EF4-FFF2-40B4-BE49-F238E27FC236}">
                <a16:creationId xmlns:a16="http://schemas.microsoft.com/office/drawing/2014/main" id="{8C99E4A0-6B34-4624-9BA4-BCC1CBBD0E0B}"/>
              </a:ext>
            </a:extLst>
          </p:cNvPr>
          <p:cNvSpPr txBox="1"/>
          <p:nvPr/>
        </p:nvSpPr>
        <p:spPr>
          <a:xfrm>
            <a:off x="3581400" y="4087366"/>
            <a:ext cx="3886200" cy="404625"/>
          </a:xfrm>
          <a:prstGeom prst="rect">
            <a:avLst/>
          </a:prstGeom>
          <a:noFill/>
        </p:spPr>
        <p:txBody>
          <a:bodyPr wrap="square" rtlCol="0">
            <a:spAutoFit/>
          </a:bodyPr>
          <a:lstStyle/>
          <a:p>
            <a:pPr algn="ctr"/>
            <a:r>
              <a:rPr lang="en-US" sz="2000" dirty="0">
                <a:latin typeface="Century Gothic" panose="020B0502020202020204" pitchFamily="34" charset="0"/>
              </a:rPr>
              <a:t>Same data, two formats:</a:t>
            </a:r>
          </a:p>
        </p:txBody>
      </p:sp>
      <p:sp>
        <p:nvSpPr>
          <p:cNvPr id="6" name="TextBox 5">
            <a:extLst>
              <a:ext uri="{FF2B5EF4-FFF2-40B4-BE49-F238E27FC236}">
                <a16:creationId xmlns:a16="http://schemas.microsoft.com/office/drawing/2014/main" id="{BF0A9629-0CB4-4EAE-9383-76755B000460}"/>
              </a:ext>
            </a:extLst>
          </p:cNvPr>
          <p:cNvSpPr txBox="1"/>
          <p:nvPr/>
        </p:nvSpPr>
        <p:spPr>
          <a:xfrm>
            <a:off x="3191577" y="5562600"/>
            <a:ext cx="1524000" cy="400110"/>
          </a:xfrm>
          <a:prstGeom prst="rect">
            <a:avLst/>
          </a:prstGeom>
          <a:noFill/>
        </p:spPr>
        <p:txBody>
          <a:bodyPr wrap="square" rtlCol="0">
            <a:spAutoFit/>
          </a:bodyPr>
          <a:lstStyle/>
          <a:p>
            <a:pPr algn="ctr"/>
            <a:r>
              <a:rPr lang="en-US" sz="2000" dirty="0">
                <a:latin typeface="Century Gothic" panose="020B0502020202020204" pitchFamily="34" charset="0"/>
              </a:rPr>
              <a:t>Text, Large</a:t>
            </a:r>
          </a:p>
        </p:txBody>
      </p:sp>
      <p:sp>
        <p:nvSpPr>
          <p:cNvPr id="8" name="TextBox 7">
            <a:extLst>
              <a:ext uri="{FF2B5EF4-FFF2-40B4-BE49-F238E27FC236}">
                <a16:creationId xmlns:a16="http://schemas.microsoft.com/office/drawing/2014/main" id="{5CBC640C-3391-41B9-BBFD-56399644992C}"/>
              </a:ext>
            </a:extLst>
          </p:cNvPr>
          <p:cNvSpPr txBox="1"/>
          <p:nvPr/>
        </p:nvSpPr>
        <p:spPr>
          <a:xfrm>
            <a:off x="6191250" y="5562600"/>
            <a:ext cx="1714500" cy="707886"/>
          </a:xfrm>
          <a:prstGeom prst="rect">
            <a:avLst/>
          </a:prstGeom>
          <a:noFill/>
        </p:spPr>
        <p:txBody>
          <a:bodyPr wrap="square" rtlCol="0">
            <a:spAutoFit/>
          </a:bodyPr>
          <a:lstStyle/>
          <a:p>
            <a:pPr algn="ctr"/>
            <a:r>
              <a:rPr lang="en-US" sz="2000" dirty="0">
                <a:latin typeface="Century Gothic" panose="020B0502020202020204" pitchFamily="34" charset="0"/>
              </a:rPr>
              <a:t>Binary, </a:t>
            </a:r>
            <a:r>
              <a:rPr lang="en-US" sz="2000" strike="sngStrike" dirty="0">
                <a:latin typeface="Century Gothic" panose="020B0502020202020204" pitchFamily="34" charset="0"/>
              </a:rPr>
              <a:t>Small </a:t>
            </a:r>
            <a:r>
              <a:rPr lang="en-US" sz="2000" dirty="0">
                <a:latin typeface="Century Gothic" panose="020B0502020202020204" pitchFamily="34" charset="0"/>
              </a:rPr>
              <a:t>Less Large</a:t>
            </a:r>
          </a:p>
        </p:txBody>
      </p:sp>
      <p:pic>
        <p:nvPicPr>
          <p:cNvPr id="9" name="Picture 2" descr="Image result for samwise gamgee">
            <a:extLst>
              <a:ext uri="{FF2B5EF4-FFF2-40B4-BE49-F238E27FC236}">
                <a16:creationId xmlns:a16="http://schemas.microsoft.com/office/drawing/2014/main" id="{5320E6C4-C536-41FC-B741-2076EC3C9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66" y="4253860"/>
            <a:ext cx="1304562" cy="16489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274A528-3263-4197-A27B-8EFB67A091B5}"/>
              </a:ext>
            </a:extLst>
          </p:cNvPr>
          <p:cNvSpPr txBox="1"/>
          <p:nvPr/>
        </p:nvSpPr>
        <p:spPr>
          <a:xfrm>
            <a:off x="263352" y="626024"/>
            <a:ext cx="10729192" cy="132343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Century Gothic" panose="020B0502020202020204" pitchFamily="34" charset="0"/>
              </a:rPr>
              <a:t>Format used to store information on read alignment on a reference genome</a:t>
            </a:r>
          </a:p>
          <a:p>
            <a:pPr marL="342900" indent="-342900" algn="just">
              <a:buFont typeface="Arial" panose="020B0604020202020204" pitchFamily="34" charset="0"/>
              <a:buChar char="•"/>
            </a:pPr>
            <a:r>
              <a:rPr lang="en-US" sz="2000" dirty="0">
                <a:latin typeface="Century Gothic" panose="020B0502020202020204" pitchFamily="34" charset="0"/>
              </a:rPr>
              <a:t>Can be compressed (BAM)</a:t>
            </a:r>
          </a:p>
          <a:p>
            <a:pPr marL="342900" indent="-342900" algn="just">
              <a:buFont typeface="Arial" panose="020B0604020202020204" pitchFamily="34" charset="0"/>
              <a:buChar char="•"/>
            </a:pPr>
            <a:r>
              <a:rPr lang="en-US" sz="2000" dirty="0">
                <a:latin typeface="Century Gothic" panose="020B0502020202020204" pitchFamily="34" charset="0"/>
              </a:rPr>
              <a:t>Can contain only aligned reads (SAM &lt; FASTQ)</a:t>
            </a:r>
          </a:p>
          <a:p>
            <a:pPr marL="342900" indent="-342900" algn="just">
              <a:buFont typeface="Arial" panose="020B0604020202020204" pitchFamily="34" charset="0"/>
              <a:buChar char="•"/>
            </a:pPr>
            <a:r>
              <a:rPr lang="en-US" sz="2000" dirty="0">
                <a:latin typeface="Century Gothic" panose="020B0502020202020204" pitchFamily="34" charset="0"/>
              </a:rPr>
              <a:t>...or it can contain all reads (you can then delete the original FASTQ files)</a:t>
            </a:r>
            <a:endParaRPr lang="en-GB" sz="2000" dirty="0">
              <a:latin typeface="Century Gothic" panose="020B0502020202020204" pitchFamily="34" charset="0"/>
            </a:endParaRPr>
          </a:p>
        </p:txBody>
      </p:sp>
      <p:pic>
        <p:nvPicPr>
          <p:cNvPr id="11" name="Picture 10">
            <a:extLst>
              <a:ext uri="{FF2B5EF4-FFF2-40B4-BE49-F238E27FC236}">
                <a16:creationId xmlns:a16="http://schemas.microsoft.com/office/drawing/2014/main" id="{6D0A1FAD-F27D-4EF2-A8E1-984F0085BE95}"/>
              </a:ext>
            </a:extLst>
          </p:cNvPr>
          <p:cNvPicPr>
            <a:picLocks noChangeAspect="1"/>
          </p:cNvPicPr>
          <p:nvPr/>
        </p:nvPicPr>
        <p:blipFill>
          <a:blip r:embed="rId4"/>
          <a:stretch>
            <a:fillRect/>
          </a:stretch>
        </p:blipFill>
        <p:spPr>
          <a:xfrm>
            <a:off x="10134600" y="4191000"/>
            <a:ext cx="1544877" cy="1524000"/>
          </a:xfrm>
          <a:prstGeom prst="rect">
            <a:avLst/>
          </a:prstGeom>
        </p:spPr>
      </p:pic>
      <p:sp>
        <p:nvSpPr>
          <p:cNvPr id="19" name="TextBox 18">
            <a:extLst>
              <a:ext uri="{FF2B5EF4-FFF2-40B4-BE49-F238E27FC236}">
                <a16:creationId xmlns:a16="http://schemas.microsoft.com/office/drawing/2014/main" id="{871669C8-2AF0-4ECE-B304-CBD609FEFE13}"/>
              </a:ext>
            </a:extLst>
          </p:cNvPr>
          <p:cNvSpPr txBox="1"/>
          <p:nvPr/>
        </p:nvSpPr>
        <p:spPr>
          <a:xfrm>
            <a:off x="10134600" y="5638800"/>
            <a:ext cx="1919592" cy="738664"/>
          </a:xfrm>
          <a:prstGeom prst="rect">
            <a:avLst/>
          </a:prstGeom>
          <a:noFill/>
        </p:spPr>
        <p:txBody>
          <a:bodyPr wrap="square">
            <a:spAutoFit/>
          </a:bodyPr>
          <a:lstStyle/>
          <a:p>
            <a:r>
              <a:rPr lang="en-US" sz="1400" dirty="0"/>
              <a:t>Tip: Use Notepad++ to visualize non-huge text files</a:t>
            </a:r>
          </a:p>
        </p:txBody>
      </p:sp>
    </p:spTree>
    <p:extLst>
      <p:ext uri="{BB962C8B-B14F-4D97-AF65-F5344CB8AC3E}">
        <p14:creationId xmlns:p14="http://schemas.microsoft.com/office/powerpoint/2010/main" val="2109279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EFE2E7-9508-4725-AA63-6B1EEF51C4B1}"/>
              </a:ext>
            </a:extLst>
          </p:cNvPr>
          <p:cNvSpPr>
            <a:spLocks noGrp="1"/>
          </p:cNvSpPr>
          <p:nvPr>
            <p:ph type="body" sz="quarter" idx="10"/>
          </p:nvPr>
        </p:nvSpPr>
        <p:spPr/>
        <p:txBody>
          <a:bodyPr/>
          <a:lstStyle/>
          <a:p>
            <a:r>
              <a:rPr lang="en-US" dirty="0"/>
              <a:t>The SAM format</a:t>
            </a:r>
            <a:endParaRPr lang="en-GB" dirty="0"/>
          </a:p>
        </p:txBody>
      </p:sp>
      <p:pic>
        <p:nvPicPr>
          <p:cNvPr id="4" name="Picture 3" descr="Image result for sam format">
            <a:extLst>
              <a:ext uri="{FF2B5EF4-FFF2-40B4-BE49-F238E27FC236}">
                <a16:creationId xmlns:a16="http://schemas.microsoft.com/office/drawing/2014/main" id="{1E0DC3BC-24A5-4039-BC72-E786188995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774" y="2099503"/>
            <a:ext cx="7763714" cy="2567821"/>
          </a:xfrm>
          <a:prstGeom prst="rect">
            <a:avLst/>
          </a:prstGeom>
          <a:noFill/>
          <a:ln>
            <a:noFill/>
          </a:ln>
        </p:spPr>
      </p:pic>
      <p:pic>
        <p:nvPicPr>
          <p:cNvPr id="5" name="Picture 4">
            <a:extLst>
              <a:ext uri="{FF2B5EF4-FFF2-40B4-BE49-F238E27FC236}">
                <a16:creationId xmlns:a16="http://schemas.microsoft.com/office/drawing/2014/main" id="{3FF01CFD-58D8-4665-970F-F34C1CE98E20}"/>
              </a:ext>
            </a:extLst>
          </p:cNvPr>
          <p:cNvPicPr>
            <a:picLocks noChangeAspect="1"/>
          </p:cNvPicPr>
          <p:nvPr/>
        </p:nvPicPr>
        <p:blipFill>
          <a:blip r:embed="rId3"/>
          <a:stretch>
            <a:fillRect/>
          </a:stretch>
        </p:blipFill>
        <p:spPr>
          <a:xfrm>
            <a:off x="7888" y="4817364"/>
            <a:ext cx="12192000" cy="583319"/>
          </a:xfrm>
          <a:prstGeom prst="rect">
            <a:avLst/>
          </a:prstGeom>
        </p:spPr>
      </p:pic>
      <p:pic>
        <p:nvPicPr>
          <p:cNvPr id="6" name="Picture 5">
            <a:extLst>
              <a:ext uri="{FF2B5EF4-FFF2-40B4-BE49-F238E27FC236}">
                <a16:creationId xmlns:a16="http://schemas.microsoft.com/office/drawing/2014/main" id="{E195565B-A70F-4359-BD73-110C93C4C818}"/>
              </a:ext>
            </a:extLst>
          </p:cNvPr>
          <p:cNvPicPr>
            <a:picLocks noChangeAspect="1"/>
          </p:cNvPicPr>
          <p:nvPr/>
        </p:nvPicPr>
        <p:blipFill rotWithShape="1">
          <a:blip r:embed="rId4"/>
          <a:srcRect l="12839" r="7234" b="33439"/>
          <a:stretch/>
        </p:blipFill>
        <p:spPr>
          <a:xfrm>
            <a:off x="407368" y="5656083"/>
            <a:ext cx="3638096" cy="1031154"/>
          </a:xfrm>
          <a:prstGeom prst="rect">
            <a:avLst/>
          </a:prstGeom>
        </p:spPr>
      </p:pic>
      <p:sp>
        <p:nvSpPr>
          <p:cNvPr id="7" name="TextBox 6">
            <a:extLst>
              <a:ext uri="{FF2B5EF4-FFF2-40B4-BE49-F238E27FC236}">
                <a16:creationId xmlns:a16="http://schemas.microsoft.com/office/drawing/2014/main" id="{B36B726C-E013-44C8-9CB8-00F415ABDE22}"/>
              </a:ext>
            </a:extLst>
          </p:cNvPr>
          <p:cNvSpPr txBox="1"/>
          <p:nvPr/>
        </p:nvSpPr>
        <p:spPr>
          <a:xfrm>
            <a:off x="263352" y="626024"/>
            <a:ext cx="10729192" cy="132343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Century Gothic" panose="020B0502020202020204" pitchFamily="34" charset="0"/>
              </a:rPr>
              <a:t>Format used to store information on read alignment on a reference genome</a:t>
            </a:r>
          </a:p>
          <a:p>
            <a:pPr marL="342900" indent="-342900" algn="just">
              <a:buFont typeface="Arial" panose="020B0604020202020204" pitchFamily="34" charset="0"/>
              <a:buChar char="•"/>
            </a:pPr>
            <a:r>
              <a:rPr lang="en-US" sz="2000" dirty="0">
                <a:latin typeface="Century Gothic" panose="020B0502020202020204" pitchFamily="34" charset="0"/>
              </a:rPr>
              <a:t>Can be compressed (BAM)</a:t>
            </a:r>
          </a:p>
          <a:p>
            <a:pPr marL="342900" indent="-342900" algn="just">
              <a:buFont typeface="Arial" panose="020B0604020202020204" pitchFamily="34" charset="0"/>
              <a:buChar char="•"/>
            </a:pPr>
            <a:r>
              <a:rPr lang="en-US" sz="2000" dirty="0">
                <a:latin typeface="Century Gothic" panose="020B0502020202020204" pitchFamily="34" charset="0"/>
              </a:rPr>
              <a:t>Can contain only aligned reads (SAM &lt; FASTQ)</a:t>
            </a:r>
          </a:p>
          <a:p>
            <a:pPr marL="342900" indent="-342900" algn="just">
              <a:buFont typeface="Arial" panose="020B0604020202020204" pitchFamily="34" charset="0"/>
              <a:buChar char="•"/>
            </a:pPr>
            <a:r>
              <a:rPr lang="en-US" sz="2000" dirty="0">
                <a:latin typeface="Century Gothic" panose="020B0502020202020204" pitchFamily="34" charset="0"/>
              </a:rPr>
              <a:t>Can contain all reads (you can then delete the original FASTQ files)</a:t>
            </a:r>
            <a:endParaRPr lang="en-GB" sz="2000" dirty="0">
              <a:latin typeface="Century Gothic" panose="020B0502020202020204" pitchFamily="34" charset="0"/>
            </a:endParaRPr>
          </a:p>
        </p:txBody>
      </p:sp>
      <p:sp>
        <p:nvSpPr>
          <p:cNvPr id="8" name="Rectangle 7">
            <a:extLst>
              <a:ext uri="{FF2B5EF4-FFF2-40B4-BE49-F238E27FC236}">
                <a16:creationId xmlns:a16="http://schemas.microsoft.com/office/drawing/2014/main" id="{F008765A-8F92-4EA4-901A-B41059D9B905}"/>
              </a:ext>
            </a:extLst>
          </p:cNvPr>
          <p:cNvSpPr/>
          <p:nvPr/>
        </p:nvSpPr>
        <p:spPr>
          <a:xfrm>
            <a:off x="4151784" y="6011349"/>
            <a:ext cx="4722190" cy="369332"/>
          </a:xfrm>
          <a:prstGeom prst="rect">
            <a:avLst/>
          </a:prstGeom>
        </p:spPr>
        <p:txBody>
          <a:bodyPr wrap="none">
            <a:spAutoFit/>
          </a:bodyPr>
          <a:lstStyle/>
          <a:p>
            <a:r>
              <a:rPr lang="en-GB" dirty="0">
                <a:hlinkClick r:id="rId5"/>
              </a:rPr>
              <a:t>https://samtools.github.io/hts-specs/SAMv1.pdf</a:t>
            </a:r>
            <a:endParaRPr lang="en-GB" dirty="0"/>
          </a:p>
        </p:txBody>
      </p:sp>
    </p:spTree>
    <p:extLst>
      <p:ext uri="{BB962C8B-B14F-4D97-AF65-F5344CB8AC3E}">
        <p14:creationId xmlns:p14="http://schemas.microsoft.com/office/powerpoint/2010/main" val="39491169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Flag Column</a:t>
            </a:r>
            <a:endParaRPr lang="en-GB" dirty="0"/>
          </a:p>
        </p:txBody>
      </p:sp>
      <p:pic>
        <p:nvPicPr>
          <p:cNvPr id="4" name="Picture 3">
            <a:extLst>
              <a:ext uri="{FF2B5EF4-FFF2-40B4-BE49-F238E27FC236}">
                <a16:creationId xmlns:a16="http://schemas.microsoft.com/office/drawing/2014/main" id="{F795DE0A-6520-44C9-A6A0-4B6ECE9D690E}"/>
              </a:ext>
            </a:extLst>
          </p:cNvPr>
          <p:cNvPicPr>
            <a:picLocks noChangeAspect="1"/>
          </p:cNvPicPr>
          <p:nvPr/>
        </p:nvPicPr>
        <p:blipFill rotWithShape="1">
          <a:blip r:embed="rId2"/>
          <a:srcRect r="85437"/>
          <a:stretch/>
        </p:blipFill>
        <p:spPr>
          <a:xfrm>
            <a:off x="191344" y="980728"/>
            <a:ext cx="6904873" cy="2268487"/>
          </a:xfrm>
          <a:prstGeom prst="rect">
            <a:avLst/>
          </a:prstGeom>
        </p:spPr>
      </p:pic>
      <p:sp>
        <p:nvSpPr>
          <p:cNvPr id="5" name="TextBox 4">
            <a:extLst>
              <a:ext uri="{FF2B5EF4-FFF2-40B4-BE49-F238E27FC236}">
                <a16:creationId xmlns:a16="http://schemas.microsoft.com/office/drawing/2014/main" id="{C5D38B48-B6F7-4376-BFDC-3FC9D28F5D20}"/>
              </a:ext>
            </a:extLst>
          </p:cNvPr>
          <p:cNvSpPr txBox="1"/>
          <p:nvPr/>
        </p:nvSpPr>
        <p:spPr>
          <a:xfrm>
            <a:off x="4151784" y="3429000"/>
            <a:ext cx="936104" cy="400110"/>
          </a:xfrm>
          <a:prstGeom prst="rect">
            <a:avLst/>
          </a:prstGeom>
          <a:noFill/>
        </p:spPr>
        <p:txBody>
          <a:bodyPr wrap="square" rtlCol="0">
            <a:spAutoFit/>
          </a:bodyPr>
          <a:lstStyle/>
          <a:p>
            <a:pPr algn="ctr"/>
            <a:r>
              <a:rPr lang="en-US" sz="2000" b="1" dirty="0">
                <a:solidFill>
                  <a:srgbClr val="FF0000"/>
                </a:solidFill>
                <a:latin typeface="Century Gothic" panose="020B0502020202020204" pitchFamily="34" charset="0"/>
              </a:rPr>
              <a:t>FLAG</a:t>
            </a:r>
            <a:endParaRPr lang="en-GB" sz="2000" b="1" dirty="0">
              <a:solidFill>
                <a:srgbClr val="FF0000"/>
              </a:solidFill>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0A766C2B-3817-4FA7-A59E-518422C77529}"/>
              </a:ext>
            </a:extLst>
          </p:cNvPr>
          <p:cNvCxnSpPr>
            <a:endCxn id="5" idx="0"/>
          </p:cNvCxnSpPr>
          <p:nvPr/>
        </p:nvCxnSpPr>
        <p:spPr>
          <a:xfrm flipH="1">
            <a:off x="4619836" y="3140968"/>
            <a:ext cx="36004" cy="28803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015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2CD482-5925-4FE4-A4CC-DCFA6E4E0F34}"/>
              </a:ext>
            </a:extLst>
          </p:cNvPr>
          <p:cNvSpPr>
            <a:spLocks noGrp="1"/>
          </p:cNvSpPr>
          <p:nvPr>
            <p:ph type="body" sz="quarter" idx="10"/>
          </p:nvPr>
        </p:nvSpPr>
        <p:spPr/>
        <p:txBody>
          <a:bodyPr/>
          <a:lstStyle/>
          <a:p>
            <a:r>
              <a:rPr lang="en-US"/>
              <a:t>Fragments are sequenced</a:t>
            </a:r>
          </a:p>
        </p:txBody>
      </p:sp>
      <p:cxnSp>
        <p:nvCxnSpPr>
          <p:cNvPr id="4" name="Straight Connector 3">
            <a:extLst>
              <a:ext uri="{FF2B5EF4-FFF2-40B4-BE49-F238E27FC236}">
                <a16:creationId xmlns:a16="http://schemas.microsoft.com/office/drawing/2014/main" id="{8212EEDB-9179-475F-8C90-85E82B226833}"/>
              </a:ext>
            </a:extLst>
          </p:cNvPr>
          <p:cNvCxnSpPr>
            <a:cxnSpLocks/>
          </p:cNvCxnSpPr>
          <p:nvPr/>
        </p:nvCxnSpPr>
        <p:spPr>
          <a:xfrm flipV="1">
            <a:off x="783771" y="2608899"/>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536E1A4-6AF6-4805-BC5C-799DB693BB48}"/>
              </a:ext>
            </a:extLst>
          </p:cNvPr>
          <p:cNvCxnSpPr>
            <a:cxnSpLocks/>
          </p:cNvCxnSpPr>
          <p:nvPr/>
        </p:nvCxnSpPr>
        <p:spPr>
          <a:xfrm flipH="1">
            <a:off x="661307" y="3066099"/>
            <a:ext cx="266700" cy="381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5721D88-1912-402C-AE5E-6930572BE2D5}"/>
              </a:ext>
            </a:extLst>
          </p:cNvPr>
          <p:cNvCxnSpPr>
            <a:cxnSpLocks/>
          </p:cNvCxnSpPr>
          <p:nvPr/>
        </p:nvCxnSpPr>
        <p:spPr>
          <a:xfrm flipV="1">
            <a:off x="2231571" y="2028486"/>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5EF998F-3ED8-45CE-A23F-122B444E2826}"/>
              </a:ext>
            </a:extLst>
          </p:cNvPr>
          <p:cNvCxnSpPr>
            <a:cxnSpLocks/>
          </p:cNvCxnSpPr>
          <p:nvPr/>
        </p:nvCxnSpPr>
        <p:spPr>
          <a:xfrm>
            <a:off x="517071" y="1998068"/>
            <a:ext cx="533400" cy="501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C80078F-0D4F-4342-889A-F5F753350E5B}"/>
              </a:ext>
            </a:extLst>
          </p:cNvPr>
          <p:cNvCxnSpPr>
            <a:cxnSpLocks/>
          </p:cNvCxnSpPr>
          <p:nvPr/>
        </p:nvCxnSpPr>
        <p:spPr>
          <a:xfrm flipV="1">
            <a:off x="2438400" y="2895600"/>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CB9F7E-CA62-4B64-B588-38000FCD6F27}"/>
              </a:ext>
            </a:extLst>
          </p:cNvPr>
          <p:cNvCxnSpPr>
            <a:cxnSpLocks/>
          </p:cNvCxnSpPr>
          <p:nvPr/>
        </p:nvCxnSpPr>
        <p:spPr>
          <a:xfrm>
            <a:off x="1621971" y="2347743"/>
            <a:ext cx="457200" cy="2286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8909B9-BC00-43AA-84AD-07273DBA65DF}"/>
              </a:ext>
            </a:extLst>
          </p:cNvPr>
          <p:cNvCxnSpPr>
            <a:cxnSpLocks/>
          </p:cNvCxnSpPr>
          <p:nvPr/>
        </p:nvCxnSpPr>
        <p:spPr>
          <a:xfrm flipV="1">
            <a:off x="2383971" y="3980499"/>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13DE32-E18E-4357-A137-E4F6CD0326D8}"/>
              </a:ext>
            </a:extLst>
          </p:cNvPr>
          <p:cNvCxnSpPr>
            <a:cxnSpLocks/>
          </p:cNvCxnSpPr>
          <p:nvPr/>
        </p:nvCxnSpPr>
        <p:spPr>
          <a:xfrm flipV="1">
            <a:off x="1545771" y="3751899"/>
            <a:ext cx="457200" cy="1524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C39229-1467-4213-B3F9-1F2E511F794F}"/>
              </a:ext>
            </a:extLst>
          </p:cNvPr>
          <p:cNvCxnSpPr>
            <a:cxnSpLocks/>
          </p:cNvCxnSpPr>
          <p:nvPr/>
        </p:nvCxnSpPr>
        <p:spPr>
          <a:xfrm>
            <a:off x="737507" y="3942399"/>
            <a:ext cx="381000" cy="762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16B1F7-B7CD-4887-B8D2-3FD66C93FE73}"/>
              </a:ext>
            </a:extLst>
          </p:cNvPr>
          <p:cNvCxnSpPr>
            <a:cxnSpLocks/>
          </p:cNvCxnSpPr>
          <p:nvPr/>
        </p:nvCxnSpPr>
        <p:spPr>
          <a:xfrm>
            <a:off x="1355271" y="3066099"/>
            <a:ext cx="381000" cy="762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DE8E7-08F0-4F29-9D81-482816E35757}"/>
              </a:ext>
            </a:extLst>
          </p:cNvPr>
          <p:cNvCxnSpPr>
            <a:cxnSpLocks/>
          </p:cNvCxnSpPr>
          <p:nvPr/>
        </p:nvCxnSpPr>
        <p:spPr>
          <a:xfrm>
            <a:off x="2383971" y="3561399"/>
            <a:ext cx="381000" cy="762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812C54-5841-4575-A6B1-CAD2ABA7C1E6}"/>
              </a:ext>
            </a:extLst>
          </p:cNvPr>
          <p:cNvCxnSpPr>
            <a:cxnSpLocks/>
          </p:cNvCxnSpPr>
          <p:nvPr/>
        </p:nvCxnSpPr>
        <p:spPr>
          <a:xfrm>
            <a:off x="1469571" y="4475799"/>
            <a:ext cx="381000" cy="762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4CBBC7-92BD-4459-AD33-E4A9B7F3E736}"/>
              </a:ext>
            </a:extLst>
          </p:cNvPr>
          <p:cNvCxnSpPr>
            <a:cxnSpLocks/>
          </p:cNvCxnSpPr>
          <p:nvPr/>
        </p:nvCxnSpPr>
        <p:spPr>
          <a:xfrm flipV="1">
            <a:off x="753835" y="4485596"/>
            <a:ext cx="419100" cy="152400"/>
          </a:xfrm>
          <a:prstGeom prst="line">
            <a:avLst/>
          </a:prstGeom>
          <a:ln w="57150">
            <a:solidFill>
              <a:srgbClr val="9F137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19DFD3-959C-4908-97FE-8DF5C3BAAD8F}"/>
              </a:ext>
            </a:extLst>
          </p:cNvPr>
          <p:cNvCxnSpPr>
            <a:cxnSpLocks/>
          </p:cNvCxnSpPr>
          <p:nvPr/>
        </p:nvCxnSpPr>
        <p:spPr>
          <a:xfrm>
            <a:off x="1453787" y="1860164"/>
            <a:ext cx="396784" cy="188100"/>
          </a:xfrm>
          <a:prstGeom prst="line">
            <a:avLst/>
          </a:prstGeom>
          <a:ln w="57150">
            <a:solidFill>
              <a:srgbClr val="9F137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F1AD208-59E9-411D-A70F-BD4CFA4F640D}"/>
              </a:ext>
            </a:extLst>
          </p:cNvPr>
          <p:cNvCxnSpPr>
            <a:cxnSpLocks/>
          </p:cNvCxnSpPr>
          <p:nvPr/>
        </p:nvCxnSpPr>
        <p:spPr>
          <a:xfrm>
            <a:off x="3276600" y="3142299"/>
            <a:ext cx="5595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Sequencing Platforms | Compare NGS platform applications &amp;amp; specifications">
            <a:extLst>
              <a:ext uri="{FF2B5EF4-FFF2-40B4-BE49-F238E27FC236}">
                <a16:creationId xmlns:a16="http://schemas.microsoft.com/office/drawing/2014/main" id="{CBD476DB-337A-4DE2-A218-5DB2B4B09D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10" r="21574"/>
          <a:stretch/>
        </p:blipFill>
        <p:spPr bwMode="auto">
          <a:xfrm>
            <a:off x="4106635" y="1790022"/>
            <a:ext cx="2750521" cy="246697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2B85D8-6C5D-463D-BA48-BEA9F109DA42}"/>
              </a:ext>
            </a:extLst>
          </p:cNvPr>
          <p:cNvSpPr txBox="1"/>
          <p:nvPr/>
        </p:nvSpPr>
        <p:spPr>
          <a:xfrm>
            <a:off x="3556363" y="4485596"/>
            <a:ext cx="3948248" cy="646331"/>
          </a:xfrm>
          <a:prstGeom prst="rect">
            <a:avLst/>
          </a:prstGeom>
          <a:noFill/>
        </p:spPr>
        <p:txBody>
          <a:bodyPr wrap="square">
            <a:spAutoFit/>
          </a:bodyPr>
          <a:lstStyle/>
          <a:p>
            <a:pPr algn="ctr"/>
            <a:r>
              <a:rPr lang="en-US" sz="1800">
                <a:latin typeface="Century Gothic" panose="020B0502020202020204" pitchFamily="34" charset="0"/>
              </a:rPr>
              <a:t>Next-Generation Sequencer</a:t>
            </a:r>
          </a:p>
          <a:p>
            <a:pPr algn="ctr"/>
            <a:r>
              <a:rPr lang="en-US">
                <a:latin typeface="Century Gothic" panose="020B0502020202020204" pitchFamily="34" charset="0"/>
              </a:rPr>
              <a:t>e.g. Illumina NextSeq 500</a:t>
            </a:r>
            <a:endParaRPr lang="en-US" sz="1800" dirty="0">
              <a:latin typeface="Century Gothic" panose="020B0502020202020204" pitchFamily="34" charset="0"/>
            </a:endParaRPr>
          </a:p>
        </p:txBody>
      </p:sp>
      <p:cxnSp>
        <p:nvCxnSpPr>
          <p:cNvPr id="22" name="Straight Arrow Connector 21">
            <a:extLst>
              <a:ext uri="{FF2B5EF4-FFF2-40B4-BE49-F238E27FC236}">
                <a16:creationId xmlns:a16="http://schemas.microsoft.com/office/drawing/2014/main" id="{12C1A76D-45EE-4375-90DC-B6ACE245293A}"/>
              </a:ext>
            </a:extLst>
          </p:cNvPr>
          <p:cNvCxnSpPr>
            <a:cxnSpLocks/>
          </p:cNvCxnSpPr>
          <p:nvPr/>
        </p:nvCxnSpPr>
        <p:spPr>
          <a:xfrm>
            <a:off x="7086600" y="3077667"/>
            <a:ext cx="5595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2B7138-80B3-43A9-BE82-58581D41C792}"/>
              </a:ext>
            </a:extLst>
          </p:cNvPr>
          <p:cNvSpPr txBox="1"/>
          <p:nvPr/>
        </p:nvSpPr>
        <p:spPr>
          <a:xfrm>
            <a:off x="8077200" y="367732"/>
            <a:ext cx="3377293" cy="40934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000" b="1">
                <a:solidFill>
                  <a:srgbClr val="0070C0"/>
                </a:solidFill>
                <a:latin typeface="Courier" panose="02060409020205020404" pitchFamily="49" charset="0"/>
              </a:rPr>
              <a:t>CATGCATGCATCGATCGANC</a:t>
            </a:r>
            <a:br>
              <a:rPr lang="en-US" sz="2000" b="1">
                <a:solidFill>
                  <a:srgbClr val="0070C0"/>
                </a:solidFill>
                <a:latin typeface="Courier" panose="02060409020205020404" pitchFamily="49" charset="0"/>
              </a:rPr>
            </a:br>
            <a:br>
              <a:rPr lang="en-US" sz="2000" b="1">
                <a:solidFill>
                  <a:srgbClr val="0070C0"/>
                </a:solidFill>
                <a:latin typeface="Courier" panose="02060409020205020404" pitchFamily="49" charset="0"/>
              </a:rPr>
            </a:br>
            <a:r>
              <a:rPr lang="en-US" sz="2000" b="1">
                <a:solidFill>
                  <a:srgbClr val="0070C0"/>
                </a:solidFill>
                <a:latin typeface="Courier" panose="02060409020205020404" pitchFamily="49" charset="0"/>
              </a:rPr>
              <a:t>ATGCGCACATGCATGCATCG</a:t>
            </a:r>
          </a:p>
          <a:p>
            <a:pPr algn="l"/>
            <a:endParaRPr lang="en-US" sz="2000" b="1">
              <a:solidFill>
                <a:srgbClr val="0070C0"/>
              </a:solidFill>
              <a:latin typeface="Courier" panose="02060409020205020404" pitchFamily="49" charset="0"/>
            </a:endParaRPr>
          </a:p>
          <a:p>
            <a:r>
              <a:rPr lang="en-US" sz="2000" b="1">
                <a:solidFill>
                  <a:srgbClr val="0070C0"/>
                </a:solidFill>
                <a:latin typeface="Courier" panose="02060409020205020404" pitchFamily="49" charset="0"/>
              </a:rPr>
              <a:t>GTTGGGACGTAATGCGCACA</a:t>
            </a:r>
          </a:p>
          <a:p>
            <a:endParaRPr lang="en-US" sz="2000" b="1">
              <a:solidFill>
                <a:srgbClr val="0070C0"/>
              </a:solidFill>
              <a:latin typeface="Courier" panose="02060409020205020404" pitchFamily="49" charset="0"/>
            </a:endParaRPr>
          </a:p>
          <a:p>
            <a:r>
              <a:rPr lang="en-US" sz="2000" b="1">
                <a:solidFill>
                  <a:srgbClr val="0070C0"/>
                </a:solidFill>
                <a:latin typeface="Courier" panose="02060409020205020404" pitchFamily="49" charset="0"/>
              </a:rPr>
              <a:t>TCGANCTGTATTTTTACGGA</a:t>
            </a:r>
          </a:p>
          <a:p>
            <a:endParaRPr lang="en-US" sz="2000" b="1">
              <a:solidFill>
                <a:srgbClr val="0070C0"/>
              </a:solidFill>
              <a:latin typeface="Courier" panose="02060409020205020404" pitchFamily="49" charset="0"/>
            </a:endParaRPr>
          </a:p>
          <a:p>
            <a:r>
              <a:rPr lang="en-US" sz="2000" b="1">
                <a:solidFill>
                  <a:srgbClr val="00B050"/>
                </a:solidFill>
                <a:latin typeface="Courier" panose="02060409020205020404" pitchFamily="49" charset="0"/>
              </a:rPr>
              <a:t>TGGAAGCCCCCCTGATGCAT</a:t>
            </a:r>
          </a:p>
          <a:p>
            <a:endParaRPr lang="en-US" sz="2000" b="1">
              <a:solidFill>
                <a:srgbClr val="00B050"/>
              </a:solidFill>
              <a:latin typeface="Courier" panose="02060409020205020404" pitchFamily="49" charset="0"/>
            </a:endParaRPr>
          </a:p>
          <a:p>
            <a:r>
              <a:rPr lang="en-US" sz="2000" b="1">
                <a:solidFill>
                  <a:srgbClr val="00B050"/>
                </a:solidFill>
                <a:latin typeface="Courier" panose="02060409020205020404" pitchFamily="49" charset="0"/>
              </a:rPr>
              <a:t>GCATGCTGGAAGCCCCCCTG</a:t>
            </a:r>
          </a:p>
          <a:p>
            <a:endParaRPr lang="en-US" sz="2000" b="1">
              <a:solidFill>
                <a:srgbClr val="00B050"/>
              </a:solidFill>
              <a:latin typeface="Courier" panose="02060409020205020404" pitchFamily="49" charset="0"/>
            </a:endParaRPr>
          </a:p>
          <a:p>
            <a:r>
              <a:rPr lang="en-US" sz="2000" b="1">
                <a:solidFill>
                  <a:srgbClr val="9F1370"/>
                </a:solidFill>
                <a:latin typeface="Courier" panose="02060409020205020404" pitchFamily="49" charset="0"/>
              </a:rPr>
              <a:t>AGGTATGGAGGGTGGTGGAG</a:t>
            </a:r>
          </a:p>
        </p:txBody>
      </p:sp>
      <p:sp>
        <p:nvSpPr>
          <p:cNvPr id="24" name="TextBox 23">
            <a:extLst>
              <a:ext uri="{FF2B5EF4-FFF2-40B4-BE49-F238E27FC236}">
                <a16:creationId xmlns:a16="http://schemas.microsoft.com/office/drawing/2014/main" id="{80651554-1C96-4CBE-B190-23ED75404CD9}"/>
              </a:ext>
            </a:extLst>
          </p:cNvPr>
          <p:cNvSpPr txBox="1"/>
          <p:nvPr/>
        </p:nvSpPr>
        <p:spPr>
          <a:xfrm>
            <a:off x="7504611" y="4779912"/>
            <a:ext cx="4382589" cy="1477328"/>
          </a:xfrm>
          <a:prstGeom prst="rect">
            <a:avLst/>
          </a:prstGeom>
          <a:noFill/>
        </p:spPr>
        <p:txBody>
          <a:bodyPr wrap="square">
            <a:spAutoFit/>
          </a:bodyPr>
          <a:lstStyle/>
          <a:p>
            <a:pPr algn="ctr"/>
            <a:r>
              <a:rPr lang="en-US" sz="1800">
                <a:latin typeface="Century Gothic" panose="020B0502020202020204" pitchFamily="34" charset="0"/>
              </a:rPr>
              <a:t>Sequences</a:t>
            </a:r>
          </a:p>
          <a:p>
            <a:pPr algn="ctr"/>
            <a:endParaRPr lang="en-US">
              <a:latin typeface="Century Gothic" panose="020B0502020202020204" pitchFamily="34" charset="0"/>
            </a:endParaRPr>
          </a:p>
          <a:p>
            <a:pPr algn="ctr"/>
            <a:r>
              <a:rPr lang="en-US" sz="1800">
                <a:latin typeface="Century Gothic" panose="020B0502020202020204" pitchFamily="34" charset="0"/>
              </a:rPr>
              <a:t>(Correlated to nr of fragments)</a:t>
            </a:r>
          </a:p>
          <a:p>
            <a:pPr algn="ctr"/>
            <a:endParaRPr lang="en-US">
              <a:latin typeface="Century Gothic" panose="020B0502020202020204" pitchFamily="34" charset="0"/>
            </a:endParaRPr>
          </a:p>
          <a:p>
            <a:pPr algn="ctr"/>
            <a:r>
              <a:rPr lang="en-US" sz="1800">
                <a:latin typeface="Century Gothic" panose="020B0502020202020204" pitchFamily="34" charset="0"/>
              </a:rPr>
              <a:t>(Correlated to transcript expression)</a:t>
            </a:r>
            <a:endParaRPr lang="en-US" sz="1800" dirty="0">
              <a:latin typeface="Century Gothic" panose="020B0502020202020204" pitchFamily="34" charset="0"/>
            </a:endParaRPr>
          </a:p>
        </p:txBody>
      </p:sp>
    </p:spTree>
    <p:extLst>
      <p:ext uri="{BB962C8B-B14F-4D97-AF65-F5344CB8AC3E}">
        <p14:creationId xmlns:p14="http://schemas.microsoft.com/office/powerpoint/2010/main" val="42196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Flag Column</a:t>
            </a:r>
            <a:endParaRPr lang="en-GB" dirty="0"/>
          </a:p>
        </p:txBody>
      </p:sp>
      <p:pic>
        <p:nvPicPr>
          <p:cNvPr id="4" name="Picture 3">
            <a:extLst>
              <a:ext uri="{FF2B5EF4-FFF2-40B4-BE49-F238E27FC236}">
                <a16:creationId xmlns:a16="http://schemas.microsoft.com/office/drawing/2014/main" id="{F795DE0A-6520-44C9-A6A0-4B6ECE9D690E}"/>
              </a:ext>
            </a:extLst>
          </p:cNvPr>
          <p:cNvPicPr>
            <a:picLocks noChangeAspect="1"/>
          </p:cNvPicPr>
          <p:nvPr/>
        </p:nvPicPr>
        <p:blipFill rotWithShape="1">
          <a:blip r:embed="rId2"/>
          <a:srcRect r="85437"/>
          <a:stretch/>
        </p:blipFill>
        <p:spPr>
          <a:xfrm>
            <a:off x="191344" y="980728"/>
            <a:ext cx="6904873" cy="2268487"/>
          </a:xfrm>
          <a:prstGeom prst="rect">
            <a:avLst/>
          </a:prstGeom>
        </p:spPr>
      </p:pic>
      <p:sp>
        <p:nvSpPr>
          <p:cNvPr id="5" name="TextBox 4">
            <a:extLst>
              <a:ext uri="{FF2B5EF4-FFF2-40B4-BE49-F238E27FC236}">
                <a16:creationId xmlns:a16="http://schemas.microsoft.com/office/drawing/2014/main" id="{C5D38B48-B6F7-4376-BFDC-3FC9D28F5D20}"/>
              </a:ext>
            </a:extLst>
          </p:cNvPr>
          <p:cNvSpPr txBox="1"/>
          <p:nvPr/>
        </p:nvSpPr>
        <p:spPr>
          <a:xfrm>
            <a:off x="4151784" y="3429000"/>
            <a:ext cx="936104" cy="400110"/>
          </a:xfrm>
          <a:prstGeom prst="rect">
            <a:avLst/>
          </a:prstGeom>
          <a:noFill/>
        </p:spPr>
        <p:txBody>
          <a:bodyPr wrap="square" rtlCol="0">
            <a:spAutoFit/>
          </a:bodyPr>
          <a:lstStyle/>
          <a:p>
            <a:pPr algn="ctr"/>
            <a:r>
              <a:rPr lang="en-US" sz="2000" b="1" dirty="0">
                <a:solidFill>
                  <a:srgbClr val="FF0000"/>
                </a:solidFill>
                <a:latin typeface="Century Gothic" panose="020B0502020202020204" pitchFamily="34" charset="0"/>
              </a:rPr>
              <a:t>FLAG</a:t>
            </a:r>
            <a:endParaRPr lang="en-GB" sz="2000" b="1" dirty="0">
              <a:solidFill>
                <a:srgbClr val="FF0000"/>
              </a:solidFill>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0A766C2B-3817-4FA7-A59E-518422C77529}"/>
              </a:ext>
            </a:extLst>
          </p:cNvPr>
          <p:cNvCxnSpPr>
            <a:endCxn id="5" idx="0"/>
          </p:cNvCxnSpPr>
          <p:nvPr/>
        </p:nvCxnSpPr>
        <p:spPr>
          <a:xfrm flipH="1">
            <a:off x="4619836" y="3140968"/>
            <a:ext cx="36004" cy="28803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AA63356-F3D8-40F6-BA8D-CD86EF2DBE23}"/>
              </a:ext>
            </a:extLst>
          </p:cNvPr>
          <p:cNvSpPr txBox="1"/>
          <p:nvPr/>
        </p:nvSpPr>
        <p:spPr>
          <a:xfrm>
            <a:off x="407368" y="3829110"/>
            <a:ext cx="6616841" cy="2862322"/>
          </a:xfrm>
          <a:prstGeom prst="rect">
            <a:avLst/>
          </a:prstGeom>
          <a:noFill/>
        </p:spPr>
        <p:txBody>
          <a:bodyPr wrap="square" rtlCol="0">
            <a:spAutoFit/>
          </a:bodyPr>
          <a:lstStyle/>
          <a:p>
            <a:pPr algn="l"/>
            <a:r>
              <a:rPr lang="en-US" sz="2000" dirty="0">
                <a:latin typeface="Century Gothic" panose="020B0502020202020204" pitchFamily="34" charset="0"/>
              </a:rPr>
              <a:t>The number is a </a:t>
            </a:r>
            <a:r>
              <a:rPr lang="en-US" sz="2000" b="1" dirty="0">
                <a:latin typeface="Century Gothic" panose="020B0502020202020204" pitchFamily="34" charset="0"/>
              </a:rPr>
              <a:t>univocal sum </a:t>
            </a:r>
            <a:r>
              <a:rPr lang="en-US" sz="2000" dirty="0">
                <a:latin typeface="Century Gothic" panose="020B0502020202020204" pitchFamily="34" charset="0"/>
              </a:rPr>
              <a:t>of individual flags, such as:</a:t>
            </a:r>
          </a:p>
          <a:p>
            <a:pPr marL="342900" indent="-342900" algn="l">
              <a:buFont typeface="Arial" panose="020B0604020202020204" pitchFamily="34" charset="0"/>
              <a:buChar char="•"/>
            </a:pPr>
            <a:r>
              <a:rPr lang="en-US" sz="2000" dirty="0">
                <a:latin typeface="Century Gothic" panose="020B0502020202020204" pitchFamily="34" charset="0"/>
              </a:rPr>
              <a:t>Read paired: 1</a:t>
            </a:r>
          </a:p>
          <a:p>
            <a:pPr marL="342900" indent="-342900" algn="l">
              <a:buFont typeface="Arial" panose="020B0604020202020204" pitchFamily="34" charset="0"/>
              <a:buChar char="•"/>
            </a:pPr>
            <a:r>
              <a:rPr lang="en-US" sz="2000" dirty="0">
                <a:latin typeface="Century Gothic" panose="020B0502020202020204" pitchFamily="34" charset="0"/>
              </a:rPr>
              <a:t>Both reads in pair are aligned: 2</a:t>
            </a:r>
          </a:p>
          <a:p>
            <a:pPr marL="342900" indent="-342900" algn="l">
              <a:buFont typeface="Arial" panose="020B0604020202020204" pitchFamily="34" charset="0"/>
              <a:buChar char="•"/>
            </a:pPr>
            <a:r>
              <a:rPr lang="en-US" sz="2000" dirty="0">
                <a:latin typeface="Century Gothic" panose="020B0502020202020204" pitchFamily="34" charset="0"/>
              </a:rPr>
              <a:t>Read not aligned: 4</a:t>
            </a:r>
          </a:p>
          <a:p>
            <a:pPr marL="342900" indent="-342900" algn="l">
              <a:buFont typeface="Arial" panose="020B0604020202020204" pitchFamily="34" charset="0"/>
              <a:buChar char="•"/>
            </a:pPr>
            <a:r>
              <a:rPr lang="en-US" sz="2000" dirty="0">
                <a:latin typeface="Century Gothic" panose="020B0502020202020204" pitchFamily="34" charset="0"/>
              </a:rPr>
              <a:t>Read in reverse strand: 10</a:t>
            </a:r>
          </a:p>
          <a:p>
            <a:pPr marL="342900" indent="-342900" algn="l">
              <a:buFont typeface="Arial" panose="020B0604020202020204" pitchFamily="34" charset="0"/>
              <a:buChar char="•"/>
            </a:pPr>
            <a:r>
              <a:rPr lang="en-US" sz="2000" dirty="0">
                <a:latin typeface="Century Gothic" panose="020B0502020202020204" pitchFamily="34" charset="0"/>
              </a:rPr>
              <a:t>Secondary alignment: 2048</a:t>
            </a:r>
          </a:p>
          <a:p>
            <a:pPr marL="342900" indent="-342900" algn="l">
              <a:buFont typeface="Arial" panose="020B0604020202020204" pitchFamily="34" charset="0"/>
              <a:buChar char="•"/>
            </a:pPr>
            <a:endParaRPr lang="en-US" sz="2000" dirty="0">
              <a:latin typeface="Century Gothic" panose="020B0502020202020204" pitchFamily="34" charset="0"/>
            </a:endParaRPr>
          </a:p>
          <a:p>
            <a:pPr marL="342900" indent="-342900" algn="l">
              <a:buFont typeface="Arial" panose="020B0604020202020204" pitchFamily="34" charset="0"/>
              <a:buChar char="•"/>
            </a:pPr>
            <a:endParaRPr lang="en-GB" sz="2000" dirty="0">
              <a:latin typeface="Century Gothic" panose="020B0502020202020204" pitchFamily="34" charset="0"/>
            </a:endParaRPr>
          </a:p>
        </p:txBody>
      </p:sp>
    </p:spTree>
    <p:extLst>
      <p:ext uri="{BB962C8B-B14F-4D97-AF65-F5344CB8AC3E}">
        <p14:creationId xmlns:p14="http://schemas.microsoft.com/office/powerpoint/2010/main" val="40666594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Flag Column</a:t>
            </a:r>
            <a:endParaRPr lang="en-GB" dirty="0"/>
          </a:p>
        </p:txBody>
      </p:sp>
      <p:pic>
        <p:nvPicPr>
          <p:cNvPr id="4" name="Picture 3">
            <a:extLst>
              <a:ext uri="{FF2B5EF4-FFF2-40B4-BE49-F238E27FC236}">
                <a16:creationId xmlns:a16="http://schemas.microsoft.com/office/drawing/2014/main" id="{F795DE0A-6520-44C9-A6A0-4B6ECE9D690E}"/>
              </a:ext>
            </a:extLst>
          </p:cNvPr>
          <p:cNvPicPr>
            <a:picLocks noChangeAspect="1"/>
          </p:cNvPicPr>
          <p:nvPr/>
        </p:nvPicPr>
        <p:blipFill rotWithShape="1">
          <a:blip r:embed="rId2"/>
          <a:srcRect r="85437"/>
          <a:stretch/>
        </p:blipFill>
        <p:spPr>
          <a:xfrm>
            <a:off x="191344" y="980728"/>
            <a:ext cx="6904873" cy="2268487"/>
          </a:xfrm>
          <a:prstGeom prst="rect">
            <a:avLst/>
          </a:prstGeom>
        </p:spPr>
      </p:pic>
      <p:sp>
        <p:nvSpPr>
          <p:cNvPr id="5" name="TextBox 4">
            <a:extLst>
              <a:ext uri="{FF2B5EF4-FFF2-40B4-BE49-F238E27FC236}">
                <a16:creationId xmlns:a16="http://schemas.microsoft.com/office/drawing/2014/main" id="{C5D38B48-B6F7-4376-BFDC-3FC9D28F5D20}"/>
              </a:ext>
            </a:extLst>
          </p:cNvPr>
          <p:cNvSpPr txBox="1"/>
          <p:nvPr/>
        </p:nvSpPr>
        <p:spPr>
          <a:xfrm>
            <a:off x="4151784" y="3429000"/>
            <a:ext cx="936104" cy="400110"/>
          </a:xfrm>
          <a:prstGeom prst="rect">
            <a:avLst/>
          </a:prstGeom>
          <a:noFill/>
        </p:spPr>
        <p:txBody>
          <a:bodyPr wrap="square" rtlCol="0">
            <a:spAutoFit/>
          </a:bodyPr>
          <a:lstStyle/>
          <a:p>
            <a:pPr algn="ctr"/>
            <a:r>
              <a:rPr lang="en-US" sz="2000" b="1" dirty="0">
                <a:solidFill>
                  <a:srgbClr val="FF0000"/>
                </a:solidFill>
                <a:latin typeface="Century Gothic" panose="020B0502020202020204" pitchFamily="34" charset="0"/>
              </a:rPr>
              <a:t>FLAG</a:t>
            </a:r>
            <a:endParaRPr lang="en-GB" sz="2000" b="1" dirty="0">
              <a:solidFill>
                <a:srgbClr val="FF0000"/>
              </a:solidFill>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0A766C2B-3817-4FA7-A59E-518422C77529}"/>
              </a:ext>
            </a:extLst>
          </p:cNvPr>
          <p:cNvCxnSpPr>
            <a:endCxn id="5" idx="0"/>
          </p:cNvCxnSpPr>
          <p:nvPr/>
        </p:nvCxnSpPr>
        <p:spPr>
          <a:xfrm flipH="1">
            <a:off x="4619836" y="3140968"/>
            <a:ext cx="36004" cy="28803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AA63356-F3D8-40F6-BA8D-CD86EF2DBE23}"/>
              </a:ext>
            </a:extLst>
          </p:cNvPr>
          <p:cNvSpPr txBox="1"/>
          <p:nvPr/>
        </p:nvSpPr>
        <p:spPr>
          <a:xfrm>
            <a:off x="407368" y="3829110"/>
            <a:ext cx="6616841" cy="2862322"/>
          </a:xfrm>
          <a:prstGeom prst="rect">
            <a:avLst/>
          </a:prstGeom>
          <a:noFill/>
        </p:spPr>
        <p:txBody>
          <a:bodyPr wrap="square" rtlCol="0">
            <a:spAutoFit/>
          </a:bodyPr>
          <a:lstStyle/>
          <a:p>
            <a:pPr algn="l"/>
            <a:r>
              <a:rPr lang="en-US" sz="2000" dirty="0">
                <a:latin typeface="Century Gothic" panose="020B0502020202020204" pitchFamily="34" charset="0"/>
              </a:rPr>
              <a:t>The number is a </a:t>
            </a:r>
            <a:r>
              <a:rPr lang="en-US" sz="2000" b="1" dirty="0">
                <a:latin typeface="Century Gothic" panose="020B0502020202020204" pitchFamily="34" charset="0"/>
              </a:rPr>
              <a:t>univocal sum </a:t>
            </a:r>
            <a:r>
              <a:rPr lang="en-US" sz="2000" dirty="0">
                <a:latin typeface="Century Gothic" panose="020B0502020202020204" pitchFamily="34" charset="0"/>
              </a:rPr>
              <a:t>of individual flags, in hexadecimal format (x) such as:</a:t>
            </a:r>
          </a:p>
          <a:p>
            <a:pPr marL="342900" indent="-342900" algn="l">
              <a:buFont typeface="Arial" panose="020B0604020202020204" pitchFamily="34" charset="0"/>
              <a:buChar char="•"/>
            </a:pPr>
            <a:r>
              <a:rPr lang="en-US" sz="2000" dirty="0">
                <a:latin typeface="Century Gothic" panose="020B0502020202020204" pitchFamily="34" charset="0"/>
              </a:rPr>
              <a:t>Read paired: 0x1</a:t>
            </a:r>
          </a:p>
          <a:p>
            <a:pPr marL="342900" indent="-342900" algn="l">
              <a:buFont typeface="Arial" panose="020B0604020202020204" pitchFamily="34" charset="0"/>
              <a:buChar char="•"/>
            </a:pPr>
            <a:r>
              <a:rPr lang="en-US" sz="2000" dirty="0">
                <a:latin typeface="Century Gothic" panose="020B0502020202020204" pitchFamily="34" charset="0"/>
              </a:rPr>
              <a:t>Both reads in pair are aligned: 0x2</a:t>
            </a:r>
          </a:p>
          <a:p>
            <a:pPr marL="342900" indent="-342900" algn="l">
              <a:buFont typeface="Arial" panose="020B0604020202020204" pitchFamily="34" charset="0"/>
              <a:buChar char="•"/>
            </a:pPr>
            <a:r>
              <a:rPr lang="en-US" sz="2000" dirty="0">
                <a:latin typeface="Century Gothic" panose="020B0502020202020204" pitchFamily="34" charset="0"/>
              </a:rPr>
              <a:t>Read not aligned: 0x4</a:t>
            </a:r>
          </a:p>
          <a:p>
            <a:pPr marL="342900" indent="-342900" algn="l">
              <a:buFont typeface="Arial" panose="020B0604020202020204" pitchFamily="34" charset="0"/>
              <a:buChar char="•"/>
            </a:pPr>
            <a:r>
              <a:rPr lang="en-US" sz="2000" dirty="0">
                <a:latin typeface="Century Gothic" panose="020B0502020202020204" pitchFamily="34" charset="0"/>
              </a:rPr>
              <a:t>Read in reverse strand: 0x10</a:t>
            </a:r>
          </a:p>
          <a:p>
            <a:pPr marL="342900" indent="-342900" algn="l">
              <a:buFont typeface="Arial" panose="020B0604020202020204" pitchFamily="34" charset="0"/>
              <a:buChar char="•"/>
            </a:pPr>
            <a:r>
              <a:rPr lang="en-US" sz="2000" dirty="0">
                <a:latin typeface="Century Gothic" panose="020B0502020202020204" pitchFamily="34" charset="0"/>
              </a:rPr>
              <a:t>Second in pair: 0x80</a:t>
            </a:r>
          </a:p>
          <a:p>
            <a:pPr marL="342900" indent="-342900" algn="l">
              <a:buFont typeface="Arial" panose="020B0604020202020204" pitchFamily="34" charset="0"/>
              <a:buChar char="•"/>
            </a:pPr>
            <a:r>
              <a:rPr lang="en-US" sz="2000" dirty="0">
                <a:latin typeface="Century Gothic" panose="020B0502020202020204" pitchFamily="34" charset="0"/>
              </a:rPr>
              <a:t>Secondary alignment: 0x2048</a:t>
            </a:r>
          </a:p>
          <a:p>
            <a:pPr algn="l"/>
            <a:r>
              <a:rPr lang="en-US" sz="2000" dirty="0">
                <a:latin typeface="Century Gothic" panose="020B0502020202020204" pitchFamily="34" charset="0"/>
              </a:rPr>
              <a:t>…</a:t>
            </a:r>
            <a:r>
              <a:rPr lang="en-US" sz="2000" dirty="0" err="1">
                <a:latin typeface="Century Gothic" panose="020B0502020202020204" pitchFamily="34" charset="0"/>
              </a:rPr>
              <a:t>etc</a:t>
            </a:r>
            <a:endParaRPr lang="en-GB" sz="2000" dirty="0">
              <a:latin typeface="Century Gothic" panose="020B0502020202020204" pitchFamily="34" charset="0"/>
            </a:endParaRPr>
          </a:p>
        </p:txBody>
      </p:sp>
      <p:sp>
        <p:nvSpPr>
          <p:cNvPr id="8" name="TextBox 7">
            <a:extLst>
              <a:ext uri="{FF2B5EF4-FFF2-40B4-BE49-F238E27FC236}">
                <a16:creationId xmlns:a16="http://schemas.microsoft.com/office/drawing/2014/main" id="{117DB686-977D-403B-A9D0-C7BEC0F02B0B}"/>
              </a:ext>
            </a:extLst>
          </p:cNvPr>
          <p:cNvSpPr txBox="1"/>
          <p:nvPr/>
        </p:nvSpPr>
        <p:spPr>
          <a:xfrm>
            <a:off x="7248128" y="980728"/>
            <a:ext cx="4752528" cy="2677656"/>
          </a:xfrm>
          <a:prstGeom prst="rect">
            <a:avLst/>
          </a:prstGeom>
          <a:noFill/>
        </p:spPr>
        <p:txBody>
          <a:bodyPr wrap="square" rtlCol="0">
            <a:spAutoFit/>
          </a:bodyPr>
          <a:lstStyle/>
          <a:p>
            <a:pPr algn="l"/>
            <a:r>
              <a:rPr lang="en-US" sz="2000" dirty="0">
                <a:latin typeface="Century Gothic" panose="020B0502020202020204" pitchFamily="34" charset="0"/>
              </a:rPr>
              <a:t>E.g.</a:t>
            </a:r>
          </a:p>
          <a:p>
            <a:pPr algn="l"/>
            <a:endParaRPr lang="en-US" sz="2000" dirty="0">
              <a:latin typeface="Century Gothic" panose="020B0502020202020204" pitchFamily="34" charset="0"/>
            </a:endParaRPr>
          </a:p>
          <a:p>
            <a:pPr marL="342900" indent="-342900" algn="l">
              <a:buFont typeface="Arial" panose="020B0604020202020204" pitchFamily="34" charset="0"/>
              <a:buChar char="•"/>
            </a:pPr>
            <a:r>
              <a:rPr lang="en-US" sz="2000" dirty="0">
                <a:latin typeface="Century Gothic" panose="020B0502020202020204" pitchFamily="34" charset="0"/>
              </a:rPr>
              <a:t>Read Paired: 0x1=</a:t>
            </a:r>
            <a:r>
              <a:rPr lang="en-US" sz="2000" b="1" dirty="0">
                <a:latin typeface="Century Gothic" panose="020B0502020202020204" pitchFamily="34" charset="0"/>
              </a:rPr>
              <a:t>1</a:t>
            </a:r>
          </a:p>
          <a:p>
            <a:pPr marL="342900" indent="-342900" algn="l">
              <a:buFont typeface="Arial" panose="020B0604020202020204" pitchFamily="34" charset="0"/>
              <a:buChar char="•"/>
            </a:pPr>
            <a:r>
              <a:rPr lang="en-US" dirty="0">
                <a:latin typeface="Century Gothic" panose="020B0502020202020204" pitchFamily="34" charset="0"/>
              </a:rPr>
              <a:t>Both reads in pair are aligned: 0x2=</a:t>
            </a:r>
            <a:r>
              <a:rPr lang="en-US" sz="2000" b="1" dirty="0">
                <a:latin typeface="Century Gothic" panose="020B0502020202020204" pitchFamily="34" charset="0"/>
              </a:rPr>
              <a:t>2</a:t>
            </a:r>
          </a:p>
          <a:p>
            <a:pPr marL="342900" indent="-342900" algn="l">
              <a:buFont typeface="Arial" panose="020B0604020202020204" pitchFamily="34" charset="0"/>
              <a:buChar char="•"/>
            </a:pPr>
            <a:r>
              <a:rPr lang="en-US" sz="2000" dirty="0">
                <a:latin typeface="Century Gothic" panose="020B0502020202020204" pitchFamily="34" charset="0"/>
              </a:rPr>
              <a:t>Read in reverse strand: 0x10=</a:t>
            </a:r>
            <a:r>
              <a:rPr lang="en-US" sz="2000" b="1" dirty="0">
                <a:latin typeface="Century Gothic" panose="020B0502020202020204" pitchFamily="34" charset="0"/>
              </a:rPr>
              <a:t>16</a:t>
            </a:r>
          </a:p>
          <a:p>
            <a:pPr marL="342900" indent="-342900" algn="l">
              <a:buFont typeface="Arial" panose="020B0604020202020204" pitchFamily="34" charset="0"/>
              <a:buChar char="•"/>
            </a:pPr>
            <a:r>
              <a:rPr lang="en-GB" sz="2000" dirty="0">
                <a:latin typeface="Century Gothic" panose="020B0502020202020204" pitchFamily="34" charset="0"/>
              </a:rPr>
              <a:t>Second in pair: 0x80=</a:t>
            </a:r>
            <a:r>
              <a:rPr lang="en-GB" sz="2000" b="1" dirty="0">
                <a:latin typeface="Century Gothic" panose="020B0502020202020204" pitchFamily="34" charset="0"/>
              </a:rPr>
              <a:t>128</a:t>
            </a:r>
          </a:p>
          <a:p>
            <a:pPr marL="342900" indent="-342900" algn="l">
              <a:buFont typeface="Arial" panose="020B0604020202020204" pitchFamily="34" charset="0"/>
              <a:buChar char="•"/>
            </a:pPr>
            <a:endParaRPr lang="en-GB" sz="2000" b="1" dirty="0">
              <a:latin typeface="Century Gothic" panose="020B0502020202020204" pitchFamily="34" charset="0"/>
            </a:endParaRPr>
          </a:p>
          <a:p>
            <a:pPr algn="l"/>
            <a:r>
              <a:rPr lang="en-GB" sz="2000" dirty="0">
                <a:latin typeface="Century Gothic" panose="020B0502020202020204" pitchFamily="34" charset="0"/>
              </a:rPr>
              <a:t>Total: 128 + 16 + 2 + 1 = </a:t>
            </a:r>
            <a:r>
              <a:rPr lang="en-GB" sz="2800" b="1" dirty="0">
                <a:latin typeface="Century Gothic" panose="020B0502020202020204" pitchFamily="34" charset="0"/>
              </a:rPr>
              <a:t>147</a:t>
            </a:r>
            <a:endParaRPr lang="en-GB" sz="2000" b="1" dirty="0">
              <a:latin typeface="Century Gothic" panose="020B0502020202020204" pitchFamily="34" charset="0"/>
            </a:endParaRPr>
          </a:p>
        </p:txBody>
      </p:sp>
    </p:spTree>
    <p:extLst>
      <p:ext uri="{BB962C8B-B14F-4D97-AF65-F5344CB8AC3E}">
        <p14:creationId xmlns:p14="http://schemas.microsoft.com/office/powerpoint/2010/main" val="2748275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Flag Column</a:t>
            </a:r>
            <a:endParaRPr lang="en-GB" dirty="0"/>
          </a:p>
        </p:txBody>
      </p:sp>
      <p:pic>
        <p:nvPicPr>
          <p:cNvPr id="4" name="Picture 3">
            <a:extLst>
              <a:ext uri="{FF2B5EF4-FFF2-40B4-BE49-F238E27FC236}">
                <a16:creationId xmlns:a16="http://schemas.microsoft.com/office/drawing/2014/main" id="{F795DE0A-6520-44C9-A6A0-4B6ECE9D690E}"/>
              </a:ext>
            </a:extLst>
          </p:cNvPr>
          <p:cNvPicPr>
            <a:picLocks noChangeAspect="1"/>
          </p:cNvPicPr>
          <p:nvPr/>
        </p:nvPicPr>
        <p:blipFill rotWithShape="1">
          <a:blip r:embed="rId2"/>
          <a:srcRect r="85437"/>
          <a:stretch/>
        </p:blipFill>
        <p:spPr>
          <a:xfrm>
            <a:off x="191344" y="980728"/>
            <a:ext cx="6904873" cy="2268487"/>
          </a:xfrm>
          <a:prstGeom prst="rect">
            <a:avLst/>
          </a:prstGeom>
        </p:spPr>
      </p:pic>
      <p:sp>
        <p:nvSpPr>
          <p:cNvPr id="5" name="TextBox 4">
            <a:extLst>
              <a:ext uri="{FF2B5EF4-FFF2-40B4-BE49-F238E27FC236}">
                <a16:creationId xmlns:a16="http://schemas.microsoft.com/office/drawing/2014/main" id="{C5D38B48-B6F7-4376-BFDC-3FC9D28F5D20}"/>
              </a:ext>
            </a:extLst>
          </p:cNvPr>
          <p:cNvSpPr txBox="1"/>
          <p:nvPr/>
        </p:nvSpPr>
        <p:spPr>
          <a:xfrm>
            <a:off x="4151784" y="3429000"/>
            <a:ext cx="936104" cy="400110"/>
          </a:xfrm>
          <a:prstGeom prst="rect">
            <a:avLst/>
          </a:prstGeom>
          <a:noFill/>
        </p:spPr>
        <p:txBody>
          <a:bodyPr wrap="square" rtlCol="0">
            <a:spAutoFit/>
          </a:bodyPr>
          <a:lstStyle/>
          <a:p>
            <a:pPr algn="ctr"/>
            <a:r>
              <a:rPr lang="en-US" sz="2000" b="1" dirty="0">
                <a:solidFill>
                  <a:srgbClr val="FF0000"/>
                </a:solidFill>
                <a:latin typeface="Century Gothic" panose="020B0502020202020204" pitchFamily="34" charset="0"/>
              </a:rPr>
              <a:t>FLAG</a:t>
            </a:r>
            <a:endParaRPr lang="en-GB" sz="2000" b="1" dirty="0">
              <a:solidFill>
                <a:srgbClr val="FF0000"/>
              </a:solidFill>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0A766C2B-3817-4FA7-A59E-518422C77529}"/>
              </a:ext>
            </a:extLst>
          </p:cNvPr>
          <p:cNvCxnSpPr>
            <a:endCxn id="5" idx="0"/>
          </p:cNvCxnSpPr>
          <p:nvPr/>
        </p:nvCxnSpPr>
        <p:spPr>
          <a:xfrm flipH="1">
            <a:off x="4619836" y="3140968"/>
            <a:ext cx="36004" cy="28803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AA63356-F3D8-40F6-BA8D-CD86EF2DBE23}"/>
              </a:ext>
            </a:extLst>
          </p:cNvPr>
          <p:cNvSpPr txBox="1"/>
          <p:nvPr/>
        </p:nvSpPr>
        <p:spPr>
          <a:xfrm>
            <a:off x="407368" y="3829110"/>
            <a:ext cx="6616841" cy="2862322"/>
          </a:xfrm>
          <a:prstGeom prst="rect">
            <a:avLst/>
          </a:prstGeom>
          <a:noFill/>
        </p:spPr>
        <p:txBody>
          <a:bodyPr wrap="square" rtlCol="0">
            <a:spAutoFit/>
          </a:bodyPr>
          <a:lstStyle/>
          <a:p>
            <a:pPr algn="l"/>
            <a:r>
              <a:rPr lang="en-US" sz="2000" dirty="0">
                <a:latin typeface="Century Gothic" panose="020B0502020202020204" pitchFamily="34" charset="0"/>
              </a:rPr>
              <a:t>The number is a </a:t>
            </a:r>
            <a:r>
              <a:rPr lang="en-US" sz="2000" b="1" dirty="0">
                <a:latin typeface="Century Gothic" panose="020B0502020202020204" pitchFamily="34" charset="0"/>
              </a:rPr>
              <a:t>univocal sum </a:t>
            </a:r>
            <a:r>
              <a:rPr lang="en-US" sz="2000" dirty="0">
                <a:latin typeface="Century Gothic" panose="020B0502020202020204" pitchFamily="34" charset="0"/>
              </a:rPr>
              <a:t>of individual flags, in hexadecimal format (x) such as:</a:t>
            </a:r>
          </a:p>
          <a:p>
            <a:pPr marL="342900" indent="-342900" algn="l">
              <a:buFont typeface="Arial" panose="020B0604020202020204" pitchFamily="34" charset="0"/>
              <a:buChar char="•"/>
            </a:pPr>
            <a:r>
              <a:rPr lang="en-US" sz="2000" dirty="0">
                <a:latin typeface="Century Gothic" panose="020B0502020202020204" pitchFamily="34" charset="0"/>
              </a:rPr>
              <a:t>Read paired: 0x1</a:t>
            </a:r>
          </a:p>
          <a:p>
            <a:pPr marL="342900" indent="-342900" algn="l">
              <a:buFont typeface="Arial" panose="020B0604020202020204" pitchFamily="34" charset="0"/>
              <a:buChar char="•"/>
            </a:pPr>
            <a:r>
              <a:rPr lang="en-US" sz="2000" dirty="0">
                <a:latin typeface="Century Gothic" panose="020B0502020202020204" pitchFamily="34" charset="0"/>
              </a:rPr>
              <a:t>Both reads in pair are aligned: 0x2</a:t>
            </a:r>
          </a:p>
          <a:p>
            <a:pPr marL="342900" indent="-342900" algn="l">
              <a:buFont typeface="Arial" panose="020B0604020202020204" pitchFamily="34" charset="0"/>
              <a:buChar char="•"/>
            </a:pPr>
            <a:r>
              <a:rPr lang="en-US" sz="2000" dirty="0">
                <a:latin typeface="Century Gothic" panose="020B0502020202020204" pitchFamily="34" charset="0"/>
              </a:rPr>
              <a:t>Read not aligned: 0x4</a:t>
            </a:r>
          </a:p>
          <a:p>
            <a:pPr marL="342900" indent="-342900" algn="l">
              <a:buFont typeface="Arial" panose="020B0604020202020204" pitchFamily="34" charset="0"/>
              <a:buChar char="•"/>
            </a:pPr>
            <a:r>
              <a:rPr lang="en-US" sz="2000" dirty="0">
                <a:latin typeface="Century Gothic" panose="020B0502020202020204" pitchFamily="34" charset="0"/>
              </a:rPr>
              <a:t>Read in reverse strand: 0x10</a:t>
            </a:r>
          </a:p>
          <a:p>
            <a:pPr marL="342900" indent="-342900" algn="l">
              <a:buFont typeface="Arial" panose="020B0604020202020204" pitchFamily="34" charset="0"/>
              <a:buChar char="•"/>
            </a:pPr>
            <a:r>
              <a:rPr lang="en-US" sz="2000" dirty="0">
                <a:latin typeface="Century Gothic" panose="020B0502020202020204" pitchFamily="34" charset="0"/>
              </a:rPr>
              <a:t>Second in pair: 0x80</a:t>
            </a:r>
          </a:p>
          <a:p>
            <a:pPr marL="342900" indent="-342900" algn="l">
              <a:buFont typeface="Arial" panose="020B0604020202020204" pitchFamily="34" charset="0"/>
              <a:buChar char="•"/>
            </a:pPr>
            <a:r>
              <a:rPr lang="en-US" sz="2000" dirty="0">
                <a:latin typeface="Century Gothic" panose="020B0502020202020204" pitchFamily="34" charset="0"/>
              </a:rPr>
              <a:t>Secondary alignment: 0x2048</a:t>
            </a:r>
          </a:p>
          <a:p>
            <a:pPr algn="l"/>
            <a:r>
              <a:rPr lang="en-US" sz="2000" dirty="0">
                <a:latin typeface="Century Gothic" panose="020B0502020202020204" pitchFamily="34" charset="0"/>
              </a:rPr>
              <a:t>…</a:t>
            </a:r>
            <a:r>
              <a:rPr lang="en-US" sz="2000" dirty="0" err="1">
                <a:latin typeface="Century Gothic" panose="020B0502020202020204" pitchFamily="34" charset="0"/>
              </a:rPr>
              <a:t>etc</a:t>
            </a:r>
            <a:endParaRPr lang="en-GB" sz="2000" dirty="0">
              <a:latin typeface="Century Gothic" panose="020B0502020202020204" pitchFamily="34" charset="0"/>
            </a:endParaRPr>
          </a:p>
        </p:txBody>
      </p:sp>
      <p:sp>
        <p:nvSpPr>
          <p:cNvPr id="8" name="TextBox 7">
            <a:extLst>
              <a:ext uri="{FF2B5EF4-FFF2-40B4-BE49-F238E27FC236}">
                <a16:creationId xmlns:a16="http://schemas.microsoft.com/office/drawing/2014/main" id="{117DB686-977D-403B-A9D0-C7BEC0F02B0B}"/>
              </a:ext>
            </a:extLst>
          </p:cNvPr>
          <p:cNvSpPr txBox="1"/>
          <p:nvPr/>
        </p:nvSpPr>
        <p:spPr>
          <a:xfrm>
            <a:off x="7248128" y="980728"/>
            <a:ext cx="4752528" cy="2677656"/>
          </a:xfrm>
          <a:prstGeom prst="rect">
            <a:avLst/>
          </a:prstGeom>
          <a:noFill/>
        </p:spPr>
        <p:txBody>
          <a:bodyPr wrap="square" rtlCol="0">
            <a:spAutoFit/>
          </a:bodyPr>
          <a:lstStyle/>
          <a:p>
            <a:pPr algn="l"/>
            <a:r>
              <a:rPr lang="en-US" sz="2000" dirty="0">
                <a:latin typeface="Century Gothic" panose="020B0502020202020204" pitchFamily="34" charset="0"/>
              </a:rPr>
              <a:t>E.g.</a:t>
            </a:r>
          </a:p>
          <a:p>
            <a:pPr algn="l"/>
            <a:endParaRPr lang="en-US" sz="2000" dirty="0">
              <a:latin typeface="Century Gothic" panose="020B0502020202020204" pitchFamily="34" charset="0"/>
            </a:endParaRPr>
          </a:p>
          <a:p>
            <a:pPr marL="342900" indent="-342900" algn="l">
              <a:buFont typeface="Arial" panose="020B0604020202020204" pitchFamily="34" charset="0"/>
              <a:buChar char="•"/>
            </a:pPr>
            <a:r>
              <a:rPr lang="en-US" sz="2000" dirty="0">
                <a:latin typeface="Century Gothic" panose="020B0502020202020204" pitchFamily="34" charset="0"/>
              </a:rPr>
              <a:t>Read Paired: 0x1=</a:t>
            </a:r>
            <a:r>
              <a:rPr lang="en-US" sz="2000" b="1" dirty="0">
                <a:latin typeface="Century Gothic" panose="020B0502020202020204" pitchFamily="34" charset="0"/>
              </a:rPr>
              <a:t>1</a:t>
            </a:r>
          </a:p>
          <a:p>
            <a:pPr marL="342900" indent="-342900" algn="l">
              <a:buFont typeface="Arial" panose="020B0604020202020204" pitchFamily="34" charset="0"/>
              <a:buChar char="•"/>
            </a:pPr>
            <a:r>
              <a:rPr lang="en-US" dirty="0">
                <a:latin typeface="Century Gothic" panose="020B0502020202020204" pitchFamily="34" charset="0"/>
              </a:rPr>
              <a:t>Both reads in pair are aligned: 0x2=</a:t>
            </a:r>
            <a:r>
              <a:rPr lang="en-US" sz="2000" b="1" dirty="0">
                <a:latin typeface="Century Gothic" panose="020B0502020202020204" pitchFamily="34" charset="0"/>
              </a:rPr>
              <a:t>2</a:t>
            </a:r>
          </a:p>
          <a:p>
            <a:pPr marL="342900" indent="-342900" algn="l">
              <a:buFont typeface="Arial" panose="020B0604020202020204" pitchFamily="34" charset="0"/>
              <a:buChar char="•"/>
            </a:pPr>
            <a:r>
              <a:rPr lang="en-US" sz="2000" dirty="0">
                <a:latin typeface="Century Gothic" panose="020B0502020202020204" pitchFamily="34" charset="0"/>
              </a:rPr>
              <a:t>Read in reverse strand: 0x10=</a:t>
            </a:r>
            <a:r>
              <a:rPr lang="en-US" sz="2000" b="1" dirty="0">
                <a:latin typeface="Century Gothic" panose="020B0502020202020204" pitchFamily="34" charset="0"/>
              </a:rPr>
              <a:t>16</a:t>
            </a:r>
          </a:p>
          <a:p>
            <a:pPr marL="342900" indent="-342900" algn="l">
              <a:buFont typeface="Arial" panose="020B0604020202020204" pitchFamily="34" charset="0"/>
              <a:buChar char="•"/>
            </a:pPr>
            <a:r>
              <a:rPr lang="en-GB" sz="2000" dirty="0">
                <a:latin typeface="Century Gothic" panose="020B0502020202020204" pitchFamily="34" charset="0"/>
              </a:rPr>
              <a:t>Second in pair: 0x80=</a:t>
            </a:r>
            <a:r>
              <a:rPr lang="en-GB" sz="2000" b="1" dirty="0">
                <a:latin typeface="Century Gothic" panose="020B0502020202020204" pitchFamily="34" charset="0"/>
              </a:rPr>
              <a:t>128</a:t>
            </a:r>
          </a:p>
          <a:p>
            <a:pPr marL="342900" indent="-342900" algn="l">
              <a:buFont typeface="Arial" panose="020B0604020202020204" pitchFamily="34" charset="0"/>
              <a:buChar char="•"/>
            </a:pPr>
            <a:endParaRPr lang="en-GB" sz="2000" b="1" dirty="0">
              <a:latin typeface="Century Gothic" panose="020B0502020202020204" pitchFamily="34" charset="0"/>
            </a:endParaRPr>
          </a:p>
          <a:p>
            <a:pPr algn="l"/>
            <a:r>
              <a:rPr lang="en-GB" sz="2000" dirty="0">
                <a:latin typeface="Century Gothic" panose="020B0502020202020204" pitchFamily="34" charset="0"/>
              </a:rPr>
              <a:t>Total: 128 + 16 + 2 + 1 = </a:t>
            </a:r>
            <a:r>
              <a:rPr lang="en-GB" sz="2800" b="1" dirty="0">
                <a:latin typeface="Century Gothic" panose="020B0502020202020204" pitchFamily="34" charset="0"/>
              </a:rPr>
              <a:t>147</a:t>
            </a:r>
            <a:endParaRPr lang="en-GB" sz="2000" b="1" dirty="0">
              <a:latin typeface="Century Gothic" panose="020B0502020202020204" pitchFamily="34" charset="0"/>
            </a:endParaRPr>
          </a:p>
        </p:txBody>
      </p:sp>
      <p:sp>
        <p:nvSpPr>
          <p:cNvPr id="6" name="TextBox 5">
            <a:extLst>
              <a:ext uri="{FF2B5EF4-FFF2-40B4-BE49-F238E27FC236}">
                <a16:creationId xmlns:a16="http://schemas.microsoft.com/office/drawing/2014/main" id="{27DCB7DE-EAE4-43F9-988A-16BA08E92F9D}"/>
              </a:ext>
            </a:extLst>
          </p:cNvPr>
          <p:cNvSpPr txBox="1"/>
          <p:nvPr/>
        </p:nvSpPr>
        <p:spPr>
          <a:xfrm>
            <a:off x="8112224" y="4653136"/>
            <a:ext cx="3312368" cy="1015663"/>
          </a:xfrm>
          <a:prstGeom prst="rect">
            <a:avLst/>
          </a:prstGeom>
          <a:noFill/>
        </p:spPr>
        <p:txBody>
          <a:bodyPr wrap="square" rtlCol="0">
            <a:spAutoFit/>
          </a:bodyPr>
          <a:lstStyle/>
          <a:p>
            <a:pPr algn="l"/>
            <a:r>
              <a:rPr lang="en-US" sz="2000" dirty="0">
                <a:latin typeface="Century Gothic" panose="020B0502020202020204" pitchFamily="34" charset="0"/>
              </a:rPr>
              <a:t>Trick: if this column is an odd number, the dataset has </a:t>
            </a:r>
            <a:r>
              <a:rPr lang="en-US" sz="2000" b="1" i="1" dirty="0">
                <a:latin typeface="Century Gothic" panose="020B0502020202020204" pitchFamily="34" charset="0"/>
              </a:rPr>
              <a:t>paired reads</a:t>
            </a:r>
            <a:endParaRPr lang="en-GB" sz="2000" b="1" i="1" dirty="0">
              <a:latin typeface="Century Gothic" panose="020B0502020202020204" pitchFamily="34" charset="0"/>
            </a:endParaRPr>
          </a:p>
        </p:txBody>
      </p:sp>
      <p:sp>
        <p:nvSpPr>
          <p:cNvPr id="9" name="Rectangle 8">
            <a:extLst>
              <a:ext uri="{FF2B5EF4-FFF2-40B4-BE49-F238E27FC236}">
                <a16:creationId xmlns:a16="http://schemas.microsoft.com/office/drawing/2014/main" id="{56DDFB3A-23FF-41ED-8720-B41D488DACE0}"/>
              </a:ext>
            </a:extLst>
          </p:cNvPr>
          <p:cNvSpPr/>
          <p:nvPr/>
        </p:nvSpPr>
        <p:spPr>
          <a:xfrm>
            <a:off x="5807968" y="5717077"/>
            <a:ext cx="5559151" cy="369332"/>
          </a:xfrm>
          <a:prstGeom prst="rect">
            <a:avLst/>
          </a:prstGeom>
        </p:spPr>
        <p:txBody>
          <a:bodyPr wrap="none">
            <a:spAutoFit/>
          </a:bodyPr>
          <a:lstStyle/>
          <a:p>
            <a:r>
              <a:rPr lang="en-US" dirty="0">
                <a:hlinkClick r:id="rId3"/>
              </a:rPr>
              <a:t>https://broadinstitute.github.io/picard/explain-flags.html</a:t>
            </a:r>
            <a:endParaRPr lang="en-US" dirty="0"/>
          </a:p>
        </p:txBody>
      </p:sp>
    </p:spTree>
    <p:extLst>
      <p:ext uri="{BB962C8B-B14F-4D97-AF65-F5344CB8AC3E}">
        <p14:creationId xmlns:p14="http://schemas.microsoft.com/office/powerpoint/2010/main" val="4283276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4" name="Picture 3">
            <a:extLst>
              <a:ext uri="{FF2B5EF4-FFF2-40B4-BE49-F238E27FC236}">
                <a16:creationId xmlns:a16="http://schemas.microsoft.com/office/drawing/2014/main" id="{0B295EF5-AE6B-4D26-9446-AF1D6BC43B2B}"/>
              </a:ext>
            </a:extLst>
          </p:cNvPr>
          <p:cNvPicPr>
            <a:picLocks noChangeAspect="1"/>
          </p:cNvPicPr>
          <p:nvPr/>
        </p:nvPicPr>
        <p:blipFill>
          <a:blip r:embed="rId2"/>
          <a:stretch>
            <a:fillRect/>
          </a:stretch>
        </p:blipFill>
        <p:spPr>
          <a:xfrm>
            <a:off x="407368" y="908720"/>
            <a:ext cx="7162800" cy="1028700"/>
          </a:xfrm>
          <a:prstGeom prst="rect">
            <a:avLst/>
          </a:prstGeom>
        </p:spPr>
      </p:pic>
      <p:sp>
        <p:nvSpPr>
          <p:cNvPr id="5" name="TextBox 4">
            <a:extLst>
              <a:ext uri="{FF2B5EF4-FFF2-40B4-BE49-F238E27FC236}">
                <a16:creationId xmlns:a16="http://schemas.microsoft.com/office/drawing/2014/main" id="{F05819CB-0943-4174-B876-CA9EDD07AFBE}"/>
              </a:ext>
            </a:extLst>
          </p:cNvPr>
          <p:cNvSpPr txBox="1"/>
          <p:nvPr/>
        </p:nvSpPr>
        <p:spPr>
          <a:xfrm>
            <a:off x="5951984" y="2225452"/>
            <a:ext cx="1152128" cy="400110"/>
          </a:xfrm>
          <a:prstGeom prst="rect">
            <a:avLst/>
          </a:prstGeom>
          <a:noFill/>
        </p:spPr>
        <p:txBody>
          <a:bodyPr wrap="square" rtlCol="0">
            <a:spAutoFit/>
          </a:bodyPr>
          <a:lstStyle/>
          <a:p>
            <a:pPr algn="ctr"/>
            <a:r>
              <a:rPr lang="en-US" sz="2000" b="1" dirty="0">
                <a:solidFill>
                  <a:schemeClr val="bg2">
                    <a:lumMod val="50000"/>
                  </a:schemeClr>
                </a:solidFill>
                <a:latin typeface="Century Gothic" panose="020B0502020202020204" pitchFamily="34" charset="0"/>
              </a:rPr>
              <a:t>CIGAR</a:t>
            </a:r>
            <a:endParaRPr lang="en-GB" sz="2000" b="1" dirty="0">
              <a:solidFill>
                <a:schemeClr val="bg2">
                  <a:lumMod val="50000"/>
                </a:schemeClr>
              </a:solidFill>
              <a:latin typeface="Century Gothic" panose="020B0502020202020204" pitchFamily="34" charset="0"/>
            </a:endParaRPr>
          </a:p>
        </p:txBody>
      </p:sp>
      <p:cxnSp>
        <p:nvCxnSpPr>
          <p:cNvPr id="6" name="Straight Arrow Connector 5">
            <a:extLst>
              <a:ext uri="{FF2B5EF4-FFF2-40B4-BE49-F238E27FC236}">
                <a16:creationId xmlns:a16="http://schemas.microsoft.com/office/drawing/2014/main" id="{CA4CC816-3348-4BD6-84F2-7757438419E8}"/>
              </a:ext>
            </a:extLst>
          </p:cNvPr>
          <p:cNvCxnSpPr>
            <a:cxnSpLocks/>
            <a:endCxn id="5" idx="0"/>
          </p:cNvCxnSpPr>
          <p:nvPr/>
        </p:nvCxnSpPr>
        <p:spPr>
          <a:xfrm flipH="1">
            <a:off x="6528048" y="1937420"/>
            <a:ext cx="144016" cy="288032"/>
          </a:xfrm>
          <a:prstGeom prst="straightConnector1">
            <a:avLst/>
          </a:prstGeom>
          <a:ln w="476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060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4" name="Picture 3">
            <a:extLst>
              <a:ext uri="{FF2B5EF4-FFF2-40B4-BE49-F238E27FC236}">
                <a16:creationId xmlns:a16="http://schemas.microsoft.com/office/drawing/2014/main" id="{0B295EF5-AE6B-4D26-9446-AF1D6BC43B2B}"/>
              </a:ext>
            </a:extLst>
          </p:cNvPr>
          <p:cNvPicPr>
            <a:picLocks noChangeAspect="1"/>
          </p:cNvPicPr>
          <p:nvPr/>
        </p:nvPicPr>
        <p:blipFill>
          <a:blip r:embed="rId2"/>
          <a:stretch>
            <a:fillRect/>
          </a:stretch>
        </p:blipFill>
        <p:spPr>
          <a:xfrm>
            <a:off x="407368" y="908720"/>
            <a:ext cx="7162800" cy="1028700"/>
          </a:xfrm>
          <a:prstGeom prst="rect">
            <a:avLst/>
          </a:prstGeom>
        </p:spPr>
      </p:pic>
      <p:sp>
        <p:nvSpPr>
          <p:cNvPr id="5" name="TextBox 4">
            <a:extLst>
              <a:ext uri="{FF2B5EF4-FFF2-40B4-BE49-F238E27FC236}">
                <a16:creationId xmlns:a16="http://schemas.microsoft.com/office/drawing/2014/main" id="{F05819CB-0943-4174-B876-CA9EDD07AFBE}"/>
              </a:ext>
            </a:extLst>
          </p:cNvPr>
          <p:cNvSpPr txBox="1"/>
          <p:nvPr/>
        </p:nvSpPr>
        <p:spPr>
          <a:xfrm>
            <a:off x="5951984" y="2225452"/>
            <a:ext cx="1152128" cy="400110"/>
          </a:xfrm>
          <a:prstGeom prst="rect">
            <a:avLst/>
          </a:prstGeom>
          <a:noFill/>
        </p:spPr>
        <p:txBody>
          <a:bodyPr wrap="square" rtlCol="0">
            <a:spAutoFit/>
          </a:bodyPr>
          <a:lstStyle/>
          <a:p>
            <a:pPr algn="ctr"/>
            <a:r>
              <a:rPr lang="en-US" sz="2000" b="1" dirty="0">
                <a:solidFill>
                  <a:schemeClr val="bg2">
                    <a:lumMod val="50000"/>
                  </a:schemeClr>
                </a:solidFill>
                <a:latin typeface="Century Gothic" panose="020B0502020202020204" pitchFamily="34" charset="0"/>
              </a:rPr>
              <a:t>CIGAR</a:t>
            </a:r>
            <a:endParaRPr lang="en-GB" sz="2000" b="1" dirty="0">
              <a:solidFill>
                <a:schemeClr val="bg2">
                  <a:lumMod val="50000"/>
                </a:schemeClr>
              </a:solidFill>
              <a:latin typeface="Century Gothic" panose="020B0502020202020204" pitchFamily="34" charset="0"/>
            </a:endParaRPr>
          </a:p>
        </p:txBody>
      </p:sp>
      <p:cxnSp>
        <p:nvCxnSpPr>
          <p:cNvPr id="6" name="Straight Arrow Connector 5">
            <a:extLst>
              <a:ext uri="{FF2B5EF4-FFF2-40B4-BE49-F238E27FC236}">
                <a16:creationId xmlns:a16="http://schemas.microsoft.com/office/drawing/2014/main" id="{CA4CC816-3348-4BD6-84F2-7757438419E8}"/>
              </a:ext>
            </a:extLst>
          </p:cNvPr>
          <p:cNvCxnSpPr>
            <a:cxnSpLocks/>
            <a:endCxn id="5" idx="0"/>
          </p:cNvCxnSpPr>
          <p:nvPr/>
        </p:nvCxnSpPr>
        <p:spPr>
          <a:xfrm flipH="1">
            <a:off x="6528048" y="1937420"/>
            <a:ext cx="144016" cy="288032"/>
          </a:xfrm>
          <a:prstGeom prst="straightConnector1">
            <a:avLst/>
          </a:prstGeom>
          <a:ln w="476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94231C-532A-4D4E-9D2D-AD7EE30F2E88}"/>
              </a:ext>
            </a:extLst>
          </p:cNvPr>
          <p:cNvSpPr/>
          <p:nvPr/>
        </p:nvSpPr>
        <p:spPr>
          <a:xfrm>
            <a:off x="335360" y="2755111"/>
            <a:ext cx="4032448" cy="2585323"/>
          </a:xfrm>
          <a:prstGeom prst="rect">
            <a:avLst/>
          </a:prstGeom>
        </p:spPr>
        <p:txBody>
          <a:bodyPr wrap="square">
            <a:spAutoFit/>
          </a:bodyPr>
          <a:lstStyle/>
          <a:p>
            <a:pPr marL="285750" indent="-285750">
              <a:buFont typeface="Arial" panose="020B0604020202020204" pitchFamily="34" charset="0"/>
              <a:buChar char="•"/>
            </a:pPr>
            <a:r>
              <a:rPr lang="en-GB" dirty="0">
                <a:solidFill>
                  <a:srgbClr val="444444"/>
                </a:solidFill>
                <a:latin typeface="Open Sans"/>
              </a:rPr>
              <a:t>A string describing how the read aligns with the reference</a:t>
            </a:r>
          </a:p>
          <a:p>
            <a:pPr marL="285750" indent="-285750">
              <a:buFont typeface="Arial" panose="020B0604020202020204" pitchFamily="34" charset="0"/>
              <a:buChar char="•"/>
            </a:pPr>
            <a:endParaRPr lang="en-GB" dirty="0">
              <a:solidFill>
                <a:srgbClr val="444444"/>
              </a:solidFill>
              <a:latin typeface="Open Sans"/>
            </a:endParaRPr>
          </a:p>
          <a:p>
            <a:pPr marL="285750" indent="-285750">
              <a:buFont typeface="Arial" panose="020B0604020202020204" pitchFamily="34" charset="0"/>
              <a:buChar char="•"/>
            </a:pPr>
            <a:r>
              <a:rPr lang="en-GB" dirty="0">
                <a:solidFill>
                  <a:srgbClr val="444444"/>
                </a:solidFill>
                <a:latin typeface="Open Sans"/>
              </a:rPr>
              <a:t>It consists of one or more components</a:t>
            </a:r>
          </a:p>
          <a:p>
            <a:pPr marL="285750" indent="-285750">
              <a:buFont typeface="Arial" panose="020B0604020202020204" pitchFamily="34" charset="0"/>
              <a:buChar char="•"/>
            </a:pPr>
            <a:endParaRPr lang="en-GB" dirty="0">
              <a:solidFill>
                <a:srgbClr val="444444"/>
              </a:solidFill>
              <a:latin typeface="Open Sans"/>
            </a:endParaRPr>
          </a:p>
          <a:p>
            <a:pPr marL="285750" indent="-285750">
              <a:buFont typeface="Arial" panose="020B0604020202020204" pitchFamily="34" charset="0"/>
              <a:buChar char="•"/>
            </a:pPr>
            <a:r>
              <a:rPr lang="en-GB" dirty="0">
                <a:solidFill>
                  <a:srgbClr val="444444"/>
                </a:solidFill>
                <a:latin typeface="Open Sans"/>
              </a:rPr>
              <a:t>Each component comprises an operator and the number of bases which the operator applies to</a:t>
            </a:r>
          </a:p>
        </p:txBody>
      </p:sp>
    </p:spTree>
    <p:extLst>
      <p:ext uri="{BB962C8B-B14F-4D97-AF65-F5344CB8AC3E}">
        <p14:creationId xmlns:p14="http://schemas.microsoft.com/office/powerpoint/2010/main" val="7857130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4" name="Picture 3">
            <a:extLst>
              <a:ext uri="{FF2B5EF4-FFF2-40B4-BE49-F238E27FC236}">
                <a16:creationId xmlns:a16="http://schemas.microsoft.com/office/drawing/2014/main" id="{0B295EF5-AE6B-4D26-9446-AF1D6BC43B2B}"/>
              </a:ext>
            </a:extLst>
          </p:cNvPr>
          <p:cNvPicPr>
            <a:picLocks noChangeAspect="1"/>
          </p:cNvPicPr>
          <p:nvPr/>
        </p:nvPicPr>
        <p:blipFill>
          <a:blip r:embed="rId2"/>
          <a:stretch>
            <a:fillRect/>
          </a:stretch>
        </p:blipFill>
        <p:spPr>
          <a:xfrm>
            <a:off x="407368" y="908720"/>
            <a:ext cx="7162800" cy="1028700"/>
          </a:xfrm>
          <a:prstGeom prst="rect">
            <a:avLst/>
          </a:prstGeom>
        </p:spPr>
      </p:pic>
      <p:sp>
        <p:nvSpPr>
          <p:cNvPr id="5" name="TextBox 4">
            <a:extLst>
              <a:ext uri="{FF2B5EF4-FFF2-40B4-BE49-F238E27FC236}">
                <a16:creationId xmlns:a16="http://schemas.microsoft.com/office/drawing/2014/main" id="{F05819CB-0943-4174-B876-CA9EDD07AFBE}"/>
              </a:ext>
            </a:extLst>
          </p:cNvPr>
          <p:cNvSpPr txBox="1"/>
          <p:nvPr/>
        </p:nvSpPr>
        <p:spPr>
          <a:xfrm>
            <a:off x="5951984" y="2225452"/>
            <a:ext cx="1152128" cy="400110"/>
          </a:xfrm>
          <a:prstGeom prst="rect">
            <a:avLst/>
          </a:prstGeom>
          <a:noFill/>
        </p:spPr>
        <p:txBody>
          <a:bodyPr wrap="square" rtlCol="0">
            <a:spAutoFit/>
          </a:bodyPr>
          <a:lstStyle/>
          <a:p>
            <a:pPr algn="ctr"/>
            <a:r>
              <a:rPr lang="en-US" sz="2000" b="1" dirty="0">
                <a:solidFill>
                  <a:schemeClr val="bg2">
                    <a:lumMod val="50000"/>
                  </a:schemeClr>
                </a:solidFill>
                <a:latin typeface="Century Gothic" panose="020B0502020202020204" pitchFamily="34" charset="0"/>
              </a:rPr>
              <a:t>CIGAR</a:t>
            </a:r>
            <a:endParaRPr lang="en-GB" sz="2000" b="1" dirty="0">
              <a:solidFill>
                <a:schemeClr val="bg2">
                  <a:lumMod val="50000"/>
                </a:schemeClr>
              </a:solidFill>
              <a:latin typeface="Century Gothic" panose="020B0502020202020204" pitchFamily="34" charset="0"/>
            </a:endParaRPr>
          </a:p>
        </p:txBody>
      </p:sp>
      <p:cxnSp>
        <p:nvCxnSpPr>
          <p:cNvPr id="6" name="Straight Arrow Connector 5">
            <a:extLst>
              <a:ext uri="{FF2B5EF4-FFF2-40B4-BE49-F238E27FC236}">
                <a16:creationId xmlns:a16="http://schemas.microsoft.com/office/drawing/2014/main" id="{CA4CC816-3348-4BD6-84F2-7757438419E8}"/>
              </a:ext>
            </a:extLst>
          </p:cNvPr>
          <p:cNvCxnSpPr>
            <a:cxnSpLocks/>
            <a:endCxn id="5" idx="0"/>
          </p:cNvCxnSpPr>
          <p:nvPr/>
        </p:nvCxnSpPr>
        <p:spPr>
          <a:xfrm flipH="1">
            <a:off x="6528048" y="1937420"/>
            <a:ext cx="144016" cy="288032"/>
          </a:xfrm>
          <a:prstGeom prst="straightConnector1">
            <a:avLst/>
          </a:prstGeom>
          <a:ln w="476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94231C-532A-4D4E-9D2D-AD7EE30F2E88}"/>
              </a:ext>
            </a:extLst>
          </p:cNvPr>
          <p:cNvSpPr/>
          <p:nvPr/>
        </p:nvSpPr>
        <p:spPr>
          <a:xfrm>
            <a:off x="335360" y="2755111"/>
            <a:ext cx="4032448" cy="2585323"/>
          </a:xfrm>
          <a:prstGeom prst="rect">
            <a:avLst/>
          </a:prstGeom>
        </p:spPr>
        <p:txBody>
          <a:bodyPr wrap="square">
            <a:spAutoFit/>
          </a:bodyPr>
          <a:lstStyle/>
          <a:p>
            <a:pPr marL="285750" indent="-285750">
              <a:buFont typeface="Arial" panose="020B0604020202020204" pitchFamily="34" charset="0"/>
              <a:buChar char="•"/>
            </a:pPr>
            <a:r>
              <a:rPr lang="en-GB" dirty="0">
                <a:solidFill>
                  <a:srgbClr val="444444"/>
                </a:solidFill>
                <a:latin typeface="Open Sans"/>
              </a:rPr>
              <a:t>A string describing how the read aligns with the reference</a:t>
            </a:r>
          </a:p>
          <a:p>
            <a:pPr marL="285750" indent="-285750">
              <a:buFont typeface="Arial" panose="020B0604020202020204" pitchFamily="34" charset="0"/>
              <a:buChar char="•"/>
            </a:pPr>
            <a:endParaRPr lang="en-GB" dirty="0">
              <a:solidFill>
                <a:srgbClr val="444444"/>
              </a:solidFill>
              <a:latin typeface="Open Sans"/>
            </a:endParaRPr>
          </a:p>
          <a:p>
            <a:pPr marL="285750" indent="-285750">
              <a:buFont typeface="Arial" panose="020B0604020202020204" pitchFamily="34" charset="0"/>
              <a:buChar char="•"/>
            </a:pPr>
            <a:r>
              <a:rPr lang="en-GB" dirty="0">
                <a:solidFill>
                  <a:srgbClr val="444444"/>
                </a:solidFill>
                <a:latin typeface="Open Sans"/>
              </a:rPr>
              <a:t>It consists of one or more components</a:t>
            </a:r>
          </a:p>
          <a:p>
            <a:pPr marL="285750" indent="-285750">
              <a:buFont typeface="Arial" panose="020B0604020202020204" pitchFamily="34" charset="0"/>
              <a:buChar char="•"/>
            </a:pPr>
            <a:endParaRPr lang="en-GB" dirty="0">
              <a:solidFill>
                <a:srgbClr val="444444"/>
              </a:solidFill>
              <a:latin typeface="Open Sans"/>
            </a:endParaRPr>
          </a:p>
          <a:p>
            <a:pPr marL="285750" indent="-285750">
              <a:buFont typeface="Arial" panose="020B0604020202020204" pitchFamily="34" charset="0"/>
              <a:buChar char="•"/>
            </a:pPr>
            <a:r>
              <a:rPr lang="en-GB" dirty="0">
                <a:solidFill>
                  <a:srgbClr val="444444"/>
                </a:solidFill>
                <a:latin typeface="Open Sans"/>
              </a:rPr>
              <a:t>Each component comprises an operator and the number of bases which the operator applies to</a:t>
            </a:r>
          </a:p>
        </p:txBody>
      </p:sp>
      <p:sp>
        <p:nvSpPr>
          <p:cNvPr id="7" name="Rectangle 6">
            <a:extLst>
              <a:ext uri="{FF2B5EF4-FFF2-40B4-BE49-F238E27FC236}">
                <a16:creationId xmlns:a16="http://schemas.microsoft.com/office/drawing/2014/main" id="{FF9F6B4D-6239-4B82-9C2D-1D8613D5E770}"/>
              </a:ext>
            </a:extLst>
          </p:cNvPr>
          <p:cNvSpPr/>
          <p:nvPr/>
        </p:nvSpPr>
        <p:spPr>
          <a:xfrm>
            <a:off x="4439816" y="2978031"/>
            <a:ext cx="7162800" cy="3234347"/>
          </a:xfrm>
          <a:prstGeom prst="rect">
            <a:avLst/>
          </a:prstGeom>
        </p:spPr>
        <p:txBody>
          <a:bodyPr wrap="square">
            <a:spAutoFit/>
          </a:bodyPr>
          <a:lstStyle/>
          <a:p>
            <a:pPr marL="228600" marR="0" algn="just">
              <a:lnSpc>
                <a:spcPct val="107000"/>
              </a:lnSpc>
              <a:spcBef>
                <a:spcPts val="0"/>
              </a:spcBef>
              <a:spcAft>
                <a:spcPts val="800"/>
              </a:spcAft>
            </a:pPr>
            <a:r>
              <a:rPr lang="en-GB" sz="1600" b="1" u="sng" dirty="0">
                <a:latin typeface="Calibri" panose="020F0502020204030204" pitchFamily="34" charset="0"/>
                <a:ea typeface="Calibri" panose="020F0502020204030204" pitchFamily="34" charset="0"/>
                <a:cs typeface="Times New Roman" panose="02020603050405020304" pitchFamily="18" charset="0"/>
              </a:rPr>
              <a:t>CIGAR string operators:</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800"/>
              </a:spcAft>
            </a:pPr>
            <a:r>
              <a:rPr lang="en-GB" sz="1600" b="1" dirty="0">
                <a:latin typeface="Calibri" panose="020F0502020204030204" pitchFamily="34" charset="0"/>
                <a:ea typeface="Calibri" panose="020F0502020204030204" pitchFamily="34" charset="0"/>
                <a:cs typeface="Times New Roman" panose="02020603050405020304" pitchFamily="18" charset="0"/>
              </a:rPr>
              <a:t>D</a:t>
            </a:r>
            <a:r>
              <a:rPr lang="en-GB" sz="1600" dirty="0">
                <a:latin typeface="Calibri" panose="020F0502020204030204" pitchFamily="34" charset="0"/>
                <a:ea typeface="Calibri" panose="020F0502020204030204" pitchFamily="34" charset="0"/>
                <a:cs typeface="Times New Roman" panose="02020603050405020304" pitchFamily="18" charset="0"/>
              </a:rPr>
              <a:t>	Deletion; the nucleotide is present in the reference but not in the read</a:t>
            </a:r>
          </a:p>
          <a:p>
            <a:pPr marL="228600" marR="0" algn="just">
              <a:lnSpc>
                <a:spcPct val="107000"/>
              </a:lnSpc>
              <a:spcBef>
                <a:spcPts val="0"/>
              </a:spcBef>
              <a:spcAft>
                <a:spcPts val="800"/>
              </a:spcAft>
            </a:pPr>
            <a:r>
              <a:rPr lang="en-GB" sz="1600" b="1" dirty="0">
                <a:latin typeface="Calibri" panose="020F0502020204030204" pitchFamily="34" charset="0"/>
                <a:ea typeface="Calibri" panose="020F0502020204030204" pitchFamily="34" charset="0"/>
                <a:cs typeface="Times New Roman" panose="02020603050405020304" pitchFamily="18" charset="0"/>
              </a:rPr>
              <a:t>H</a:t>
            </a:r>
            <a:r>
              <a:rPr lang="en-GB" sz="1600" dirty="0">
                <a:latin typeface="Calibri" panose="020F0502020204030204" pitchFamily="34" charset="0"/>
                <a:ea typeface="Calibri" panose="020F0502020204030204" pitchFamily="34" charset="0"/>
                <a:cs typeface="Times New Roman" panose="02020603050405020304" pitchFamily="18" charset="0"/>
              </a:rPr>
              <a:t>	Hard Clipping; the clipped nucleotides are not present in the read.</a:t>
            </a:r>
          </a:p>
          <a:p>
            <a:pPr marL="228600" marR="0" algn="just">
              <a:lnSpc>
                <a:spcPct val="107000"/>
              </a:lnSpc>
              <a:spcBef>
                <a:spcPts val="0"/>
              </a:spcBef>
              <a:spcAft>
                <a:spcPts val="800"/>
              </a:spcAft>
            </a:pPr>
            <a:r>
              <a:rPr lang="en-GB" sz="1600" b="1" dirty="0">
                <a:latin typeface="Calibri" panose="020F0502020204030204" pitchFamily="34" charset="0"/>
                <a:ea typeface="Calibri" panose="020F0502020204030204" pitchFamily="34" charset="0"/>
                <a:cs typeface="Times New Roman" panose="02020603050405020304" pitchFamily="18" charset="0"/>
              </a:rPr>
              <a:t>I</a:t>
            </a:r>
            <a:r>
              <a:rPr lang="en-GB" sz="1600" dirty="0">
                <a:latin typeface="Calibri" panose="020F0502020204030204" pitchFamily="34" charset="0"/>
                <a:ea typeface="Calibri" panose="020F0502020204030204" pitchFamily="34" charset="0"/>
                <a:cs typeface="Times New Roman" panose="02020603050405020304" pitchFamily="18" charset="0"/>
              </a:rPr>
              <a:t>	Insertion; the nucleotide is present in the read  but not in the reference.</a:t>
            </a:r>
          </a:p>
          <a:p>
            <a:pPr marL="228600" marR="0" algn="just">
              <a:lnSpc>
                <a:spcPct val="107000"/>
              </a:lnSpc>
              <a:spcBef>
                <a:spcPts val="0"/>
              </a:spcBef>
              <a:spcAft>
                <a:spcPts val="800"/>
              </a:spcAft>
            </a:pPr>
            <a:r>
              <a:rPr lang="en-GB" sz="1600" b="1" dirty="0">
                <a:latin typeface="Calibri" panose="020F0502020204030204" pitchFamily="34" charset="0"/>
                <a:ea typeface="Calibri" panose="020F0502020204030204" pitchFamily="34" charset="0"/>
                <a:cs typeface="Times New Roman" panose="02020603050405020304" pitchFamily="18" charset="0"/>
              </a:rPr>
              <a:t>M</a:t>
            </a:r>
            <a:r>
              <a:rPr lang="en-GB" sz="1600" dirty="0">
                <a:latin typeface="Calibri" panose="020F0502020204030204" pitchFamily="34" charset="0"/>
                <a:ea typeface="Calibri" panose="020F0502020204030204" pitchFamily="34" charset="0"/>
                <a:cs typeface="Times New Roman" panose="02020603050405020304" pitchFamily="18" charset="0"/>
              </a:rPr>
              <a:t>	</a:t>
            </a:r>
            <a:r>
              <a:rPr lang="en-GB" sz="1600" b="1" dirty="0">
                <a:latin typeface="Calibri" panose="020F0502020204030204" pitchFamily="34" charset="0"/>
                <a:ea typeface="Calibri" panose="020F0502020204030204" pitchFamily="34" charset="0"/>
                <a:cs typeface="Times New Roman" panose="02020603050405020304" pitchFamily="18" charset="0"/>
              </a:rPr>
              <a:t>Match; can be either an alignment match or mismatch. The nucleotide is present in the reference.</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800"/>
              </a:spcAft>
            </a:pPr>
            <a:r>
              <a:rPr lang="en-GB" sz="1600" b="1" dirty="0">
                <a:latin typeface="Calibri" panose="020F0502020204030204" pitchFamily="34" charset="0"/>
                <a:ea typeface="Calibri" panose="020F0502020204030204" pitchFamily="34" charset="0"/>
                <a:cs typeface="Times New Roman" panose="02020603050405020304" pitchFamily="18" charset="0"/>
              </a:rPr>
              <a:t>N</a:t>
            </a:r>
            <a:r>
              <a:rPr lang="en-GB" sz="1600" dirty="0">
                <a:latin typeface="Calibri" panose="020F0502020204030204" pitchFamily="34" charset="0"/>
                <a:ea typeface="Calibri" panose="020F0502020204030204" pitchFamily="34" charset="0"/>
                <a:cs typeface="Times New Roman" panose="02020603050405020304" pitchFamily="18" charset="0"/>
              </a:rPr>
              <a:t>	</a:t>
            </a:r>
            <a:r>
              <a:rPr lang="en-GB" sz="1600" b="1" dirty="0">
                <a:latin typeface="Calibri" panose="020F0502020204030204" pitchFamily="34" charset="0"/>
                <a:ea typeface="Calibri" panose="020F0502020204030204" pitchFamily="34" charset="0"/>
                <a:cs typeface="Times New Roman" panose="02020603050405020304" pitchFamily="18" charset="0"/>
              </a:rPr>
              <a:t>Skipped region; a region of nucleotides is not present in the read</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800"/>
              </a:spcAft>
            </a:pPr>
            <a:r>
              <a:rPr lang="en-GB" sz="1600" b="1" dirty="0">
                <a:latin typeface="Calibri" panose="020F0502020204030204" pitchFamily="34" charset="0"/>
                <a:ea typeface="Calibri" panose="020F0502020204030204" pitchFamily="34" charset="0"/>
                <a:cs typeface="Times New Roman" panose="02020603050405020304" pitchFamily="18" charset="0"/>
              </a:rPr>
              <a:t>P</a:t>
            </a:r>
            <a:r>
              <a:rPr lang="en-GB" sz="1600" dirty="0">
                <a:latin typeface="Calibri" panose="020F0502020204030204" pitchFamily="34" charset="0"/>
                <a:ea typeface="Calibri" panose="020F0502020204030204" pitchFamily="34" charset="0"/>
                <a:cs typeface="Times New Roman" panose="02020603050405020304" pitchFamily="18" charset="0"/>
              </a:rPr>
              <a:t>	Padding; padded area in the read and not in the reference</a:t>
            </a:r>
          </a:p>
          <a:p>
            <a:pPr marL="228600" marR="0" algn="just">
              <a:lnSpc>
                <a:spcPct val="107000"/>
              </a:lnSpc>
              <a:spcBef>
                <a:spcPts val="0"/>
              </a:spcBef>
              <a:spcAft>
                <a:spcPts val="800"/>
              </a:spcAft>
            </a:pPr>
            <a:r>
              <a:rPr lang="en-GB" sz="1600" b="1" dirty="0">
                <a:latin typeface="Calibri" panose="020F0502020204030204" pitchFamily="34" charset="0"/>
                <a:ea typeface="Calibri" panose="020F0502020204030204" pitchFamily="34" charset="0"/>
                <a:cs typeface="Times New Roman" panose="02020603050405020304" pitchFamily="18" charset="0"/>
              </a:rPr>
              <a:t>S	Soft Clipping;  the clipped nucleotides are present in the read</a:t>
            </a:r>
            <a:endParaRPr lang="en-GB"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28267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3074" name="Picture 2" descr="SAM_parser_figure1">
            <a:extLst>
              <a:ext uri="{FF2B5EF4-FFF2-40B4-BE49-F238E27FC236}">
                <a16:creationId xmlns:a16="http://schemas.microsoft.com/office/drawing/2014/main" id="{CB61A395-3C98-4BF0-B04B-95845B889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0" t="8371" r="5464" b="6705"/>
          <a:stretch/>
        </p:blipFill>
        <p:spPr bwMode="auto">
          <a:xfrm>
            <a:off x="2927648" y="1628799"/>
            <a:ext cx="6048672" cy="367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6773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3074" name="Picture 2" descr="SAM_parser_figure1">
            <a:extLst>
              <a:ext uri="{FF2B5EF4-FFF2-40B4-BE49-F238E27FC236}">
                <a16:creationId xmlns:a16="http://schemas.microsoft.com/office/drawing/2014/main" id="{CB61A395-3C98-4BF0-B04B-95845B889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0" t="8371" r="5464" b="6705"/>
          <a:stretch/>
        </p:blipFill>
        <p:spPr bwMode="auto">
          <a:xfrm>
            <a:off x="2927648" y="1628799"/>
            <a:ext cx="6048672" cy="367240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4936F5F8-6121-440A-96B6-C7F17773DEBB}"/>
              </a:ext>
            </a:extLst>
          </p:cNvPr>
          <p:cNvSpPr/>
          <p:nvPr/>
        </p:nvSpPr>
        <p:spPr>
          <a:xfrm>
            <a:off x="1838477" y="1854666"/>
            <a:ext cx="1066800" cy="228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823CE87B-9EDA-4CDE-B2EF-A9130675338E}"/>
              </a:ext>
            </a:extLst>
          </p:cNvPr>
          <p:cNvSpPr/>
          <p:nvPr/>
        </p:nvSpPr>
        <p:spPr>
          <a:xfrm>
            <a:off x="1846866" y="3979178"/>
            <a:ext cx="1066800" cy="228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085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3074" name="Picture 2" descr="SAM_parser_figure1">
            <a:extLst>
              <a:ext uri="{FF2B5EF4-FFF2-40B4-BE49-F238E27FC236}">
                <a16:creationId xmlns:a16="http://schemas.microsoft.com/office/drawing/2014/main" id="{CB61A395-3C98-4BF0-B04B-95845B889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0" t="8371" r="5464" b="6705"/>
          <a:stretch/>
        </p:blipFill>
        <p:spPr bwMode="auto">
          <a:xfrm>
            <a:off x="2927648" y="1628799"/>
            <a:ext cx="6048672" cy="367240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4936F5F8-6121-440A-96B6-C7F17773DEBB}"/>
              </a:ext>
            </a:extLst>
          </p:cNvPr>
          <p:cNvSpPr/>
          <p:nvPr/>
        </p:nvSpPr>
        <p:spPr>
          <a:xfrm>
            <a:off x="1838477" y="2108433"/>
            <a:ext cx="1066800" cy="22860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823CE87B-9EDA-4CDE-B2EF-A9130675338E}"/>
              </a:ext>
            </a:extLst>
          </p:cNvPr>
          <p:cNvSpPr/>
          <p:nvPr/>
        </p:nvSpPr>
        <p:spPr>
          <a:xfrm>
            <a:off x="1846866" y="4182611"/>
            <a:ext cx="1066800" cy="22860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3040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3074" name="Picture 2" descr="SAM_parser_figure1">
            <a:extLst>
              <a:ext uri="{FF2B5EF4-FFF2-40B4-BE49-F238E27FC236}">
                <a16:creationId xmlns:a16="http://schemas.microsoft.com/office/drawing/2014/main" id="{CB61A395-3C98-4BF0-B04B-95845B889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0" t="8371" r="5464" b="6705"/>
          <a:stretch/>
        </p:blipFill>
        <p:spPr bwMode="auto">
          <a:xfrm>
            <a:off x="2927648" y="1628799"/>
            <a:ext cx="6048672" cy="367240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4936F5F8-6121-440A-96B6-C7F17773DEBB}"/>
              </a:ext>
            </a:extLst>
          </p:cNvPr>
          <p:cNvSpPr/>
          <p:nvPr/>
        </p:nvSpPr>
        <p:spPr>
          <a:xfrm>
            <a:off x="1838477" y="2370589"/>
            <a:ext cx="1066800" cy="22860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823CE87B-9EDA-4CDE-B2EF-A9130675338E}"/>
              </a:ext>
            </a:extLst>
          </p:cNvPr>
          <p:cNvSpPr/>
          <p:nvPr/>
        </p:nvSpPr>
        <p:spPr>
          <a:xfrm>
            <a:off x="1846866" y="4394433"/>
            <a:ext cx="1066800" cy="22860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99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4DF7C-583F-4F0C-9A46-DC867A6804AF}"/>
              </a:ext>
            </a:extLst>
          </p:cNvPr>
          <p:cNvSpPr>
            <a:spLocks noGrp="1"/>
          </p:cNvSpPr>
          <p:nvPr>
            <p:ph type="body" sz="quarter" idx="10"/>
          </p:nvPr>
        </p:nvSpPr>
        <p:spPr/>
        <p:txBody>
          <a:bodyPr/>
          <a:lstStyle/>
          <a:p>
            <a:r>
              <a:rPr lang="en-US"/>
              <a:t>Next Generation Sequencing</a:t>
            </a:r>
          </a:p>
        </p:txBody>
      </p:sp>
      <p:sp>
        <p:nvSpPr>
          <p:cNvPr id="4" name="TextBox 3">
            <a:extLst>
              <a:ext uri="{FF2B5EF4-FFF2-40B4-BE49-F238E27FC236}">
                <a16:creationId xmlns:a16="http://schemas.microsoft.com/office/drawing/2014/main" id="{CE83AD69-D229-4505-AD6C-BABDA04CB9A1}"/>
              </a:ext>
            </a:extLst>
          </p:cNvPr>
          <p:cNvSpPr txBox="1"/>
          <p:nvPr/>
        </p:nvSpPr>
        <p:spPr>
          <a:xfrm>
            <a:off x="533400" y="914400"/>
            <a:ext cx="3377293" cy="40934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sz="2000" b="1">
                <a:solidFill>
                  <a:srgbClr val="0070C0"/>
                </a:solidFill>
                <a:latin typeface="Courier" panose="02060409020205020404" pitchFamily="49" charset="0"/>
              </a:rPr>
              <a:t>CATGCATGCATCGATCGANC</a:t>
            </a:r>
            <a:br>
              <a:rPr lang="en-US" sz="2000" b="1">
                <a:solidFill>
                  <a:srgbClr val="0070C0"/>
                </a:solidFill>
                <a:latin typeface="Courier" panose="02060409020205020404" pitchFamily="49" charset="0"/>
              </a:rPr>
            </a:br>
            <a:br>
              <a:rPr lang="en-US" sz="2000" b="1">
                <a:solidFill>
                  <a:srgbClr val="0070C0"/>
                </a:solidFill>
                <a:latin typeface="Courier" panose="02060409020205020404" pitchFamily="49" charset="0"/>
              </a:rPr>
            </a:br>
            <a:r>
              <a:rPr lang="en-US" sz="2000" b="1">
                <a:solidFill>
                  <a:srgbClr val="0070C0"/>
                </a:solidFill>
                <a:latin typeface="Courier" panose="02060409020205020404" pitchFamily="49" charset="0"/>
              </a:rPr>
              <a:t>ATGCGCACATGCATGCATCG</a:t>
            </a:r>
          </a:p>
          <a:p>
            <a:pPr algn="l"/>
            <a:endParaRPr lang="en-US" sz="2000" b="1">
              <a:solidFill>
                <a:srgbClr val="0070C0"/>
              </a:solidFill>
              <a:latin typeface="Courier" panose="02060409020205020404" pitchFamily="49" charset="0"/>
            </a:endParaRPr>
          </a:p>
          <a:p>
            <a:r>
              <a:rPr lang="en-US" sz="2000" b="1">
                <a:solidFill>
                  <a:srgbClr val="0070C0"/>
                </a:solidFill>
                <a:latin typeface="Courier" panose="02060409020205020404" pitchFamily="49" charset="0"/>
              </a:rPr>
              <a:t>GTTGGGACGTAATGCGCACA</a:t>
            </a:r>
          </a:p>
          <a:p>
            <a:endParaRPr lang="en-US" sz="2000" b="1">
              <a:solidFill>
                <a:srgbClr val="0070C0"/>
              </a:solidFill>
              <a:latin typeface="Courier" panose="02060409020205020404" pitchFamily="49" charset="0"/>
            </a:endParaRPr>
          </a:p>
          <a:p>
            <a:r>
              <a:rPr lang="en-US" sz="2000" b="1">
                <a:solidFill>
                  <a:srgbClr val="0070C0"/>
                </a:solidFill>
                <a:latin typeface="Courier" panose="02060409020205020404" pitchFamily="49" charset="0"/>
              </a:rPr>
              <a:t>TCGANCTGTATTTTTACGGA</a:t>
            </a:r>
          </a:p>
          <a:p>
            <a:endParaRPr lang="en-US" sz="2000" b="1">
              <a:solidFill>
                <a:srgbClr val="0070C0"/>
              </a:solidFill>
              <a:latin typeface="Courier" panose="02060409020205020404" pitchFamily="49" charset="0"/>
            </a:endParaRPr>
          </a:p>
          <a:p>
            <a:r>
              <a:rPr lang="en-US" sz="2000" b="1">
                <a:solidFill>
                  <a:srgbClr val="00B050"/>
                </a:solidFill>
                <a:latin typeface="Courier" panose="02060409020205020404" pitchFamily="49" charset="0"/>
              </a:rPr>
              <a:t>TGGAAGCCCCCCTGATGCAT</a:t>
            </a:r>
          </a:p>
          <a:p>
            <a:endParaRPr lang="en-US" sz="2000" b="1">
              <a:solidFill>
                <a:srgbClr val="00B050"/>
              </a:solidFill>
              <a:latin typeface="Courier" panose="02060409020205020404" pitchFamily="49" charset="0"/>
            </a:endParaRPr>
          </a:p>
          <a:p>
            <a:r>
              <a:rPr lang="en-US" sz="2000" b="1">
                <a:solidFill>
                  <a:srgbClr val="00B050"/>
                </a:solidFill>
                <a:latin typeface="Courier" panose="02060409020205020404" pitchFamily="49" charset="0"/>
              </a:rPr>
              <a:t>GCATGCTGGAAGCCCCCCTG</a:t>
            </a:r>
          </a:p>
          <a:p>
            <a:endParaRPr lang="en-US" sz="2000" b="1">
              <a:solidFill>
                <a:srgbClr val="00B050"/>
              </a:solidFill>
              <a:latin typeface="Courier" panose="02060409020205020404" pitchFamily="49" charset="0"/>
            </a:endParaRPr>
          </a:p>
          <a:p>
            <a:r>
              <a:rPr lang="en-US" sz="2000" b="1">
                <a:solidFill>
                  <a:srgbClr val="9F1370"/>
                </a:solidFill>
                <a:latin typeface="Courier" panose="02060409020205020404" pitchFamily="49" charset="0"/>
              </a:rPr>
              <a:t>AGGTATGGAGGGTGGTGGAG</a:t>
            </a:r>
          </a:p>
        </p:txBody>
      </p:sp>
      <p:sp>
        <p:nvSpPr>
          <p:cNvPr id="5" name="TextBox 4">
            <a:extLst>
              <a:ext uri="{FF2B5EF4-FFF2-40B4-BE49-F238E27FC236}">
                <a16:creationId xmlns:a16="http://schemas.microsoft.com/office/drawing/2014/main" id="{6B6F0D1F-7DF7-417B-8734-A0265996410C}"/>
              </a:ext>
            </a:extLst>
          </p:cNvPr>
          <p:cNvSpPr txBox="1"/>
          <p:nvPr/>
        </p:nvSpPr>
        <p:spPr>
          <a:xfrm>
            <a:off x="4343400" y="2607171"/>
            <a:ext cx="2590800" cy="707886"/>
          </a:xfrm>
          <a:prstGeom prst="rect">
            <a:avLst/>
          </a:prstGeom>
          <a:noFill/>
        </p:spPr>
        <p:txBody>
          <a:bodyPr wrap="square" rtlCol="0">
            <a:spAutoFit/>
          </a:bodyPr>
          <a:lstStyle/>
          <a:p>
            <a:pPr algn="l"/>
            <a:r>
              <a:rPr lang="en-US" sz="2000">
                <a:latin typeface="Century Gothic" panose="020B0502020202020204" pitchFamily="34" charset="0"/>
              </a:rPr>
              <a:t>What to do with these sequences?</a:t>
            </a:r>
            <a:endParaRPr lang="en-US" sz="2000" dirty="0">
              <a:latin typeface="Century Gothic" panose="020B0502020202020204" pitchFamily="34" charset="0"/>
            </a:endParaRPr>
          </a:p>
        </p:txBody>
      </p:sp>
      <p:pic>
        <p:nvPicPr>
          <p:cNvPr id="6" name="Picture 2" descr="Download Questions Search Results Search Results For Question Clipart PNG  Free | FreePngClipart">
            <a:extLst>
              <a:ext uri="{FF2B5EF4-FFF2-40B4-BE49-F238E27FC236}">
                <a16:creationId xmlns:a16="http://schemas.microsoft.com/office/drawing/2014/main" id="{DA7961F1-2604-4363-86A0-E1302625F4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3542944"/>
            <a:ext cx="1383441" cy="202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770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3074" name="Picture 2" descr="SAM_parser_figure1">
            <a:extLst>
              <a:ext uri="{FF2B5EF4-FFF2-40B4-BE49-F238E27FC236}">
                <a16:creationId xmlns:a16="http://schemas.microsoft.com/office/drawing/2014/main" id="{CB61A395-3C98-4BF0-B04B-95845B889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0" t="8371" r="5464" b="6705"/>
          <a:stretch/>
        </p:blipFill>
        <p:spPr bwMode="auto">
          <a:xfrm>
            <a:off x="2927648" y="1628799"/>
            <a:ext cx="6048672" cy="367240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4936F5F8-6121-440A-96B6-C7F17773DEBB}"/>
              </a:ext>
            </a:extLst>
          </p:cNvPr>
          <p:cNvSpPr/>
          <p:nvPr/>
        </p:nvSpPr>
        <p:spPr>
          <a:xfrm>
            <a:off x="1838477" y="2615268"/>
            <a:ext cx="1066800" cy="228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823CE87B-9EDA-4CDE-B2EF-A9130675338E}"/>
              </a:ext>
            </a:extLst>
          </p:cNvPr>
          <p:cNvSpPr/>
          <p:nvPr/>
        </p:nvSpPr>
        <p:spPr>
          <a:xfrm>
            <a:off x="1846866" y="4613945"/>
            <a:ext cx="1066800" cy="228600"/>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0573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3074" name="Picture 2" descr="SAM_parser_figure1">
            <a:extLst>
              <a:ext uri="{FF2B5EF4-FFF2-40B4-BE49-F238E27FC236}">
                <a16:creationId xmlns:a16="http://schemas.microsoft.com/office/drawing/2014/main" id="{CB61A395-3C98-4BF0-B04B-95845B889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0" t="8371" r="5464" b="6705"/>
          <a:stretch/>
        </p:blipFill>
        <p:spPr bwMode="auto">
          <a:xfrm>
            <a:off x="2927648" y="1628799"/>
            <a:ext cx="6048672" cy="367240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4936F5F8-6121-440A-96B6-C7F17773DEBB}"/>
              </a:ext>
            </a:extLst>
          </p:cNvPr>
          <p:cNvSpPr/>
          <p:nvPr/>
        </p:nvSpPr>
        <p:spPr>
          <a:xfrm>
            <a:off x="1838477" y="2819400"/>
            <a:ext cx="1066800" cy="22860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823CE87B-9EDA-4CDE-B2EF-A9130675338E}"/>
              </a:ext>
            </a:extLst>
          </p:cNvPr>
          <p:cNvSpPr/>
          <p:nvPr/>
        </p:nvSpPr>
        <p:spPr>
          <a:xfrm>
            <a:off x="1846866" y="4800600"/>
            <a:ext cx="1066800" cy="228600"/>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0205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The SAM CIGAR Column</a:t>
            </a:r>
            <a:endParaRPr lang="en-GB" dirty="0"/>
          </a:p>
        </p:txBody>
      </p:sp>
      <p:pic>
        <p:nvPicPr>
          <p:cNvPr id="3074" name="Picture 2" descr="SAM_parser_figure1">
            <a:extLst>
              <a:ext uri="{FF2B5EF4-FFF2-40B4-BE49-F238E27FC236}">
                <a16:creationId xmlns:a16="http://schemas.microsoft.com/office/drawing/2014/main" id="{CB61A395-3C98-4BF0-B04B-95845B889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0" t="8371" r="5464" b="6705"/>
          <a:stretch/>
        </p:blipFill>
        <p:spPr bwMode="auto">
          <a:xfrm>
            <a:off x="2927648" y="1628799"/>
            <a:ext cx="6048672" cy="367240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4936F5F8-6121-440A-96B6-C7F17773DEBB}"/>
              </a:ext>
            </a:extLst>
          </p:cNvPr>
          <p:cNvSpPr/>
          <p:nvPr/>
        </p:nvSpPr>
        <p:spPr>
          <a:xfrm>
            <a:off x="1838477" y="3089246"/>
            <a:ext cx="1066800" cy="22860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823CE87B-9EDA-4CDE-B2EF-A9130675338E}"/>
              </a:ext>
            </a:extLst>
          </p:cNvPr>
          <p:cNvSpPr/>
          <p:nvPr/>
        </p:nvSpPr>
        <p:spPr>
          <a:xfrm>
            <a:off x="1846866" y="5012422"/>
            <a:ext cx="1066800" cy="22860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0613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187849-0A68-474C-89F5-F4116F997968}"/>
              </a:ext>
            </a:extLst>
          </p:cNvPr>
          <p:cNvSpPr>
            <a:spLocks noGrp="1"/>
          </p:cNvSpPr>
          <p:nvPr>
            <p:ph type="body" sz="quarter" idx="10"/>
          </p:nvPr>
        </p:nvSpPr>
        <p:spPr/>
        <p:txBody>
          <a:bodyPr/>
          <a:lstStyle/>
          <a:p>
            <a:r>
              <a:rPr lang="en-US" dirty="0"/>
              <a:t>Read Length can be inferred from the CIGAR column</a:t>
            </a:r>
            <a:endParaRPr lang="en-GB" dirty="0"/>
          </a:p>
        </p:txBody>
      </p:sp>
      <p:pic>
        <p:nvPicPr>
          <p:cNvPr id="3074" name="Picture 2" descr="SAM_parser_figure1">
            <a:extLst>
              <a:ext uri="{FF2B5EF4-FFF2-40B4-BE49-F238E27FC236}">
                <a16:creationId xmlns:a16="http://schemas.microsoft.com/office/drawing/2014/main" id="{CB61A395-3C98-4BF0-B04B-95845B889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0" t="8371" r="5464" b="6705"/>
          <a:stretch/>
        </p:blipFill>
        <p:spPr bwMode="auto">
          <a:xfrm>
            <a:off x="2927648" y="1628799"/>
            <a:ext cx="6048672" cy="3672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4CEA6A-FF2C-8187-A3BF-BCBDA762FF84}"/>
              </a:ext>
            </a:extLst>
          </p:cNvPr>
          <p:cNvSpPr txBox="1"/>
          <p:nvPr/>
        </p:nvSpPr>
        <p:spPr>
          <a:xfrm>
            <a:off x="5410200" y="3957120"/>
            <a:ext cx="3090069" cy="1307217"/>
          </a:xfrm>
          <a:prstGeom prst="rect">
            <a:avLst/>
          </a:prstGeom>
          <a:solidFill>
            <a:schemeClr val="bg1"/>
          </a:solidFill>
        </p:spPr>
        <p:txBody>
          <a:bodyPr wrap="square" rtlCol="0">
            <a:spAutoFit/>
          </a:bodyPr>
          <a:lstStyle/>
          <a:p>
            <a:pPr algn="l">
              <a:lnSpc>
                <a:spcPts val="1600"/>
              </a:lnSpc>
            </a:pPr>
            <a:r>
              <a:rPr lang="en-US" sz="1200" dirty="0">
                <a:latin typeface="Arial" panose="020B0604020202020204" pitchFamily="34" charset="0"/>
                <a:cs typeface="Arial" panose="020B0604020202020204" pitchFamily="34" charset="0"/>
              </a:rPr>
              <a:t>8 + 2 + 4 + 3 = </a:t>
            </a:r>
            <a:r>
              <a:rPr lang="en-US" sz="1200" b="1" dirty="0">
                <a:solidFill>
                  <a:srgbClr val="FF0000"/>
                </a:solidFill>
                <a:latin typeface="Arial" panose="020B0604020202020204" pitchFamily="34" charset="0"/>
                <a:cs typeface="Arial" panose="020B0604020202020204" pitchFamily="34" charset="0"/>
              </a:rPr>
              <a:t>17</a:t>
            </a:r>
          </a:p>
          <a:p>
            <a:pPr algn="l">
              <a:lnSpc>
                <a:spcPts val="1600"/>
              </a:lnSpc>
            </a:pPr>
            <a:r>
              <a:rPr lang="en-US" sz="1200" dirty="0">
                <a:latin typeface="Arial" panose="020B0604020202020204" pitchFamily="34" charset="0"/>
                <a:cs typeface="Arial" panose="020B0604020202020204" pitchFamily="34" charset="0"/>
              </a:rPr>
              <a:t>3 + 6 + 1 + 4 = </a:t>
            </a:r>
            <a:r>
              <a:rPr lang="en-US" sz="1200" b="1" dirty="0">
                <a:solidFill>
                  <a:srgbClr val="FF0000"/>
                </a:solidFill>
                <a:latin typeface="Arial" panose="020B0604020202020204" pitchFamily="34" charset="0"/>
                <a:cs typeface="Arial" panose="020B0604020202020204" pitchFamily="34" charset="0"/>
              </a:rPr>
              <a:t>14</a:t>
            </a:r>
          </a:p>
          <a:p>
            <a:pPr algn="l">
              <a:lnSpc>
                <a:spcPts val="1600"/>
              </a:lnSpc>
            </a:pPr>
            <a:r>
              <a:rPr lang="en-US" sz="1200" dirty="0">
                <a:latin typeface="Arial" panose="020B0604020202020204" pitchFamily="34" charset="0"/>
                <a:cs typeface="Arial" panose="020B0604020202020204" pitchFamily="34" charset="0"/>
              </a:rPr>
              <a:t>5 + 6 = </a:t>
            </a:r>
            <a:r>
              <a:rPr lang="en-US" sz="1200" b="1" dirty="0">
                <a:solidFill>
                  <a:srgbClr val="FF0000"/>
                </a:solidFill>
                <a:latin typeface="Arial" panose="020B0604020202020204" pitchFamily="34" charset="0"/>
                <a:cs typeface="Arial" panose="020B0604020202020204" pitchFamily="34" charset="0"/>
              </a:rPr>
              <a:t>11</a:t>
            </a:r>
          </a:p>
          <a:p>
            <a:pPr algn="l">
              <a:lnSpc>
                <a:spcPts val="1600"/>
              </a:lnSpc>
            </a:pPr>
            <a:r>
              <a:rPr lang="en-US" sz="1200" dirty="0">
                <a:latin typeface="Arial" panose="020B0604020202020204" pitchFamily="34" charset="0"/>
                <a:cs typeface="Arial" panose="020B0604020202020204" pitchFamily="34" charset="0"/>
              </a:rPr>
              <a:t>6 + 5 = </a:t>
            </a:r>
            <a:r>
              <a:rPr lang="en-US" sz="1200" b="1" dirty="0">
                <a:solidFill>
                  <a:srgbClr val="FF0000"/>
                </a:solidFill>
                <a:latin typeface="Arial" panose="020B0604020202020204" pitchFamily="34" charset="0"/>
                <a:cs typeface="Arial" panose="020B0604020202020204" pitchFamily="34" charset="0"/>
              </a:rPr>
              <a:t>11</a:t>
            </a:r>
          </a:p>
          <a:p>
            <a:pPr algn="l">
              <a:lnSpc>
                <a:spcPts val="1600"/>
              </a:lnSpc>
            </a:pPr>
            <a:r>
              <a:rPr lang="en-US" sz="1200" dirty="0">
                <a:latin typeface="Arial" panose="020B0604020202020204" pitchFamily="34" charset="0"/>
                <a:cs typeface="Arial" panose="020B0604020202020204" pitchFamily="34" charset="0"/>
              </a:rPr>
              <a:t>6 + 5 = </a:t>
            </a:r>
            <a:r>
              <a:rPr lang="en-US" sz="1200" b="1" dirty="0">
                <a:solidFill>
                  <a:srgbClr val="FF0000"/>
                </a:solidFill>
                <a:latin typeface="Arial" panose="020B0604020202020204" pitchFamily="34" charset="0"/>
                <a:cs typeface="Arial" panose="020B0604020202020204" pitchFamily="34" charset="0"/>
              </a:rPr>
              <a:t>11</a:t>
            </a:r>
          </a:p>
          <a:p>
            <a:pPr algn="l">
              <a:lnSpc>
                <a:spcPts val="1600"/>
              </a:lnSpc>
            </a:pPr>
            <a:r>
              <a:rPr lang="en-US" sz="1200" dirty="0">
                <a:latin typeface="Arial" panose="020B0604020202020204" pitchFamily="34" charset="0"/>
                <a:cs typeface="Arial" panose="020B0604020202020204" pitchFamily="34" charset="0"/>
              </a:rPr>
              <a:t>9 = </a:t>
            </a:r>
            <a:r>
              <a:rPr lang="en-US" sz="1200" b="1" dirty="0">
                <a:solidFill>
                  <a:srgbClr val="FF0000"/>
                </a:solidFill>
                <a:latin typeface="Arial" panose="020B0604020202020204" pitchFamily="34" charset="0"/>
                <a:cs typeface="Arial" panose="020B0604020202020204" pitchFamily="34" charset="0"/>
              </a:rPr>
              <a:t>9</a:t>
            </a:r>
          </a:p>
        </p:txBody>
      </p:sp>
      <p:sp>
        <p:nvSpPr>
          <p:cNvPr id="6" name="TextBox 5">
            <a:extLst>
              <a:ext uri="{FF2B5EF4-FFF2-40B4-BE49-F238E27FC236}">
                <a16:creationId xmlns:a16="http://schemas.microsoft.com/office/drawing/2014/main" id="{EE590139-F548-0B96-5AB5-EDB13C891E02}"/>
              </a:ext>
            </a:extLst>
          </p:cNvPr>
          <p:cNvSpPr txBox="1"/>
          <p:nvPr/>
        </p:nvSpPr>
        <p:spPr>
          <a:xfrm>
            <a:off x="304800" y="5638800"/>
            <a:ext cx="7620000" cy="707886"/>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latin typeface="Century Gothic" panose="020B0502020202020204" pitchFamily="34" charset="0"/>
              </a:rPr>
              <a:t>Counted in read length: M I S H</a:t>
            </a:r>
          </a:p>
          <a:p>
            <a:pPr marL="342900" indent="-342900" algn="l">
              <a:buFont typeface="Arial" panose="020B0604020202020204" pitchFamily="34" charset="0"/>
              <a:buChar char="•"/>
            </a:pPr>
            <a:r>
              <a:rPr lang="en-US" sz="2000" dirty="0">
                <a:latin typeface="Century Gothic" panose="020B0502020202020204" pitchFamily="34" charset="0"/>
              </a:rPr>
              <a:t>Not counted: D N P</a:t>
            </a:r>
          </a:p>
        </p:txBody>
      </p:sp>
    </p:spTree>
    <p:extLst>
      <p:ext uri="{BB962C8B-B14F-4D97-AF65-F5344CB8AC3E}">
        <p14:creationId xmlns:p14="http://schemas.microsoft.com/office/powerpoint/2010/main" val="39915053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B7C463-B7E0-4ECF-9133-0576DC2D0207}"/>
              </a:ext>
            </a:extLst>
          </p:cNvPr>
          <p:cNvSpPr>
            <a:spLocks noGrp="1"/>
          </p:cNvSpPr>
          <p:nvPr>
            <p:ph type="body" sz="quarter" idx="11"/>
          </p:nvPr>
        </p:nvSpPr>
        <p:spPr>
          <a:xfrm>
            <a:off x="527051" y="620688"/>
            <a:ext cx="11233149" cy="763487"/>
          </a:xfrm>
        </p:spPr>
        <p:txBody>
          <a:bodyPr/>
          <a:lstStyle/>
          <a:p>
            <a:r>
              <a:rPr lang="en-US" sz="2000" dirty="0"/>
              <a:t>Download example and load it on IGV:</a:t>
            </a:r>
            <a:r>
              <a:rPr lang="en-US" dirty="0"/>
              <a:t> </a:t>
            </a:r>
            <a:r>
              <a:rPr lang="en-US" sz="1800" dirty="0">
                <a:hlinkClick r:id="rId2"/>
              </a:rPr>
              <a:t>https://www.dropbox.com/s/qj1eidd0glxfr9c/mm10.HouseKeepingGenes_chr19_fixed.bed?dl=0</a:t>
            </a:r>
            <a:endParaRPr lang="en-US" sz="1800" dirty="0"/>
          </a:p>
          <a:p>
            <a:endParaRPr lang="en-US" sz="1800" dirty="0"/>
          </a:p>
        </p:txBody>
      </p:sp>
      <p:sp>
        <p:nvSpPr>
          <p:cNvPr id="3" name="Text Placeholder 2">
            <a:extLst>
              <a:ext uri="{FF2B5EF4-FFF2-40B4-BE49-F238E27FC236}">
                <a16:creationId xmlns:a16="http://schemas.microsoft.com/office/drawing/2014/main" id="{25611B15-1FD3-415F-B5E8-41B799EFCC35}"/>
              </a:ext>
            </a:extLst>
          </p:cNvPr>
          <p:cNvSpPr>
            <a:spLocks noGrp="1"/>
          </p:cNvSpPr>
          <p:nvPr>
            <p:ph type="body" sz="quarter" idx="10"/>
          </p:nvPr>
        </p:nvSpPr>
        <p:spPr/>
        <p:txBody>
          <a:bodyPr/>
          <a:lstStyle/>
          <a:p>
            <a:r>
              <a:rPr lang="en-US" dirty="0"/>
              <a:t>The BED file format</a:t>
            </a:r>
          </a:p>
        </p:txBody>
      </p:sp>
      <p:pic>
        <p:nvPicPr>
          <p:cNvPr id="6" name="Picture 5">
            <a:extLst>
              <a:ext uri="{FF2B5EF4-FFF2-40B4-BE49-F238E27FC236}">
                <a16:creationId xmlns:a16="http://schemas.microsoft.com/office/drawing/2014/main" id="{5F5E6E4B-1D93-4022-BB86-F9419ED1019B}"/>
              </a:ext>
            </a:extLst>
          </p:cNvPr>
          <p:cNvPicPr>
            <a:picLocks noChangeAspect="1"/>
          </p:cNvPicPr>
          <p:nvPr/>
        </p:nvPicPr>
        <p:blipFill>
          <a:blip r:embed="rId3"/>
          <a:stretch>
            <a:fillRect/>
          </a:stretch>
        </p:blipFill>
        <p:spPr>
          <a:xfrm>
            <a:off x="1373620" y="1410228"/>
            <a:ext cx="9444760" cy="1372835"/>
          </a:xfrm>
          <a:prstGeom prst="rect">
            <a:avLst/>
          </a:prstGeom>
        </p:spPr>
      </p:pic>
      <p:sp>
        <p:nvSpPr>
          <p:cNvPr id="8" name="TextBox 7">
            <a:extLst>
              <a:ext uri="{FF2B5EF4-FFF2-40B4-BE49-F238E27FC236}">
                <a16:creationId xmlns:a16="http://schemas.microsoft.com/office/drawing/2014/main" id="{7417C791-1E92-42C7-975C-8D67238FDDD5}"/>
              </a:ext>
            </a:extLst>
          </p:cNvPr>
          <p:cNvSpPr txBox="1"/>
          <p:nvPr/>
        </p:nvSpPr>
        <p:spPr>
          <a:xfrm>
            <a:off x="255165" y="2799531"/>
            <a:ext cx="9906000" cy="1754326"/>
          </a:xfrm>
          <a:prstGeom prst="rect">
            <a:avLst/>
          </a:prstGeom>
          <a:noFill/>
        </p:spPr>
        <p:txBody>
          <a:bodyPr wrap="square">
            <a:spAutoFit/>
          </a:bodyPr>
          <a:lstStyle/>
          <a:p>
            <a:pPr algn="l"/>
            <a:r>
              <a:rPr lang="en-US" sz="1200" b="0" i="0" dirty="0">
                <a:solidFill>
                  <a:srgbClr val="000000"/>
                </a:solidFill>
                <a:effectLst/>
              </a:rPr>
              <a:t>The first three required BED fields are:</a:t>
            </a:r>
          </a:p>
          <a:p>
            <a:pPr algn="l">
              <a:buFont typeface="+mj-lt"/>
              <a:buAutoNum type="arabicPeriod"/>
            </a:pPr>
            <a:r>
              <a:rPr lang="en-US" sz="1200" b="1" i="0" dirty="0" err="1">
                <a:solidFill>
                  <a:srgbClr val="000000"/>
                </a:solidFill>
                <a:effectLst/>
              </a:rPr>
              <a:t>chrom</a:t>
            </a:r>
            <a:r>
              <a:rPr lang="en-US" sz="1200" b="0" i="0" dirty="0">
                <a:solidFill>
                  <a:srgbClr val="000000"/>
                </a:solidFill>
                <a:effectLst/>
              </a:rPr>
              <a:t> - The name of the chromosome (e.g. chr3, </a:t>
            </a:r>
            <a:r>
              <a:rPr lang="en-US" sz="1200" b="0" i="0" dirty="0" err="1">
                <a:solidFill>
                  <a:srgbClr val="000000"/>
                </a:solidFill>
                <a:effectLst/>
              </a:rPr>
              <a:t>chrY</a:t>
            </a:r>
            <a:r>
              <a:rPr lang="en-US" sz="1200" b="0" i="0" dirty="0">
                <a:solidFill>
                  <a:srgbClr val="000000"/>
                </a:solidFill>
                <a:effectLst/>
              </a:rPr>
              <a:t>, chr2_random) or scaffold (e.g. scaffold10671).</a:t>
            </a:r>
          </a:p>
          <a:p>
            <a:pPr algn="l">
              <a:buFont typeface="+mj-lt"/>
              <a:buAutoNum type="arabicPeriod"/>
            </a:pPr>
            <a:r>
              <a:rPr lang="en-US" sz="1200" b="1" i="0" dirty="0" err="1">
                <a:solidFill>
                  <a:srgbClr val="000000"/>
                </a:solidFill>
                <a:effectLst/>
              </a:rPr>
              <a:t>chromStart</a:t>
            </a:r>
            <a:r>
              <a:rPr lang="en-US" sz="1200" b="0" i="0" dirty="0">
                <a:solidFill>
                  <a:srgbClr val="000000"/>
                </a:solidFill>
                <a:effectLst/>
              </a:rPr>
              <a:t> - The starting position of the feature in the chromosome or scaffold. </a:t>
            </a:r>
          </a:p>
          <a:p>
            <a:pPr algn="l">
              <a:buFont typeface="+mj-lt"/>
              <a:buAutoNum type="arabicPeriod"/>
            </a:pPr>
            <a:r>
              <a:rPr lang="en-US" sz="1200" b="1" i="0" dirty="0" err="1">
                <a:solidFill>
                  <a:srgbClr val="000000"/>
                </a:solidFill>
                <a:effectLst/>
              </a:rPr>
              <a:t>chromEnd</a:t>
            </a:r>
            <a:r>
              <a:rPr lang="en-US" sz="1200" b="0" i="0" dirty="0">
                <a:solidFill>
                  <a:srgbClr val="000000"/>
                </a:solidFill>
                <a:effectLst/>
              </a:rPr>
              <a:t> - The ending position of the feature in the chromosome or scaffold.</a:t>
            </a:r>
          </a:p>
          <a:p>
            <a:pPr algn="l"/>
            <a:endParaRPr lang="en-US" sz="1200" b="0" i="0" dirty="0">
              <a:solidFill>
                <a:srgbClr val="000000"/>
              </a:solidFill>
              <a:effectLst/>
            </a:endParaRPr>
          </a:p>
          <a:p>
            <a:pPr algn="l"/>
            <a:r>
              <a:rPr lang="en-US" sz="1200" b="0" i="0" dirty="0">
                <a:solidFill>
                  <a:srgbClr val="000000"/>
                </a:solidFill>
                <a:effectLst/>
              </a:rPr>
              <a:t>There are 9 additional optional BED fields </a:t>
            </a:r>
            <a:r>
              <a:rPr lang="en-US" sz="1200" dirty="0">
                <a:solidFill>
                  <a:srgbClr val="000000"/>
                </a:solidFill>
              </a:rPr>
              <a:t>such as</a:t>
            </a:r>
            <a:r>
              <a:rPr lang="en-US" sz="1200" b="0" i="0" dirty="0">
                <a:solidFill>
                  <a:srgbClr val="000000"/>
                </a:solidFill>
                <a:effectLst/>
              </a:rPr>
              <a:t>:</a:t>
            </a:r>
          </a:p>
          <a:p>
            <a:pPr algn="l">
              <a:buFont typeface="+mj-lt"/>
              <a:buAutoNum type="arabicPeriod" startAt="4"/>
            </a:pPr>
            <a:r>
              <a:rPr lang="en-US" sz="1200" b="1" i="0" dirty="0">
                <a:solidFill>
                  <a:srgbClr val="000000"/>
                </a:solidFill>
                <a:effectLst/>
              </a:rPr>
              <a:t>name</a:t>
            </a:r>
            <a:r>
              <a:rPr lang="en-US" sz="1200" b="0" i="0" dirty="0">
                <a:solidFill>
                  <a:srgbClr val="000000"/>
                </a:solidFill>
                <a:effectLst/>
              </a:rPr>
              <a:t> - Defines the name of the BED line. This label is displayed to the left of the BED line in IGV when the track is open to full display mode or directly to the left of the item in pack mode.</a:t>
            </a:r>
          </a:p>
          <a:p>
            <a:pPr algn="l">
              <a:buFont typeface="+mj-lt"/>
              <a:buAutoNum type="arabicPeriod" startAt="4"/>
            </a:pPr>
            <a:r>
              <a:rPr lang="en-US" sz="1200" b="1" i="0" dirty="0">
                <a:solidFill>
                  <a:srgbClr val="000000"/>
                </a:solidFill>
                <a:effectLst/>
              </a:rPr>
              <a:t>score</a:t>
            </a:r>
            <a:r>
              <a:rPr lang="en-US" sz="1200" b="0" i="0" dirty="0">
                <a:solidFill>
                  <a:srgbClr val="000000"/>
                </a:solidFill>
                <a:effectLst/>
              </a:rPr>
              <a:t> - A score between 0 and 1000, the </a:t>
            </a:r>
            <a:r>
              <a:rPr lang="en-US" sz="1200" b="0" i="1" dirty="0">
                <a:solidFill>
                  <a:srgbClr val="000000"/>
                </a:solidFill>
                <a:effectLst/>
              </a:rPr>
              <a:t>score</a:t>
            </a:r>
            <a:r>
              <a:rPr lang="en-US" sz="1200" b="0" i="0" dirty="0">
                <a:solidFill>
                  <a:srgbClr val="000000"/>
                </a:solidFill>
                <a:effectLst/>
              </a:rPr>
              <a:t> value will determine the level of gray in which this feature is displayed</a:t>
            </a:r>
          </a:p>
        </p:txBody>
      </p:sp>
      <p:pic>
        <p:nvPicPr>
          <p:cNvPr id="10" name="Picture 9">
            <a:extLst>
              <a:ext uri="{FF2B5EF4-FFF2-40B4-BE49-F238E27FC236}">
                <a16:creationId xmlns:a16="http://schemas.microsoft.com/office/drawing/2014/main" id="{E7DE5390-63E2-4B4C-99A3-06DDC9A24B74}"/>
              </a:ext>
            </a:extLst>
          </p:cNvPr>
          <p:cNvPicPr>
            <a:picLocks noChangeAspect="1"/>
          </p:cNvPicPr>
          <p:nvPr/>
        </p:nvPicPr>
        <p:blipFill>
          <a:blip r:embed="rId4"/>
          <a:stretch>
            <a:fillRect/>
          </a:stretch>
        </p:blipFill>
        <p:spPr>
          <a:xfrm>
            <a:off x="1981200" y="4495800"/>
            <a:ext cx="6886575" cy="413681"/>
          </a:xfrm>
          <a:prstGeom prst="rect">
            <a:avLst/>
          </a:prstGeom>
        </p:spPr>
      </p:pic>
      <p:sp>
        <p:nvSpPr>
          <p:cNvPr id="11" name="TextBox 10">
            <a:extLst>
              <a:ext uri="{FF2B5EF4-FFF2-40B4-BE49-F238E27FC236}">
                <a16:creationId xmlns:a16="http://schemas.microsoft.com/office/drawing/2014/main" id="{AF1B77A1-AE8D-43C4-9433-96745B282C7D}"/>
              </a:ext>
            </a:extLst>
          </p:cNvPr>
          <p:cNvSpPr txBox="1"/>
          <p:nvPr/>
        </p:nvSpPr>
        <p:spPr>
          <a:xfrm>
            <a:off x="259359" y="4909481"/>
            <a:ext cx="9906000" cy="1938992"/>
          </a:xfrm>
          <a:prstGeom prst="rect">
            <a:avLst/>
          </a:prstGeom>
          <a:noFill/>
        </p:spPr>
        <p:txBody>
          <a:bodyPr wrap="square" rtlCol="0">
            <a:spAutoFit/>
          </a:bodyPr>
          <a:lstStyle/>
          <a:p>
            <a:pPr algn="l"/>
            <a:r>
              <a:rPr lang="en-US" sz="2000" dirty="0">
                <a:latin typeface="Century Gothic" panose="020B0502020202020204" pitchFamily="34" charset="0"/>
              </a:rPr>
              <a:t>BED files are useful to store information such as:</a:t>
            </a:r>
          </a:p>
          <a:p>
            <a:pPr marL="342900" indent="-342900" algn="l">
              <a:buFont typeface="Arial" panose="020B0604020202020204" pitchFamily="34" charset="0"/>
              <a:buChar char="•"/>
            </a:pPr>
            <a:r>
              <a:rPr lang="en-US" sz="2000" dirty="0">
                <a:latin typeface="Century Gothic" panose="020B0502020202020204" pitchFamily="34" charset="0"/>
              </a:rPr>
              <a:t>Gene locations</a:t>
            </a:r>
          </a:p>
          <a:p>
            <a:pPr marL="342900" indent="-342900" algn="l">
              <a:buFont typeface="Arial" panose="020B0604020202020204" pitchFamily="34" charset="0"/>
              <a:buChar char="•"/>
            </a:pPr>
            <a:r>
              <a:rPr lang="en-US" sz="2000" dirty="0">
                <a:latin typeface="Century Gothic" panose="020B0502020202020204" pitchFamily="34" charset="0"/>
              </a:rPr>
              <a:t>Transcription factor binding sites</a:t>
            </a:r>
          </a:p>
          <a:p>
            <a:pPr marL="342900" indent="-342900" algn="l">
              <a:buFont typeface="Arial" panose="020B0604020202020204" pitchFamily="34" charset="0"/>
              <a:buChar char="•"/>
            </a:pPr>
            <a:r>
              <a:rPr lang="en-US" sz="2000" dirty="0">
                <a:latin typeface="Century Gothic" panose="020B0502020202020204" pitchFamily="34" charset="0"/>
              </a:rPr>
              <a:t>Promoters</a:t>
            </a:r>
          </a:p>
          <a:p>
            <a:pPr marL="342900" indent="-342900" algn="l">
              <a:buFont typeface="Arial" panose="020B0604020202020204" pitchFamily="34" charset="0"/>
              <a:buChar char="•"/>
            </a:pPr>
            <a:r>
              <a:rPr lang="en-US" sz="2000" dirty="0">
                <a:latin typeface="Century Gothic" panose="020B0502020202020204" pitchFamily="34" charset="0"/>
              </a:rPr>
              <a:t>Enhancers</a:t>
            </a:r>
          </a:p>
          <a:p>
            <a:pPr marL="342900" indent="-342900" algn="l">
              <a:buFont typeface="Arial" panose="020B0604020202020204" pitchFamily="34" charset="0"/>
              <a:buChar char="•"/>
            </a:pPr>
            <a:r>
              <a:rPr lang="en-US" sz="2000" dirty="0">
                <a:latin typeface="Century Gothic" panose="020B0502020202020204" pitchFamily="34" charset="0"/>
              </a:rPr>
              <a:t>Regions of opened/closed chromatin</a:t>
            </a:r>
          </a:p>
        </p:txBody>
      </p:sp>
      <p:pic>
        <p:nvPicPr>
          <p:cNvPr id="1026" name="Picture 2" descr="bed clipart | Bed 1 clipart, cliparts of Bed 1 free download (wmf, eps,  emf, svg ... | Bed clipart, Toddler bed boy, Clip art">
            <a:extLst>
              <a:ext uri="{FF2B5EF4-FFF2-40B4-BE49-F238E27FC236}">
                <a16:creationId xmlns:a16="http://schemas.microsoft.com/office/drawing/2014/main" id="{4D04B968-B581-4FB1-906B-63C76DBED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2121" y="4249649"/>
            <a:ext cx="2019273" cy="2019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478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1B1D38-CDBA-4879-9EA2-AEA2E6E46969}"/>
              </a:ext>
            </a:extLst>
          </p:cNvPr>
          <p:cNvSpPr>
            <a:spLocks noGrp="1"/>
          </p:cNvSpPr>
          <p:nvPr>
            <p:ph type="body" sz="quarter" idx="10"/>
          </p:nvPr>
        </p:nvSpPr>
        <p:spPr/>
        <p:txBody>
          <a:bodyPr/>
          <a:lstStyle/>
          <a:p>
            <a:r>
              <a:rPr lang="en-US" dirty="0"/>
              <a:t>The GFF3 and GTF file formats</a:t>
            </a:r>
          </a:p>
        </p:txBody>
      </p:sp>
      <p:sp>
        <p:nvSpPr>
          <p:cNvPr id="4" name="Rectangle 3">
            <a:extLst>
              <a:ext uri="{FF2B5EF4-FFF2-40B4-BE49-F238E27FC236}">
                <a16:creationId xmlns:a16="http://schemas.microsoft.com/office/drawing/2014/main" id="{190E0F5A-9EB2-40F2-A4D8-E72D96FF0045}"/>
              </a:ext>
            </a:extLst>
          </p:cNvPr>
          <p:cNvSpPr/>
          <p:nvPr/>
        </p:nvSpPr>
        <p:spPr>
          <a:xfrm>
            <a:off x="0" y="3376570"/>
            <a:ext cx="11552837" cy="2554545"/>
          </a:xfrm>
          <a:prstGeom prst="rect">
            <a:avLst/>
          </a:prstGeom>
        </p:spPr>
        <p:txBody>
          <a:bodyPr wrap="square">
            <a:spAutoFit/>
          </a:bodyPr>
          <a:lstStyle/>
          <a:p>
            <a:pPr>
              <a:buFont typeface="+mj-lt"/>
              <a:buAutoNum type="arabicPeriod"/>
            </a:pPr>
            <a:r>
              <a:rPr lang="en-GB" sz="1600" b="1" dirty="0" err="1">
                <a:latin typeface="Century Gothic" panose="020B0502020202020204" pitchFamily="34" charset="0"/>
              </a:rPr>
              <a:t>seqid</a:t>
            </a:r>
            <a:r>
              <a:rPr lang="en-GB" sz="1600" dirty="0">
                <a:latin typeface="Century Gothic" panose="020B0502020202020204" pitchFamily="34" charset="0"/>
              </a:rPr>
              <a:t> - Chromosome/Scaffold/Reference name</a:t>
            </a:r>
          </a:p>
          <a:p>
            <a:pPr>
              <a:buFont typeface="+mj-lt"/>
              <a:buAutoNum type="arabicPeriod"/>
            </a:pPr>
            <a:r>
              <a:rPr lang="en-GB" sz="1600" b="1" dirty="0">
                <a:latin typeface="Century Gothic" panose="020B0502020202020204" pitchFamily="34" charset="0"/>
              </a:rPr>
              <a:t>source</a:t>
            </a:r>
            <a:r>
              <a:rPr lang="en-GB" sz="1600" dirty="0">
                <a:latin typeface="Century Gothic" panose="020B0502020202020204" pitchFamily="34" charset="0"/>
              </a:rPr>
              <a:t> - Source that annotated this feature</a:t>
            </a:r>
          </a:p>
          <a:p>
            <a:pPr>
              <a:buFont typeface="+mj-lt"/>
              <a:buAutoNum type="arabicPeriod"/>
            </a:pPr>
            <a:r>
              <a:rPr lang="en-GB" sz="1600" b="1" dirty="0">
                <a:latin typeface="Century Gothic" panose="020B0502020202020204" pitchFamily="34" charset="0"/>
              </a:rPr>
              <a:t>type</a:t>
            </a:r>
            <a:r>
              <a:rPr lang="en-GB" sz="1600" dirty="0">
                <a:latin typeface="Century Gothic" panose="020B0502020202020204" pitchFamily="34" charset="0"/>
              </a:rPr>
              <a:t> - Type of feature (e.g. gene, transcript, exon)</a:t>
            </a:r>
          </a:p>
          <a:p>
            <a:pPr>
              <a:buFont typeface="+mj-lt"/>
              <a:buAutoNum type="arabicPeriod"/>
            </a:pPr>
            <a:r>
              <a:rPr lang="en-GB" sz="1600" b="1" dirty="0">
                <a:latin typeface="Century Gothic" panose="020B0502020202020204" pitchFamily="34" charset="0"/>
              </a:rPr>
              <a:t>start</a:t>
            </a:r>
            <a:r>
              <a:rPr lang="en-GB" sz="1600" dirty="0">
                <a:latin typeface="Century Gothic" panose="020B0502020202020204" pitchFamily="34" charset="0"/>
              </a:rPr>
              <a:t> - Start position of the feature</a:t>
            </a:r>
          </a:p>
          <a:p>
            <a:pPr>
              <a:buFont typeface="+mj-lt"/>
              <a:buAutoNum type="arabicPeriod"/>
            </a:pPr>
            <a:r>
              <a:rPr lang="en-GB" sz="1600" b="1" dirty="0">
                <a:latin typeface="Century Gothic" panose="020B0502020202020204" pitchFamily="34" charset="0"/>
              </a:rPr>
              <a:t>end</a:t>
            </a:r>
            <a:r>
              <a:rPr lang="en-GB" sz="1600" dirty="0">
                <a:latin typeface="Century Gothic" panose="020B0502020202020204" pitchFamily="34" charset="0"/>
              </a:rPr>
              <a:t> - End position of the feature</a:t>
            </a:r>
          </a:p>
          <a:p>
            <a:pPr>
              <a:buFont typeface="+mj-lt"/>
              <a:buAutoNum type="arabicPeriod"/>
            </a:pPr>
            <a:r>
              <a:rPr lang="en-GB" sz="1600" b="1" dirty="0">
                <a:latin typeface="Century Gothic" panose="020B0502020202020204" pitchFamily="34" charset="0"/>
              </a:rPr>
              <a:t>score</a:t>
            </a:r>
            <a:r>
              <a:rPr lang="en-GB" sz="1600" dirty="0">
                <a:latin typeface="Century Gothic" panose="020B0502020202020204" pitchFamily="34" charset="0"/>
              </a:rPr>
              <a:t> - A floating point value (can be used for e.g. peak intensity for ChIP-Seq features)</a:t>
            </a:r>
          </a:p>
          <a:p>
            <a:pPr>
              <a:buFont typeface="+mj-lt"/>
              <a:buAutoNum type="arabicPeriod"/>
            </a:pPr>
            <a:r>
              <a:rPr lang="en-GB" sz="1600" b="1" dirty="0">
                <a:latin typeface="Century Gothic" panose="020B0502020202020204" pitchFamily="34" charset="0"/>
              </a:rPr>
              <a:t>strand</a:t>
            </a:r>
            <a:r>
              <a:rPr lang="en-GB" sz="1600" dirty="0">
                <a:latin typeface="Century Gothic" panose="020B0502020202020204" pitchFamily="34" charset="0"/>
              </a:rPr>
              <a:t> - defined as + (forward) or - (reverse).</a:t>
            </a:r>
          </a:p>
          <a:p>
            <a:pPr>
              <a:buFont typeface="+mj-lt"/>
              <a:buAutoNum type="arabicPeriod"/>
            </a:pPr>
            <a:r>
              <a:rPr lang="en-GB" sz="1600" b="1" dirty="0">
                <a:latin typeface="Century Gothic" panose="020B0502020202020204" pitchFamily="34" charset="0"/>
              </a:rPr>
              <a:t>phase</a:t>
            </a:r>
            <a:r>
              <a:rPr lang="en-GB" sz="1600" dirty="0">
                <a:latin typeface="Century Gothic" panose="020B0502020202020204" pitchFamily="34" charset="0"/>
              </a:rPr>
              <a:t> - 0, 1 or 2. For coding sequences. “0” means “in frame”, 1 and 2 mean that the codon is shifted 1 or 2 bases</a:t>
            </a:r>
          </a:p>
          <a:p>
            <a:pPr>
              <a:buFont typeface="+mj-lt"/>
              <a:buAutoNum type="arabicPeriod"/>
            </a:pPr>
            <a:r>
              <a:rPr lang="en-GB" sz="1600" b="1" dirty="0">
                <a:latin typeface="Century Gothic" panose="020B0502020202020204" pitchFamily="34" charset="0"/>
              </a:rPr>
              <a:t>attributes</a:t>
            </a:r>
            <a:r>
              <a:rPr lang="en-GB" sz="1600" dirty="0">
                <a:latin typeface="Century Gothic" panose="020B0502020202020204" pitchFamily="34" charset="0"/>
              </a:rPr>
              <a:t> - Additional information about each feature. </a:t>
            </a:r>
            <a:r>
              <a:rPr lang="en-GB" sz="1600" dirty="0" err="1">
                <a:latin typeface="Century Gothic" panose="020B0502020202020204" pitchFamily="34" charset="0"/>
              </a:rPr>
              <a:t>E.g</a:t>
            </a:r>
            <a:r>
              <a:rPr lang="en-GB" sz="1600" dirty="0">
                <a:latin typeface="Century Gothic" panose="020B0502020202020204" pitchFamily="34" charset="0"/>
              </a:rPr>
              <a:t> </a:t>
            </a:r>
            <a:r>
              <a:rPr lang="en-GB" sz="1600" dirty="0" err="1">
                <a:latin typeface="Century Gothic" panose="020B0502020202020204" pitchFamily="34" charset="0"/>
              </a:rPr>
              <a:t>gene_type</a:t>
            </a:r>
            <a:r>
              <a:rPr lang="en-GB" sz="1600" dirty="0">
                <a:latin typeface="Century Gothic" panose="020B0502020202020204" pitchFamily="34" charset="0"/>
              </a:rPr>
              <a:t>, </a:t>
            </a:r>
            <a:r>
              <a:rPr lang="en-GB" sz="1600" dirty="0" err="1">
                <a:latin typeface="Century Gothic" panose="020B0502020202020204" pitchFamily="34" charset="0"/>
              </a:rPr>
              <a:t>gene_name</a:t>
            </a:r>
            <a:endParaRPr lang="en-GB" sz="1600" dirty="0">
              <a:latin typeface="Century Gothic" panose="020B0502020202020204" pitchFamily="34" charset="0"/>
            </a:endParaRPr>
          </a:p>
          <a:p>
            <a:endParaRPr lang="en-GB" sz="1600" dirty="0">
              <a:latin typeface="Century Gothic" panose="020B0502020202020204" pitchFamily="34" charset="0"/>
            </a:endParaRPr>
          </a:p>
        </p:txBody>
      </p:sp>
      <p:pic>
        <p:nvPicPr>
          <p:cNvPr id="5" name="Picture 4">
            <a:extLst>
              <a:ext uri="{FF2B5EF4-FFF2-40B4-BE49-F238E27FC236}">
                <a16:creationId xmlns:a16="http://schemas.microsoft.com/office/drawing/2014/main" id="{2D18D25A-7017-4A97-981D-32FA3C7D1763}"/>
              </a:ext>
            </a:extLst>
          </p:cNvPr>
          <p:cNvPicPr>
            <a:picLocks noChangeAspect="1"/>
          </p:cNvPicPr>
          <p:nvPr/>
        </p:nvPicPr>
        <p:blipFill>
          <a:blip r:embed="rId2"/>
          <a:stretch>
            <a:fillRect/>
          </a:stretch>
        </p:blipFill>
        <p:spPr>
          <a:xfrm>
            <a:off x="1371600" y="595521"/>
            <a:ext cx="8871724" cy="2763631"/>
          </a:xfrm>
          <a:prstGeom prst="rect">
            <a:avLst/>
          </a:prstGeom>
        </p:spPr>
      </p:pic>
      <p:sp>
        <p:nvSpPr>
          <p:cNvPr id="2" name="TextBox 1">
            <a:extLst>
              <a:ext uri="{FF2B5EF4-FFF2-40B4-BE49-F238E27FC236}">
                <a16:creationId xmlns:a16="http://schemas.microsoft.com/office/drawing/2014/main" id="{BAEEABEE-BCD1-4907-9E87-AD6A376A1CF8}"/>
              </a:ext>
            </a:extLst>
          </p:cNvPr>
          <p:cNvSpPr txBox="1"/>
          <p:nvPr/>
        </p:nvSpPr>
        <p:spPr>
          <a:xfrm>
            <a:off x="119062" y="5879272"/>
            <a:ext cx="9634537" cy="707886"/>
          </a:xfrm>
          <a:prstGeom prst="rect">
            <a:avLst/>
          </a:prstGeom>
          <a:noFill/>
        </p:spPr>
        <p:txBody>
          <a:bodyPr wrap="square" rtlCol="0">
            <a:spAutoFit/>
          </a:bodyPr>
          <a:lstStyle/>
          <a:p>
            <a:pPr algn="l"/>
            <a:r>
              <a:rPr lang="en-US" sz="2000" dirty="0">
                <a:latin typeface="Century Gothic" panose="020B0502020202020204" pitchFamily="34" charset="0"/>
              </a:rPr>
              <a:t>GFF3/GTF are the main choice for </a:t>
            </a:r>
            <a:r>
              <a:rPr lang="en-US" sz="2000" u="sng" dirty="0">
                <a:latin typeface="Century Gothic" panose="020B0502020202020204" pitchFamily="34" charset="0"/>
              </a:rPr>
              <a:t>gene annotation</a:t>
            </a:r>
            <a:r>
              <a:rPr lang="en-US" sz="2000" dirty="0">
                <a:latin typeface="Century Gothic" panose="020B0502020202020204" pitchFamily="34" charset="0"/>
              </a:rPr>
              <a:t>: like BED, they show location, but also hierarchy (e.g., </a:t>
            </a:r>
            <a:r>
              <a:rPr lang="en-US" sz="2000" dirty="0" err="1">
                <a:latin typeface="Century Gothic" panose="020B0502020202020204" pitchFamily="34" charset="0"/>
              </a:rPr>
              <a:t>gene</a:t>
            </a:r>
            <a:r>
              <a:rPr lang="en-US" sz="2000" dirty="0" err="1">
                <a:latin typeface="Century Gothic" panose="020B0502020202020204" pitchFamily="34" charset="0"/>
                <a:sym typeface="Wingdings" panose="05000000000000000000" pitchFamily="2" charset="2"/>
              </a:rPr>
              <a:t>transcriptSexons</a:t>
            </a:r>
            <a:r>
              <a:rPr lang="en-US" sz="2000" dirty="0">
                <a:latin typeface="Century Gothic" panose="020B0502020202020204" pitchFamily="34" charset="0"/>
                <a:sym typeface="Wingdings" panose="05000000000000000000" pitchFamily="2" charset="2"/>
              </a:rPr>
              <a:t>)</a:t>
            </a:r>
            <a:endParaRPr lang="en-US" sz="2000" dirty="0">
              <a:latin typeface="Century Gothic" panose="020B0502020202020204" pitchFamily="34" charset="0"/>
            </a:endParaRPr>
          </a:p>
        </p:txBody>
      </p:sp>
    </p:spTree>
    <p:extLst>
      <p:ext uri="{BB962C8B-B14F-4D97-AF65-F5344CB8AC3E}">
        <p14:creationId xmlns:p14="http://schemas.microsoft.com/office/powerpoint/2010/main" val="29879241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07FED-0861-4D5E-8C80-7870DC72D274}"/>
              </a:ext>
            </a:extLst>
          </p:cNvPr>
          <p:cNvSpPr>
            <a:spLocks noGrp="1"/>
          </p:cNvSpPr>
          <p:nvPr>
            <p:ph type="body" sz="quarter" idx="11"/>
          </p:nvPr>
        </p:nvSpPr>
        <p:spPr>
          <a:xfrm>
            <a:off x="7391400" y="130932"/>
            <a:ext cx="4092575" cy="1055711"/>
          </a:xfrm>
        </p:spPr>
        <p:txBody>
          <a:bodyPr/>
          <a:lstStyle/>
          <a:p>
            <a:pPr marL="0" indent="0">
              <a:buNone/>
            </a:pPr>
            <a:r>
              <a:rPr lang="en-US" sz="1800" dirty="0"/>
              <a:t>Same as the SAM/BAM dichotomy:</a:t>
            </a:r>
          </a:p>
          <a:p>
            <a:r>
              <a:rPr lang="en-US" sz="1800" dirty="0"/>
              <a:t>WIG files are text-based</a:t>
            </a:r>
          </a:p>
          <a:p>
            <a:r>
              <a:rPr lang="en-US" sz="1800" dirty="0"/>
              <a:t>BIGWIG files are compressed</a:t>
            </a:r>
          </a:p>
          <a:p>
            <a:endParaRPr lang="en-US" dirty="0"/>
          </a:p>
        </p:txBody>
      </p:sp>
      <p:sp>
        <p:nvSpPr>
          <p:cNvPr id="3" name="Text Placeholder 2">
            <a:extLst>
              <a:ext uri="{FF2B5EF4-FFF2-40B4-BE49-F238E27FC236}">
                <a16:creationId xmlns:a16="http://schemas.microsoft.com/office/drawing/2014/main" id="{B120C667-1127-403F-9CB0-EBB18A268B64}"/>
              </a:ext>
            </a:extLst>
          </p:cNvPr>
          <p:cNvSpPr>
            <a:spLocks noGrp="1"/>
          </p:cNvSpPr>
          <p:nvPr>
            <p:ph type="body" sz="quarter" idx="10"/>
          </p:nvPr>
        </p:nvSpPr>
        <p:spPr/>
        <p:txBody>
          <a:bodyPr/>
          <a:lstStyle/>
          <a:p>
            <a:r>
              <a:rPr lang="en-US" dirty="0"/>
              <a:t>The WIG and BIGWIG file formats</a:t>
            </a:r>
          </a:p>
        </p:txBody>
      </p:sp>
      <p:sp>
        <p:nvSpPr>
          <p:cNvPr id="6" name="TextBox 5">
            <a:extLst>
              <a:ext uri="{FF2B5EF4-FFF2-40B4-BE49-F238E27FC236}">
                <a16:creationId xmlns:a16="http://schemas.microsoft.com/office/drawing/2014/main" id="{D031F8F7-7B73-4236-B11C-EFBBFE92BBC3}"/>
              </a:ext>
            </a:extLst>
          </p:cNvPr>
          <p:cNvSpPr txBox="1"/>
          <p:nvPr/>
        </p:nvSpPr>
        <p:spPr>
          <a:xfrm>
            <a:off x="151920" y="707170"/>
            <a:ext cx="10134600" cy="3170099"/>
          </a:xfrm>
          <a:prstGeom prst="rect">
            <a:avLst/>
          </a:prstGeom>
          <a:noFill/>
        </p:spPr>
        <p:txBody>
          <a:bodyPr wrap="square" rtlCol="0">
            <a:spAutoFit/>
          </a:bodyPr>
          <a:lstStyle/>
          <a:p>
            <a:pPr marL="0" indent="0">
              <a:buNone/>
            </a:pPr>
            <a:r>
              <a:rPr lang="en-US" sz="2000" dirty="0"/>
              <a:t>WIG files show scores at a given genomic location</a:t>
            </a:r>
          </a:p>
          <a:p>
            <a:pPr marL="0" indent="0">
              <a:buNone/>
            </a:pPr>
            <a:endParaRPr lang="en-US" sz="1600" dirty="0"/>
          </a:p>
          <a:p>
            <a:pPr marL="0" indent="0">
              <a:buNone/>
            </a:pPr>
            <a:r>
              <a:rPr lang="en-US" sz="2000" dirty="0"/>
              <a:t>WIG Without span:</a:t>
            </a:r>
          </a:p>
          <a:p>
            <a:pPr marL="0" indent="0">
              <a:buNone/>
            </a:pPr>
            <a:r>
              <a:rPr lang="en-US" sz="1100" i="1" dirty="0" err="1"/>
              <a:t>variableStep</a:t>
            </a:r>
            <a:r>
              <a:rPr lang="en-US" sz="1100" i="1" dirty="0"/>
              <a:t> </a:t>
            </a:r>
            <a:r>
              <a:rPr lang="en-US" sz="1100" i="1" dirty="0" err="1"/>
              <a:t>chrom</a:t>
            </a:r>
            <a:r>
              <a:rPr lang="en-US" sz="1100" i="1" dirty="0"/>
              <a:t>=chr19</a:t>
            </a:r>
          </a:p>
          <a:p>
            <a:pPr marL="0" indent="0">
              <a:buNone/>
            </a:pPr>
            <a:r>
              <a:rPr lang="en-US" sz="1100" i="1" dirty="0"/>
              <a:t>300701  12.5</a:t>
            </a:r>
          </a:p>
          <a:p>
            <a:pPr marL="0" indent="0">
              <a:buNone/>
            </a:pPr>
            <a:r>
              <a:rPr lang="en-US" sz="1100" i="1" dirty="0"/>
              <a:t>300702  12.5</a:t>
            </a:r>
          </a:p>
          <a:p>
            <a:pPr marL="0" indent="0">
              <a:buNone/>
            </a:pPr>
            <a:r>
              <a:rPr lang="en-US" sz="1100" i="1" dirty="0"/>
              <a:t>300703  12.5</a:t>
            </a:r>
          </a:p>
          <a:p>
            <a:pPr marL="0" indent="0">
              <a:buNone/>
            </a:pPr>
            <a:r>
              <a:rPr lang="en-US" sz="1100" i="1" dirty="0"/>
              <a:t>300704  12.5</a:t>
            </a:r>
          </a:p>
          <a:p>
            <a:pPr marL="0" indent="0">
              <a:buNone/>
            </a:pPr>
            <a:r>
              <a:rPr lang="en-US" sz="1100" i="1" dirty="0"/>
              <a:t>300705  12.5</a:t>
            </a:r>
          </a:p>
          <a:p>
            <a:pPr marL="0" indent="0">
              <a:buNone/>
            </a:pPr>
            <a:r>
              <a:rPr lang="en-US" sz="1100" i="1" dirty="0"/>
              <a:t>300706  15</a:t>
            </a:r>
          </a:p>
          <a:p>
            <a:pPr marL="0" indent="0">
              <a:buNone/>
            </a:pPr>
            <a:endParaRPr lang="en-US" sz="1050" dirty="0"/>
          </a:p>
          <a:p>
            <a:pPr marL="0" indent="0">
              <a:buNone/>
            </a:pPr>
            <a:r>
              <a:rPr lang="en-US" sz="2000" dirty="0"/>
              <a:t>WIG With span (same info as before, useful to save space):</a:t>
            </a:r>
          </a:p>
          <a:p>
            <a:pPr marL="0" indent="0">
              <a:buNone/>
            </a:pPr>
            <a:r>
              <a:rPr lang="en-US" sz="1200" i="1" dirty="0" err="1"/>
              <a:t>variableStep</a:t>
            </a:r>
            <a:r>
              <a:rPr lang="en-US" sz="1200" i="1" dirty="0"/>
              <a:t> </a:t>
            </a:r>
            <a:r>
              <a:rPr lang="en-US" sz="1200" i="1" dirty="0" err="1"/>
              <a:t>chrom</a:t>
            </a:r>
            <a:r>
              <a:rPr lang="en-US" sz="1200" i="1" dirty="0"/>
              <a:t>=chr19 span=5</a:t>
            </a:r>
          </a:p>
          <a:p>
            <a:pPr marL="0" indent="0">
              <a:buNone/>
            </a:pPr>
            <a:r>
              <a:rPr lang="en-US" sz="1200" i="1" dirty="0"/>
              <a:t>300701  12.5</a:t>
            </a:r>
          </a:p>
          <a:p>
            <a:pPr marL="0" indent="0">
              <a:buNone/>
            </a:pPr>
            <a:r>
              <a:rPr lang="en-US" sz="1200" i="1" dirty="0"/>
              <a:t>300706  15</a:t>
            </a:r>
            <a:endParaRPr lang="en-US" sz="2000" dirty="0">
              <a:latin typeface="Century Gothic" panose="020B0502020202020204" pitchFamily="34" charset="0"/>
            </a:endParaRPr>
          </a:p>
        </p:txBody>
      </p:sp>
      <p:sp>
        <p:nvSpPr>
          <p:cNvPr id="8" name="TextBox 7">
            <a:extLst>
              <a:ext uri="{FF2B5EF4-FFF2-40B4-BE49-F238E27FC236}">
                <a16:creationId xmlns:a16="http://schemas.microsoft.com/office/drawing/2014/main" id="{0B974D1B-2A8B-45C8-A88F-9AB1C3E224C0}"/>
              </a:ext>
            </a:extLst>
          </p:cNvPr>
          <p:cNvSpPr txBox="1"/>
          <p:nvPr/>
        </p:nvSpPr>
        <p:spPr>
          <a:xfrm>
            <a:off x="162406" y="4038600"/>
            <a:ext cx="10429394" cy="2862322"/>
          </a:xfrm>
          <a:prstGeom prst="rect">
            <a:avLst/>
          </a:prstGeom>
          <a:noFill/>
        </p:spPr>
        <p:txBody>
          <a:bodyPr wrap="square">
            <a:spAutoFit/>
          </a:bodyPr>
          <a:lstStyle/>
          <a:p>
            <a:r>
              <a:rPr lang="en-US" dirty="0"/>
              <a:t>Download the example and load it on IGV</a:t>
            </a:r>
          </a:p>
          <a:p>
            <a:r>
              <a:rPr lang="en-US" dirty="0">
                <a:hlinkClick r:id="rId2"/>
              </a:rPr>
              <a:t>https://www.dropbox.com/s/6pugvnev0ezbzih/example.wig?dl=0</a:t>
            </a:r>
            <a:endParaRPr lang="en-US" dirty="0"/>
          </a:p>
          <a:p>
            <a:r>
              <a:rPr lang="en-US" dirty="0"/>
              <a:t>To visualize it, you should go to the genomic coordinate specified</a:t>
            </a:r>
          </a:p>
          <a:p>
            <a:endParaRPr lang="en-US" dirty="0"/>
          </a:p>
          <a:p>
            <a:r>
              <a:rPr lang="en-US" dirty="0"/>
              <a:t>WIG files are useful to visualize quantities across the genome such as:</a:t>
            </a:r>
          </a:p>
          <a:p>
            <a:pPr marL="285750" indent="-285750">
              <a:buFont typeface="Arial" panose="020B0604020202020204" pitchFamily="34" charset="0"/>
              <a:buChar char="•"/>
            </a:pPr>
            <a:r>
              <a:rPr lang="en-US" dirty="0"/>
              <a:t>Gene expression (RNA-Seq)</a:t>
            </a:r>
          </a:p>
          <a:p>
            <a:pPr marL="285750" indent="-285750">
              <a:buFont typeface="Arial" panose="020B0604020202020204" pitchFamily="34" charset="0"/>
              <a:buChar char="•"/>
            </a:pPr>
            <a:r>
              <a:rPr lang="en-US" dirty="0"/>
              <a:t>TF binding strength (ChIP-Seq)</a:t>
            </a:r>
          </a:p>
          <a:p>
            <a:pPr marL="285750" indent="-285750">
              <a:buFont typeface="Arial" panose="020B0604020202020204" pitchFamily="34" charset="0"/>
              <a:buChar char="•"/>
            </a:pPr>
            <a:r>
              <a:rPr lang="en-US" dirty="0"/>
              <a:t>Evolutionary conservation</a:t>
            </a:r>
          </a:p>
          <a:p>
            <a:pPr marL="285750" indent="-285750">
              <a:buFont typeface="Arial" panose="020B0604020202020204" pitchFamily="34" charset="0"/>
              <a:buChar char="•"/>
            </a:pPr>
            <a:r>
              <a:rPr lang="en-US" dirty="0"/>
              <a:t>GC content</a:t>
            </a:r>
          </a:p>
          <a:p>
            <a:pPr marL="285750" indent="-285750">
              <a:buFont typeface="Arial" panose="020B0604020202020204" pitchFamily="34" charset="0"/>
              <a:buChar char="•"/>
            </a:pPr>
            <a:r>
              <a:rPr lang="en-US" dirty="0"/>
              <a:t>Mutational distribution</a:t>
            </a:r>
          </a:p>
        </p:txBody>
      </p:sp>
      <p:pic>
        <p:nvPicPr>
          <p:cNvPr id="10" name="Picture 9">
            <a:extLst>
              <a:ext uri="{FF2B5EF4-FFF2-40B4-BE49-F238E27FC236}">
                <a16:creationId xmlns:a16="http://schemas.microsoft.com/office/drawing/2014/main" id="{C119517E-4284-4DBB-94E4-CDF35986F001}"/>
              </a:ext>
            </a:extLst>
          </p:cNvPr>
          <p:cNvPicPr>
            <a:picLocks noChangeAspect="1"/>
          </p:cNvPicPr>
          <p:nvPr/>
        </p:nvPicPr>
        <p:blipFill>
          <a:blip r:embed="rId3"/>
          <a:stretch>
            <a:fillRect/>
          </a:stretch>
        </p:blipFill>
        <p:spPr>
          <a:xfrm>
            <a:off x="2819400" y="1295400"/>
            <a:ext cx="2962614" cy="1382553"/>
          </a:xfrm>
          <a:prstGeom prst="rect">
            <a:avLst/>
          </a:prstGeom>
        </p:spPr>
      </p:pic>
      <p:pic>
        <p:nvPicPr>
          <p:cNvPr id="2051" name="Picture 3">
            <a:extLst>
              <a:ext uri="{FF2B5EF4-FFF2-40B4-BE49-F238E27FC236}">
                <a16:creationId xmlns:a16="http://schemas.microsoft.com/office/drawing/2014/main" id="{86981554-81F3-4BCE-8EE8-2D2803DAAA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0" y="2708014"/>
            <a:ext cx="2113721" cy="151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8205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2EBF24-04AE-4CE3-B88C-AF33B89E0F91}"/>
              </a:ext>
            </a:extLst>
          </p:cNvPr>
          <p:cNvSpPr>
            <a:spLocks noGrp="1"/>
          </p:cNvSpPr>
          <p:nvPr>
            <p:ph type="body" sz="quarter" idx="10"/>
          </p:nvPr>
        </p:nvSpPr>
        <p:spPr/>
        <p:txBody>
          <a:bodyPr/>
          <a:lstStyle/>
          <a:p>
            <a:r>
              <a:rPr lang="en-US" dirty="0"/>
              <a:t>Mutational distribution in Cancer Samples</a:t>
            </a:r>
          </a:p>
        </p:txBody>
      </p:sp>
      <p:pic>
        <p:nvPicPr>
          <p:cNvPr id="3074" name="Picture 2" descr="IGV User Guide">
            <a:extLst>
              <a:ext uri="{FF2B5EF4-FFF2-40B4-BE49-F238E27FC236}">
                <a16:creationId xmlns:a16="http://schemas.microsoft.com/office/drawing/2014/main" id="{EEFFA453-FA56-4376-8B81-AEC7B9B405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26"/>
          <a:stretch/>
        </p:blipFill>
        <p:spPr bwMode="auto">
          <a:xfrm>
            <a:off x="1371600" y="1371600"/>
            <a:ext cx="8879391" cy="53122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F243A9-9CBB-4FDD-8ED8-29EA9E89BA2E}"/>
              </a:ext>
            </a:extLst>
          </p:cNvPr>
          <p:cNvSpPr txBox="1"/>
          <p:nvPr/>
        </p:nvSpPr>
        <p:spPr>
          <a:xfrm>
            <a:off x="228600" y="677778"/>
            <a:ext cx="7162800" cy="400110"/>
          </a:xfrm>
          <a:prstGeom prst="rect">
            <a:avLst/>
          </a:prstGeom>
          <a:noFill/>
        </p:spPr>
        <p:txBody>
          <a:bodyPr wrap="square" rtlCol="0">
            <a:spAutoFit/>
          </a:bodyPr>
          <a:lstStyle/>
          <a:p>
            <a:pPr algn="l"/>
            <a:r>
              <a:rPr lang="en-US" sz="2000" dirty="0">
                <a:latin typeface="Century Gothic" panose="020B0502020202020204" pitchFamily="34" charset="0"/>
              </a:rPr>
              <a:t>Lots of WIG files from TCGA (The Cancer Genome Atlas):</a:t>
            </a:r>
          </a:p>
        </p:txBody>
      </p:sp>
    </p:spTree>
    <p:extLst>
      <p:ext uri="{BB962C8B-B14F-4D97-AF65-F5344CB8AC3E}">
        <p14:creationId xmlns:p14="http://schemas.microsoft.com/office/powerpoint/2010/main" val="29394801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6E251EA-15CB-4550-878E-1DF62FF0A094}"/>
              </a:ext>
            </a:extLst>
          </p:cNvPr>
          <p:cNvSpPr>
            <a:spLocks noGrp="1"/>
          </p:cNvSpPr>
          <p:nvPr>
            <p:ph type="body" sz="quarter" idx="11"/>
          </p:nvPr>
        </p:nvSpPr>
        <p:spPr>
          <a:xfrm>
            <a:off x="527051" y="569112"/>
            <a:ext cx="11233149" cy="431949"/>
          </a:xfrm>
        </p:spPr>
        <p:txBody>
          <a:bodyPr/>
          <a:lstStyle/>
          <a:p>
            <a:r>
              <a:rPr lang="en-US" sz="2800" b="1" dirty="0"/>
              <a:t>ENSEMBL</a:t>
            </a:r>
            <a:r>
              <a:rPr lang="en-US" b="1" dirty="0"/>
              <a:t>: Repository for genomes and standard gene annotations</a:t>
            </a:r>
          </a:p>
          <a:p>
            <a:endParaRPr lang="en-US" dirty="0"/>
          </a:p>
        </p:txBody>
      </p:sp>
      <p:sp>
        <p:nvSpPr>
          <p:cNvPr id="6" name="Text Placeholder 5">
            <a:extLst>
              <a:ext uri="{FF2B5EF4-FFF2-40B4-BE49-F238E27FC236}">
                <a16:creationId xmlns:a16="http://schemas.microsoft.com/office/drawing/2014/main" id="{16376D66-076B-4F04-BF14-95B6F41D0AD4}"/>
              </a:ext>
            </a:extLst>
          </p:cNvPr>
          <p:cNvSpPr>
            <a:spLocks noGrp="1"/>
          </p:cNvSpPr>
          <p:nvPr>
            <p:ph type="body" sz="quarter" idx="12"/>
          </p:nvPr>
        </p:nvSpPr>
        <p:spPr>
          <a:xfrm>
            <a:off x="527051" y="1371600"/>
            <a:ext cx="11588749" cy="5486400"/>
          </a:xfrm>
        </p:spPr>
        <p:txBody>
          <a:bodyPr/>
          <a:lstStyle/>
          <a:p>
            <a:r>
              <a:rPr lang="en-US" sz="2400" dirty="0"/>
              <a:t>Explore all genomes available in the official ENSEMBL repository:</a:t>
            </a:r>
          </a:p>
          <a:p>
            <a:pPr marL="0" indent="0">
              <a:buNone/>
            </a:pPr>
            <a:r>
              <a:rPr lang="en-US" dirty="0">
                <a:hlinkClick r:id="rId2"/>
              </a:rPr>
              <a:t>http://www.ensembl.org/info/data/ftp/index.html</a:t>
            </a:r>
            <a:endParaRPr lang="en-US" sz="2400" dirty="0"/>
          </a:p>
          <a:p>
            <a:pPr lvl="1"/>
            <a:r>
              <a:rPr lang="en-US" dirty="0"/>
              <a:t>How many species?</a:t>
            </a:r>
          </a:p>
          <a:p>
            <a:pPr lvl="1"/>
            <a:r>
              <a:rPr lang="en-US" dirty="0"/>
              <a:t>How many versions?</a:t>
            </a:r>
          </a:p>
          <a:p>
            <a:pPr lvl="1"/>
            <a:r>
              <a:rPr lang="en-US" dirty="0"/>
              <a:t>Which file types can you download?</a:t>
            </a:r>
          </a:p>
          <a:p>
            <a:pPr lvl="1"/>
            <a:r>
              <a:rPr lang="en-US" dirty="0"/>
              <a:t>Download a GTF for mouse mm39/GRCm39: </a:t>
            </a:r>
          </a:p>
          <a:p>
            <a:pPr lvl="2"/>
            <a:r>
              <a:rPr lang="en-US" sz="2000" dirty="0"/>
              <a:t>How many lines?</a:t>
            </a:r>
          </a:p>
          <a:p>
            <a:pPr lvl="2"/>
            <a:r>
              <a:rPr lang="en-US" sz="2000" dirty="0"/>
              <a:t>HARD: How many gene entries?</a:t>
            </a:r>
          </a:p>
          <a:p>
            <a:pPr lvl="3"/>
            <a:r>
              <a:rPr lang="en-US" sz="1800" dirty="0"/>
              <a:t>The </a:t>
            </a:r>
            <a:r>
              <a:rPr lang="en-US" sz="1800" b="1" dirty="0"/>
              <a:t>Mus_musculus.GRCm39.108.gtf.gz </a:t>
            </a:r>
            <a:r>
              <a:rPr lang="en-US" sz="1800" dirty="0"/>
              <a:t>GTF file is </a:t>
            </a:r>
            <a:r>
              <a:rPr lang="en-US" sz="1800"/>
              <a:t>at 	</a:t>
            </a:r>
            <a:r>
              <a:rPr lang="en-US" sz="1800">
                <a:hlinkClick r:id="rId3"/>
              </a:rPr>
              <a:t>http</a:t>
            </a:r>
            <a:r>
              <a:rPr lang="en-US" sz="1800" dirty="0">
                <a:hlinkClick r:id="rId3"/>
              </a:rPr>
              <a:t>://ftp.ensembl.org/pub/current_gtf/mus_musculus/</a:t>
            </a:r>
            <a:r>
              <a:rPr lang="en-US" sz="1800" dirty="0"/>
              <a:t> </a:t>
            </a:r>
          </a:p>
          <a:p>
            <a:pPr lvl="3"/>
            <a:r>
              <a:rPr lang="en-US" sz="1800" dirty="0"/>
              <a:t>Note: Notepad++ on Windows is your friend, but it is still a huge task</a:t>
            </a:r>
          </a:p>
          <a:p>
            <a:pPr marL="1371600" lvl="3" indent="0">
              <a:buNone/>
            </a:pPr>
            <a:r>
              <a:rPr lang="en-US" sz="1800" dirty="0"/>
              <a:t>	</a:t>
            </a:r>
            <a:r>
              <a:rPr lang="en-US" sz="1800" dirty="0">
                <a:hlinkClick r:id="rId4"/>
              </a:rPr>
              <a:t>https://notepad-plus-plus.org/downloads/</a:t>
            </a:r>
            <a:endParaRPr lang="en-US" sz="1800" dirty="0"/>
          </a:p>
          <a:p>
            <a:pPr lvl="3"/>
            <a:r>
              <a:rPr lang="en-US" sz="1800" dirty="0"/>
              <a:t>for Mac, Sublime Text is an alternative</a:t>
            </a:r>
          </a:p>
          <a:p>
            <a:endParaRPr lang="en-US" sz="900" dirty="0"/>
          </a:p>
          <a:p>
            <a:pPr marL="742950" marR="0" lvl="1"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Note: .</a:t>
            </a:r>
            <a:r>
              <a:rPr kumimoji="0" lang="en-US" sz="18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gz</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files (GZIP) can be unpacked with the 7-zip tool </a:t>
            </a: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hlinkClick r:id="rId5"/>
              </a:rPr>
              <a:t>https://www.7-zip.org/</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lang="en-US" dirty="0">
              <a:solidFill>
                <a:prstClr val="black"/>
              </a:solidFill>
            </a:endParaRPr>
          </a:p>
          <a:p>
            <a:pPr marL="742950" marR="0" lvl="1"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endParaRPr lang="en-US" sz="900" dirty="0"/>
          </a:p>
          <a:p>
            <a:endParaRPr lang="en-US" sz="900" dirty="0"/>
          </a:p>
          <a:p>
            <a:pPr lvl="1"/>
            <a:endParaRPr lang="en-US" dirty="0"/>
          </a:p>
        </p:txBody>
      </p:sp>
      <p:sp>
        <p:nvSpPr>
          <p:cNvPr id="4" name="Text Placeholder 3">
            <a:extLst>
              <a:ext uri="{FF2B5EF4-FFF2-40B4-BE49-F238E27FC236}">
                <a16:creationId xmlns:a16="http://schemas.microsoft.com/office/drawing/2014/main" id="{FCA2FF60-C828-487B-BF67-38D11371D1DC}"/>
              </a:ext>
            </a:extLst>
          </p:cNvPr>
          <p:cNvSpPr>
            <a:spLocks noGrp="1"/>
          </p:cNvSpPr>
          <p:nvPr>
            <p:ph type="body" sz="quarter" idx="10"/>
          </p:nvPr>
        </p:nvSpPr>
        <p:spPr/>
        <p:txBody>
          <a:bodyPr/>
          <a:lstStyle/>
          <a:p>
            <a:r>
              <a:rPr lang="en-US">
                <a:solidFill>
                  <a:srgbClr val="FF0000"/>
                </a:solidFill>
              </a:rPr>
              <a:t>Exercises (1)</a:t>
            </a:r>
            <a:endParaRPr lang="en-US" dirty="0">
              <a:solidFill>
                <a:srgbClr val="FF0000"/>
              </a:solidFill>
            </a:endParaRPr>
          </a:p>
        </p:txBody>
      </p:sp>
      <p:pic>
        <p:nvPicPr>
          <p:cNvPr id="3076" name="Picture 4" descr="7-Zip">
            <a:extLst>
              <a:ext uri="{FF2B5EF4-FFF2-40B4-BE49-F238E27FC236}">
                <a16:creationId xmlns:a16="http://schemas.microsoft.com/office/drawing/2014/main" id="{58503991-108F-4C48-A506-9EFACEBF9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4200" y="5257800"/>
            <a:ext cx="1143000" cy="654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9D2A3EC-3025-4D6F-81DE-58009EA7B3EF}"/>
              </a:ext>
            </a:extLst>
          </p:cNvPr>
          <p:cNvPicPr>
            <a:picLocks noChangeAspect="1"/>
          </p:cNvPicPr>
          <p:nvPr/>
        </p:nvPicPr>
        <p:blipFill>
          <a:blip r:embed="rId7"/>
          <a:stretch>
            <a:fillRect/>
          </a:stretch>
        </p:blipFill>
        <p:spPr>
          <a:xfrm>
            <a:off x="9296400" y="410121"/>
            <a:ext cx="2219635" cy="581106"/>
          </a:xfrm>
          <a:prstGeom prst="rect">
            <a:avLst/>
          </a:prstGeom>
        </p:spPr>
      </p:pic>
    </p:spTree>
    <p:extLst>
      <p:ext uri="{BB962C8B-B14F-4D97-AF65-F5344CB8AC3E}">
        <p14:creationId xmlns:p14="http://schemas.microsoft.com/office/powerpoint/2010/main" val="2474355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AA8AF3B-EA00-6731-D686-7FE169B42D34}"/>
              </a:ext>
            </a:extLst>
          </p:cNvPr>
          <p:cNvSpPr>
            <a:spLocks noGrp="1"/>
          </p:cNvSpPr>
          <p:nvPr>
            <p:ph type="body" sz="quarter" idx="11"/>
          </p:nvPr>
        </p:nvSpPr>
        <p:spPr>
          <a:xfrm>
            <a:off x="527051" y="836713"/>
            <a:ext cx="11233149" cy="458687"/>
          </a:xfrm>
        </p:spPr>
        <p:txBody>
          <a:bodyPr/>
          <a:lstStyle/>
          <a:p>
            <a:r>
              <a:rPr lang="en-US"/>
              <a:t>This is the file:</a:t>
            </a:r>
          </a:p>
        </p:txBody>
      </p:sp>
      <p:sp>
        <p:nvSpPr>
          <p:cNvPr id="5" name="Text Placeholder 4">
            <a:extLst>
              <a:ext uri="{FF2B5EF4-FFF2-40B4-BE49-F238E27FC236}">
                <a16:creationId xmlns:a16="http://schemas.microsoft.com/office/drawing/2014/main" id="{F9FAE2BE-45BA-2390-8F33-81A261A65698}"/>
              </a:ext>
            </a:extLst>
          </p:cNvPr>
          <p:cNvSpPr>
            <a:spLocks noGrp="1"/>
          </p:cNvSpPr>
          <p:nvPr>
            <p:ph type="body" sz="quarter" idx="10"/>
          </p:nvPr>
        </p:nvSpPr>
        <p:spPr/>
        <p:txBody>
          <a:bodyPr/>
          <a:lstStyle/>
          <a:p>
            <a:r>
              <a:rPr lang="en-US">
                <a:solidFill>
                  <a:srgbClr val="FF0000"/>
                </a:solidFill>
              </a:rPr>
              <a:t>Solution: counting the number of annotated genes</a:t>
            </a:r>
          </a:p>
        </p:txBody>
      </p:sp>
      <p:pic>
        <p:nvPicPr>
          <p:cNvPr id="8" name="Picture 7">
            <a:extLst>
              <a:ext uri="{FF2B5EF4-FFF2-40B4-BE49-F238E27FC236}">
                <a16:creationId xmlns:a16="http://schemas.microsoft.com/office/drawing/2014/main" id="{94E5745A-4543-0DB8-26FE-AAA1DF11795D}"/>
              </a:ext>
            </a:extLst>
          </p:cNvPr>
          <p:cNvPicPr>
            <a:picLocks noChangeAspect="1"/>
          </p:cNvPicPr>
          <p:nvPr/>
        </p:nvPicPr>
        <p:blipFill>
          <a:blip r:embed="rId2"/>
          <a:stretch>
            <a:fillRect/>
          </a:stretch>
        </p:blipFill>
        <p:spPr>
          <a:xfrm>
            <a:off x="1295400" y="1327021"/>
            <a:ext cx="9659698" cy="3286584"/>
          </a:xfrm>
          <a:prstGeom prst="rect">
            <a:avLst/>
          </a:prstGeom>
        </p:spPr>
      </p:pic>
      <p:sp>
        <p:nvSpPr>
          <p:cNvPr id="9" name="TextBox 8">
            <a:extLst>
              <a:ext uri="{FF2B5EF4-FFF2-40B4-BE49-F238E27FC236}">
                <a16:creationId xmlns:a16="http://schemas.microsoft.com/office/drawing/2014/main" id="{28F4522F-1B7A-C4A4-0671-656BF5D24DDB}"/>
              </a:ext>
            </a:extLst>
          </p:cNvPr>
          <p:cNvSpPr txBox="1"/>
          <p:nvPr/>
        </p:nvSpPr>
        <p:spPr>
          <a:xfrm>
            <a:off x="1066800" y="5716398"/>
            <a:ext cx="6934200" cy="400110"/>
          </a:xfrm>
          <a:prstGeom prst="rect">
            <a:avLst/>
          </a:prstGeom>
          <a:noFill/>
        </p:spPr>
        <p:txBody>
          <a:bodyPr wrap="square" rtlCol="0">
            <a:spAutoFit/>
          </a:bodyPr>
          <a:lstStyle/>
          <a:p>
            <a:pPr algn="l"/>
            <a:r>
              <a:rPr lang="en-US" sz="2000">
                <a:latin typeface="Century Gothic" panose="020B0502020202020204" pitchFamily="34" charset="0"/>
              </a:rPr>
              <a:t>You have to count the number of </a:t>
            </a:r>
            <a:r>
              <a:rPr lang="en-US" sz="2000" b="1" i="1" u="sng">
                <a:latin typeface="Century Gothic" panose="020B0502020202020204" pitchFamily="34" charset="0"/>
              </a:rPr>
              <a:t>gene</a:t>
            </a:r>
            <a:r>
              <a:rPr lang="en-US" sz="2000">
                <a:latin typeface="Century Gothic" panose="020B0502020202020204" pitchFamily="34" charset="0"/>
              </a:rPr>
              <a:t> lines</a:t>
            </a:r>
            <a:endParaRPr lang="en-US" sz="2000" dirty="0">
              <a:latin typeface="Century Gothic" panose="020B0502020202020204" pitchFamily="34" charset="0"/>
            </a:endParaRPr>
          </a:p>
        </p:txBody>
      </p:sp>
      <p:sp>
        <p:nvSpPr>
          <p:cNvPr id="10" name="Arrow: Down 9">
            <a:extLst>
              <a:ext uri="{FF2B5EF4-FFF2-40B4-BE49-F238E27FC236}">
                <a16:creationId xmlns:a16="http://schemas.microsoft.com/office/drawing/2014/main" id="{02A4D857-979E-BD5C-BEE8-DA63371AF623}"/>
              </a:ext>
            </a:extLst>
          </p:cNvPr>
          <p:cNvSpPr/>
          <p:nvPr/>
        </p:nvSpPr>
        <p:spPr>
          <a:xfrm>
            <a:off x="2416379" y="4676015"/>
            <a:ext cx="228600" cy="10389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20798"/>
      </p:ext>
    </p:extLst>
  </p:cSld>
  <p:clrMapOvr>
    <a:masterClrMapping/>
  </p:clrMapOvr>
</p:sld>
</file>

<file path=ppt/theme/theme1.xml><?xml version="1.0" encoding="utf-8"?>
<a:theme xmlns:a="http://schemas.openxmlformats.org/drawingml/2006/main" name="COPERTIN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4000" b="1" dirty="0" smtClean="0">
            <a:solidFill>
              <a:schemeClr val="bg1"/>
            </a:solidFill>
            <a:latin typeface="Century Gothic" panose="020B0502020202020204" pitchFamily="34" charset="0"/>
          </a:defRPr>
        </a:defPPr>
      </a:lstStyle>
    </a:txDef>
  </a:objectDefaults>
  <a:extraClrSchemeLst/>
  <a:extLst>
    <a:ext uri="{05A4C25C-085E-4340-85A3-A5531E510DB2}">
      <thm15:themeFamily xmlns:thm15="http://schemas.microsoft.com/office/thememl/2012/main" name="lessons_05_R.pptx" id="{C61F9FF9-0C4D-4475-A204-AEDE013411F9}" vid="{FD9162EF-2F1D-4CF4-BCAE-CC26798CFEAB}"/>
    </a:ext>
  </a:extLst>
</a:theme>
</file>

<file path=ppt/theme/theme2.xml><?xml version="1.0" encoding="utf-8"?>
<a:theme xmlns:a="http://schemas.openxmlformats.org/drawingml/2006/main" name="DIAPOSITIV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2000" dirty="0" smtClean="0">
            <a:latin typeface="Century Gothic" panose="020B0502020202020204" pitchFamily="34" charset="0"/>
          </a:defRPr>
        </a:defPPr>
      </a:lstStyle>
    </a:txDef>
  </a:objectDefaults>
  <a:extraClrSchemeLst/>
  <a:extLst>
    <a:ext uri="{05A4C25C-085E-4340-85A3-A5531E510DB2}">
      <thm15:themeFamily xmlns:thm15="http://schemas.microsoft.com/office/thememl/2012/main" name="lessons_05_R.pptx" id="{C61F9FF9-0C4D-4475-A204-AEDE013411F9}" vid="{2BF2E866-D010-43A0-AC42-BF67F15E9D11}"/>
    </a:ext>
  </a:extLst>
</a:theme>
</file>

<file path=ppt/theme/theme3.xml><?xml version="1.0" encoding="utf-8"?>
<a:theme xmlns:a="http://schemas.openxmlformats.org/drawingml/2006/main" name="CHIUSUR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ssons_05_R.pptx" id="{C61F9FF9-0C4D-4475-A204-AEDE013411F9}" vid="{65299F16-E204-4891-8417-0C14141D28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lessons</Template>
  <TotalTime>181</TotalTime>
  <Words>6286</Words>
  <Application>Microsoft Office PowerPoint</Application>
  <PresentationFormat>Widescreen</PresentationFormat>
  <Paragraphs>1281</Paragraphs>
  <Slides>128</Slides>
  <Notes>0</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128</vt:i4>
      </vt:variant>
    </vt:vector>
  </HeadingPairs>
  <TitlesOfParts>
    <vt:vector size="139" baseType="lpstr">
      <vt:lpstr>Arial</vt:lpstr>
      <vt:lpstr>Calibri</vt:lpstr>
      <vt:lpstr>Century Gothic</vt:lpstr>
      <vt:lpstr>Courier</vt:lpstr>
      <vt:lpstr>Courier New</vt:lpstr>
      <vt:lpstr>Open Sans</vt:lpstr>
      <vt:lpstr>Times New Roman</vt:lpstr>
      <vt:lpstr>Wingdings</vt:lpstr>
      <vt:lpstr>COPERTINA</vt:lpstr>
      <vt:lpstr>DIAPOSITIVE</vt:lpstr>
      <vt:lpstr>CHIUSURA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Illumina Sequencing (Video Slide)</vt:lpstr>
      <vt:lpstr>Illumina Sequencing (Video Slide)</vt:lpstr>
      <vt:lpstr>Sample preparation (Illumina)</vt:lpstr>
      <vt:lpstr>Sample preparation (Illumina)</vt:lpstr>
      <vt:lpstr>Sample preparation (Illumina)</vt:lpstr>
      <vt:lpstr>Sample preparation (Illumina)</vt:lpstr>
      <vt:lpstr>Sample preparation (Illumina)</vt:lpstr>
      <vt:lpstr>Sample preparation (Illumina)</vt:lpstr>
      <vt:lpstr>RNA-seq: Sequencing (Illumina)</vt:lpstr>
      <vt:lpstr>RNA-seq: Sequencing (Illumina)</vt:lpstr>
      <vt:lpstr>RNA-seq: Sequencing (Illumina)</vt:lpstr>
      <vt:lpstr>RNA-seq: Sequencing (Illumina)</vt:lpstr>
      <vt:lpstr>RNA-seq: Sequencing (Illumina)</vt:lpstr>
      <vt:lpstr>RNA-seq: Sequencing (Illumina)</vt:lpstr>
      <vt:lpstr>RNA-seq: Sequencing (Illumina)</vt:lpstr>
      <vt:lpstr>RNA-seq: Sequencing (Illumina)</vt:lpstr>
      <vt:lpstr>RNA-seq: Sequencing (Illumina)</vt:lpstr>
      <vt:lpstr>RNA-seq: Sequencing (Illumina)</vt:lpstr>
      <vt:lpstr>RNA-seq: Sequencing (Illumina)</vt:lpstr>
      <vt:lpstr>RNA-seq: Sequencing (Illumina)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Università di Bologna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Federico Manuel Giorgi</dc:creator>
  <cp:lastModifiedBy>Isaac Ambrogetti - isaac.ambrogetti@studio.unibo.it</cp:lastModifiedBy>
  <cp:revision>557</cp:revision>
  <dcterms:created xsi:type="dcterms:W3CDTF">2021-02-10T21:50:53Z</dcterms:created>
  <dcterms:modified xsi:type="dcterms:W3CDTF">2023-03-20T16:38:49Z</dcterms:modified>
</cp:coreProperties>
</file>